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257" r:id="rId3"/>
    <p:sldId id="321" r:id="rId4"/>
    <p:sldId id="310" r:id="rId5"/>
    <p:sldId id="329" r:id="rId6"/>
    <p:sldId id="309" r:id="rId7"/>
    <p:sldId id="330" r:id="rId8"/>
    <p:sldId id="308" r:id="rId9"/>
    <p:sldId id="325" r:id="rId10"/>
    <p:sldId id="281" r:id="rId11"/>
    <p:sldId id="282" r:id="rId12"/>
    <p:sldId id="326" r:id="rId13"/>
    <p:sldId id="288" r:id="rId14"/>
    <p:sldId id="291" r:id="rId15"/>
    <p:sldId id="328" r:id="rId16"/>
    <p:sldId id="327" r:id="rId17"/>
    <p:sldId id="304" r:id="rId18"/>
    <p:sldId id="312" r:id="rId19"/>
    <p:sldId id="320" r:id="rId20"/>
    <p:sldId id="313" r:id="rId21"/>
    <p:sldId id="319" r:id="rId22"/>
    <p:sldId id="322" r:id="rId23"/>
    <p:sldId id="323" r:id="rId24"/>
    <p:sldId id="324" r:id="rId25"/>
    <p:sldId id="293" r:id="rId26"/>
    <p:sldId id="314" r:id="rId27"/>
    <p:sldId id="388" r:id="rId28"/>
    <p:sldId id="311" r:id="rId29"/>
    <p:sldId id="298" r:id="rId30"/>
    <p:sldId id="345" r:id="rId31"/>
    <p:sldId id="346" r:id="rId32"/>
    <p:sldId id="303" r:id="rId33"/>
    <p:sldId id="357" r:id="rId34"/>
    <p:sldId id="347" r:id="rId35"/>
    <p:sldId id="391" r:id="rId36"/>
    <p:sldId id="294" r:id="rId37"/>
    <p:sldId id="305" r:id="rId38"/>
    <p:sldId id="362" r:id="rId39"/>
    <p:sldId id="299" r:id="rId40"/>
    <p:sldId id="295" r:id="rId41"/>
    <p:sldId id="300" r:id="rId42"/>
    <p:sldId id="306" r:id="rId43"/>
    <p:sldId id="355" r:id="rId44"/>
    <p:sldId id="361" r:id="rId45"/>
    <p:sldId id="307" r:id="rId46"/>
    <p:sldId id="296" r:id="rId47"/>
    <p:sldId id="354" r:id="rId48"/>
    <p:sldId id="301" r:id="rId49"/>
    <p:sldId id="297" r:id="rId50"/>
    <p:sldId id="302" r:id="rId51"/>
    <p:sldId id="364" r:id="rId52"/>
    <p:sldId id="359" r:id="rId53"/>
    <p:sldId id="358" r:id="rId54"/>
    <p:sldId id="356" r:id="rId55"/>
    <p:sldId id="365" r:id="rId56"/>
    <p:sldId id="363" r:id="rId57"/>
    <p:sldId id="389" r:id="rId58"/>
    <p:sldId id="390" r:id="rId59"/>
    <p:sldId id="370" r:id="rId60"/>
    <p:sldId id="371" r:id="rId61"/>
    <p:sldId id="378" r:id="rId62"/>
    <p:sldId id="377" r:id="rId63"/>
    <p:sldId id="379" r:id="rId64"/>
    <p:sldId id="380" r:id="rId65"/>
    <p:sldId id="372" r:id="rId66"/>
    <p:sldId id="373" r:id="rId67"/>
    <p:sldId id="374" r:id="rId68"/>
    <p:sldId id="375" r:id="rId69"/>
    <p:sldId id="384" r:id="rId70"/>
    <p:sldId id="366" r:id="rId71"/>
    <p:sldId id="367" r:id="rId72"/>
    <p:sldId id="368" r:id="rId73"/>
    <p:sldId id="369" r:id="rId74"/>
    <p:sldId id="393" r:id="rId75"/>
    <p:sldId id="392" r:id="rId76"/>
    <p:sldId id="385" r:id="rId77"/>
    <p:sldId id="386" r:id="rId78"/>
    <p:sldId id="387" r:id="rId79"/>
    <p:sldId id="376" r:id="rId80"/>
    <p:sldId id="381" r:id="rId81"/>
    <p:sldId id="383" r:id="rId8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A337-8A0A-4363-9DB3-6A95447F5AE8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E0B7-2C44-478B-813B-8D48C643F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E0B7-2C44-478B-813B-8D48C643F3C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478DE-7DB8-46F3-BE03-EFFD91C870E8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2EEEF-FC69-40EF-ABFA-C14D2DDEEF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15A58-8CB7-43AA-8908-385750BA96D4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E31C-EB7E-4589-8287-F1087999C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0F855-B937-4CAA-83EA-A75F37FAED47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0579D-EC8E-485B-987A-1997DB04A7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0C8D-A56A-409F-AE40-15A5A8944E52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6BD26-8308-4A37-A0E3-011484F00C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0DCD6-CD50-4726-A086-3DBEC24DEE7D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D1742-6B34-4520-B220-F20DF7393B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75931-6434-4AFB-8873-D3A61E687F50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9816A-1D96-46C8-8DF0-464DC451E1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AFE3B-DDDA-48FA-B9D3-46D9871C3422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D7830-F907-42DE-AB17-D97F110C6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74386-AB24-413A-AE2C-16275C51E885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E6363-32C5-4FB7-853D-D1B0FFA7C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2B709-585E-4082-85CE-C242DD47C73A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1B10D-9261-49CA-8745-E22ED8511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B68B0-7FBD-4EDC-B346-543F00B35D53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607EE-4EDB-4356-B524-21C55F1C9B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E8E3-6C88-488E-874C-BB844D641791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46FB4-DB23-4146-91AB-F79C4A0369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D449F0C-233A-45EF-9245-9F5D25616A21}" type="datetimeFigureOut">
              <a:rPr lang="en-US" smtClean="0"/>
              <a:pPr>
                <a:defRPr/>
              </a:pPr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789CDB9-FF7A-4794-94C2-3595EF2AA6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File:Biological_classification_L_Pengo_vflip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aeologyinfo.com/species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www.archaeologyinfo.com/speci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hyperlink" Target="http://en.wikipedia.org/wiki/File:Boa_constrictor,_Va%C5%88kovka,_Brno_(2)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775384"/>
            <a:ext cx="7772400" cy="1307231"/>
          </a:xfrm>
        </p:spPr>
        <p:txBody>
          <a:bodyPr/>
          <a:lstStyle/>
          <a:p>
            <a:pPr eaLnBrk="1" hangingPunct="1"/>
            <a:r>
              <a:rPr lang="en-US" sz="8800" dirty="0"/>
              <a:t>Unity &amp;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>
                <a:ea typeface="+mn-ea"/>
                <a:cs typeface="+mn-cs"/>
              </a:rPr>
              <a:t>Classification of Organisms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Linnaean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Named for Swedish naturalist Carolus Linnaeus (1707-1778)</a:t>
            </a:r>
          </a:p>
          <a:p>
            <a:r>
              <a:rPr lang="en-US" sz="2800" dirty="0"/>
              <a:t>Each category represents a level of grouping from larger, more general categories, to smaller, more specific categories.</a:t>
            </a:r>
          </a:p>
          <a:p>
            <a:endParaRPr lang="en-US" dirty="0"/>
          </a:p>
        </p:txBody>
      </p:sp>
      <p:pic>
        <p:nvPicPr>
          <p:cNvPr id="21506" name="Picture 2" descr="http://www.nsummit.k12.ut.us/highschool_root/html/Teacherpages/Marsh/BioSite/Images/Carolus_Linnaeus_(cleaned_up_vers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985" y="3906403"/>
            <a:ext cx="2448272" cy="295159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34480" y="476672"/>
            <a:ext cx="6033863" cy="1296144"/>
          </a:xfrm>
          <a:prstGeom prst="ellipse">
            <a:avLst/>
          </a:prstGeom>
          <a:noFill/>
          <a:ln w="412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The various levels of the scientific classification system.">
            <a:hlinkClick r:id="rId2" tooltip="File:Biological classification L Pengo vflip.sv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087464" cy="5357826"/>
          </a:xfrm>
          <a:prstGeom prst="rect">
            <a:avLst/>
          </a:prstGeom>
          <a:noFill/>
        </p:spPr>
      </p:pic>
      <p:pic>
        <p:nvPicPr>
          <p:cNvPr id="20484" name="Picture 4" descr="http://rst.gsfc.nasa.gov/Sect20/dc3b13d5-1132-4675-86d3-52566b8af9ef_taxo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08" y="1500174"/>
            <a:ext cx="4543428" cy="499566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429388" y="1500174"/>
            <a:ext cx="1928826" cy="642942"/>
          </a:xfrm>
          <a:prstGeom prst="straightConnector1">
            <a:avLst/>
          </a:prstGeom>
          <a:ln w="984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www.xtremepapers.com/images/gcse/biology/classification/the_classification_syst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40" y="2390652"/>
            <a:ext cx="5000660" cy="321471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18773320">
            <a:off x="2215361" y="1432938"/>
            <a:ext cx="1211142" cy="4599414"/>
          </a:xfrm>
          <a:prstGeom prst="ellipse">
            <a:avLst/>
          </a:prstGeom>
          <a:noFill/>
          <a:ln w="412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www.goldiesroom.org/Multimedia/Bio_Images/02%20Classification/03%20Classification%20of%20a%20Spe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20783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Two-part scientific name</a:t>
            </a:r>
          </a:p>
          <a:p>
            <a:r>
              <a:rPr lang="en-US" dirty="0"/>
              <a:t>In Latin</a:t>
            </a:r>
          </a:p>
          <a:p>
            <a:r>
              <a:rPr lang="en-US" dirty="0"/>
              <a:t>First part = genus name</a:t>
            </a:r>
          </a:p>
          <a:p>
            <a:r>
              <a:rPr lang="en-US" dirty="0"/>
              <a:t>Second part = species identifier</a:t>
            </a:r>
          </a:p>
          <a:p>
            <a:r>
              <a:rPr lang="en-US" dirty="0"/>
              <a:t>Written in italics</a:t>
            </a:r>
          </a:p>
          <a:p>
            <a:r>
              <a:rPr lang="en-US" dirty="0"/>
              <a:t>Genus name is capitalized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5536" y="476672"/>
            <a:ext cx="8136904" cy="1296144"/>
          </a:xfrm>
          <a:prstGeom prst="ellipse">
            <a:avLst/>
          </a:prstGeom>
          <a:noFill/>
          <a:ln w="412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tiscali.co.uk/images/feeds/hutchinson/ency/0008n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772768" cy="3429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1571612"/>
            <a:ext cx="8229600" cy="4525963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i="1" dirty="0"/>
              <a:t>Homo sapiens</a:t>
            </a:r>
          </a:p>
          <a:p>
            <a:pPr lvl="1"/>
            <a:r>
              <a:rPr lang="en-US" i="1" dirty="0"/>
              <a:t>Tyrannosaurus rex</a:t>
            </a:r>
          </a:p>
          <a:p>
            <a:pPr lvl="1"/>
            <a:r>
              <a:rPr lang="en-US" i="1" dirty="0"/>
              <a:t>Escherichia coli</a:t>
            </a:r>
          </a:p>
          <a:p>
            <a:pPr lvl="1"/>
            <a:r>
              <a:rPr lang="en-US" i="1" dirty="0" err="1"/>
              <a:t>Vacciumiu</a:t>
            </a:r>
            <a:r>
              <a:rPr lang="en-US" i="1" dirty="0"/>
              <a:t> </a:t>
            </a:r>
            <a:r>
              <a:rPr lang="en-US" i="1" dirty="0" err="1"/>
              <a:t>corymbosum</a:t>
            </a:r>
            <a:endParaRPr lang="en-US" i="1" dirty="0"/>
          </a:p>
          <a:p>
            <a:pPr lvl="1"/>
            <a:r>
              <a:rPr lang="en-US" i="1" dirty="0"/>
              <a:t>Boa constrictor</a:t>
            </a:r>
          </a:p>
          <a:p>
            <a:pPr lvl="1"/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i="1" dirty="0" err="1"/>
              <a:t>lupis</a:t>
            </a:r>
            <a:r>
              <a:rPr lang="en-US" i="1" dirty="0"/>
              <a:t> </a:t>
            </a:r>
            <a:r>
              <a:rPr lang="en-US" i="1" dirty="0" err="1"/>
              <a:t>familiaris</a:t>
            </a:r>
            <a:endParaRPr lang="en-US" i="1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578645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Do you think we're the only species in the genus Homo?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578645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Do you think we're the only species in the genus Homo?</a:t>
            </a:r>
            <a:endParaRPr lang="en-US" dirty="0"/>
          </a:p>
        </p:txBody>
      </p:sp>
      <p:pic>
        <p:nvPicPr>
          <p:cNvPr id="57346" name="Picture 2" descr="http://6humanities0809.wikispaces.com/file/view/79539-004-6D93BE53.jpg/40977193/79539-004-6D93BE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602010" cy="3500462"/>
          </a:xfrm>
          <a:prstGeom prst="rect">
            <a:avLst/>
          </a:prstGeom>
          <a:noFill/>
        </p:spPr>
      </p:pic>
      <p:pic>
        <p:nvPicPr>
          <p:cNvPr id="57348" name="Picture 4" descr="http://melkart.wikispaces.com/file/view/erectus.jpg/207779446/erec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14422"/>
            <a:ext cx="2714644" cy="4308958"/>
          </a:xfrm>
          <a:prstGeom prst="rect">
            <a:avLst/>
          </a:prstGeom>
          <a:noFill/>
        </p:spPr>
      </p:pic>
      <p:pic>
        <p:nvPicPr>
          <p:cNvPr id="57350" name="Picture 6" descr="http://melkart.wikispaces.com/file/view/homo-sapiens.jpg/207779534/homo-sapi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71546"/>
            <a:ext cx="3149523" cy="4548047"/>
          </a:xfrm>
          <a:prstGeom prst="rect">
            <a:avLst/>
          </a:prstGeom>
          <a:noFill/>
        </p:spPr>
      </p:pic>
      <p:pic>
        <p:nvPicPr>
          <p:cNvPr id="57352" name="Picture 8" descr="http://www.cals.ncsu.edu/course/zo150/mozley/fall/homini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142984"/>
            <a:ext cx="5862400" cy="4357718"/>
          </a:xfrm>
          <a:prstGeom prst="rect">
            <a:avLst/>
          </a:prstGeom>
          <a:noFill/>
        </p:spPr>
      </p:pic>
      <p:pic>
        <p:nvPicPr>
          <p:cNvPr id="57354" name="Picture 10" descr="http://www.scientificamerican.com/media/inline/the-human-pedigree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181" y="1429597"/>
            <a:ext cx="4357717" cy="4357718"/>
          </a:xfrm>
          <a:prstGeom prst="rect">
            <a:avLst/>
          </a:prstGeom>
          <a:noFill/>
        </p:spPr>
      </p:pic>
      <p:pic>
        <p:nvPicPr>
          <p:cNvPr id="57356" name="Picture 12" descr="http://t0.gstatic.com/images?q=tbn:ANd9GcQxuLHhXM_KQ9wQ3WLDkcn4RxxfNvewSLn2QWyB7M2EG0Y5rGgCvmfP8Zy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0850" y="1142984"/>
            <a:ext cx="5153150" cy="4429156"/>
          </a:xfrm>
          <a:prstGeom prst="rect">
            <a:avLst/>
          </a:prstGeom>
          <a:noFill/>
        </p:spPr>
      </p:pic>
      <p:pic>
        <p:nvPicPr>
          <p:cNvPr id="57358" name="Picture 14" descr="Televisual representation of a Neanderthal (BBC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6813" y="1429597"/>
            <a:ext cx="3786214" cy="46628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i="1" dirty="0"/>
              <a:t>Homo sapiens</a:t>
            </a:r>
          </a:p>
          <a:p>
            <a:pPr lvl="1"/>
            <a:r>
              <a:rPr lang="en-US" i="1" dirty="0"/>
              <a:t>Tyrannosaurus rex</a:t>
            </a:r>
          </a:p>
          <a:p>
            <a:pPr lvl="1"/>
            <a:r>
              <a:rPr lang="en-US" i="1" dirty="0"/>
              <a:t>Escherichia coli</a:t>
            </a:r>
          </a:p>
          <a:p>
            <a:pPr lvl="1"/>
            <a:r>
              <a:rPr lang="en-US" i="1" dirty="0" err="1"/>
              <a:t>Vacciumiu</a:t>
            </a:r>
            <a:r>
              <a:rPr lang="en-US" i="1" dirty="0"/>
              <a:t> </a:t>
            </a:r>
            <a:r>
              <a:rPr lang="en-US" i="1" dirty="0" err="1"/>
              <a:t>corymbosum</a:t>
            </a:r>
            <a:endParaRPr lang="en-US" i="1" dirty="0"/>
          </a:p>
          <a:p>
            <a:pPr lvl="1"/>
            <a:r>
              <a:rPr lang="en-US" i="1" dirty="0"/>
              <a:t>Boa constrictor</a:t>
            </a:r>
          </a:p>
          <a:p>
            <a:pPr lvl="1"/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i="1" dirty="0" err="1"/>
              <a:t>lupis</a:t>
            </a:r>
            <a:r>
              <a:rPr lang="en-US" i="1" dirty="0"/>
              <a:t> </a:t>
            </a:r>
            <a:r>
              <a:rPr lang="en-US" i="1" dirty="0" err="1"/>
              <a:t>familiaris</a:t>
            </a:r>
            <a:endParaRPr lang="en-US" i="1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3556" name="Picture 4" descr="http://t0.gstatic.com/images?q=tbn:ANd9GcT0d7LtcuYhg0e54cgD8IY2oHgXfoYurx1wAeAM_LWsXyEEF1LDRO03Brl6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977" y="1684946"/>
            <a:ext cx="4000528" cy="4393105"/>
          </a:xfrm>
          <a:prstGeom prst="rect">
            <a:avLst/>
          </a:prstGeom>
          <a:noFill/>
        </p:spPr>
      </p:pic>
      <p:pic>
        <p:nvPicPr>
          <p:cNvPr id="23558" name="Picture 6" descr="http://bioweb.uwlax.edu/bio203/s2008/moder_just/Images/9644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455133" cy="3500462"/>
          </a:xfrm>
          <a:prstGeom prst="rect">
            <a:avLst/>
          </a:prstGeom>
          <a:noFill/>
        </p:spPr>
      </p:pic>
      <p:pic>
        <p:nvPicPr>
          <p:cNvPr id="23560" name="Picture 8" descr="http://t3.gstatic.com/images?q=tbn:ANd9GcRxDCxwBpHrm2DFGm-HTSWIPSA_oEbsI7IU9m7mBuKp3aa0ddqeVksXrroJ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90898"/>
            <a:ext cx="3357586" cy="3112613"/>
          </a:xfrm>
          <a:prstGeom prst="rect">
            <a:avLst/>
          </a:prstGeom>
          <a:noFill/>
        </p:spPr>
      </p:pic>
      <p:pic>
        <p:nvPicPr>
          <p:cNvPr id="23562" name="Picture 10" descr="http://foodpoisoning.pritzkerlaw.com/uploads/image/E_-coli-HUS-hamburger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543175" cy="2686051"/>
          </a:xfrm>
          <a:prstGeom prst="rect">
            <a:avLst/>
          </a:prstGeom>
          <a:noFill/>
        </p:spPr>
      </p:pic>
      <p:pic>
        <p:nvPicPr>
          <p:cNvPr id="23564" name="Picture 12" descr="http://t2.gstatic.com/images?q=tbn:ANd9GcSdF2pKUwGccnDLEzFC2TaBRhRyWgEjuU1mS_icvIOnins6frw9eGz0N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214554"/>
            <a:ext cx="4286280" cy="4286280"/>
          </a:xfrm>
          <a:prstGeom prst="rect">
            <a:avLst/>
          </a:prstGeom>
          <a:noFill/>
        </p:spPr>
      </p:pic>
      <p:pic>
        <p:nvPicPr>
          <p:cNvPr id="23566" name="Picture 14" descr="http://bioweb.uwlax.edu/bio203/s2009/nyberg_mich/bree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5068" y="1785926"/>
            <a:ext cx="4071515" cy="5143536"/>
          </a:xfrm>
          <a:prstGeom prst="rect">
            <a:avLst/>
          </a:prstGeom>
          <a:noFill/>
        </p:spPr>
      </p:pic>
      <p:pic>
        <p:nvPicPr>
          <p:cNvPr id="23568" name="Picture 16" descr="http://bioweb.uwlax.edu/bio203/s2009/nyberg_mich/dog_history_tr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2409" y="2141200"/>
            <a:ext cx="4731081" cy="3214710"/>
          </a:xfrm>
          <a:prstGeom prst="rect">
            <a:avLst/>
          </a:prstGeom>
          <a:noFill/>
        </p:spPr>
      </p:pic>
      <p:pic>
        <p:nvPicPr>
          <p:cNvPr id="23570" name="Picture 18" descr="http://upload.wikimedia.org/wikipedia/commons/thumb/9/90/Boa_constrictor%2C_Va%C5%88kovka%2C_Brno_%282%29.jpg/220px-Boa_constrictor%2C_Va%C5%88kovka%2C_Brno_%282%2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7" y="2249941"/>
            <a:ext cx="457202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r>
              <a:rPr lang="en-US" dirty="0"/>
              <a:t>Before we get too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/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How do we identify and classify organisms?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One step at a time…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/>
          <a:lstStyle/>
          <a:p>
            <a:pPr>
              <a:buNone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A tool that helps the user identify organisms (or anything really)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A set of questions or statements (that are mutually exclusive) that lead to the identification of an organism  or an object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/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8130" name="Picture 2" descr="http://www.lucidcentral.com/portals/1/images/general/dichotomo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762665" cy="471490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550292" y="-102448"/>
            <a:ext cx="6262068" cy="1515224"/>
          </a:xfrm>
          <a:prstGeom prst="ellipse">
            <a:avLst/>
          </a:prstGeom>
          <a:noFill/>
          <a:ln w="412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00034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Taxonomy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science of describing, naming and classifying organisms</a:t>
            </a:r>
            <a:endParaRPr lang="en-US" sz="1800" dirty="0"/>
          </a:p>
          <a:p>
            <a:endParaRPr lang="en-US" dirty="0"/>
          </a:p>
          <a:p>
            <a:r>
              <a:rPr lang="en-US" dirty="0" err="1"/>
              <a:t>Taxon</a:t>
            </a:r>
            <a:r>
              <a:rPr lang="en-US" dirty="0"/>
              <a:t> = A group within a taxonomic system </a:t>
            </a:r>
          </a:p>
          <a:p>
            <a:endParaRPr lang="en-US" dirty="0"/>
          </a:p>
          <a:p>
            <a:r>
              <a:rPr lang="en-US" dirty="0"/>
              <a:t>Different systems can yield different classifications </a:t>
            </a: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339752" y="357166"/>
            <a:ext cx="4536504" cy="1143000"/>
          </a:xfrm>
          <a:prstGeom prst="ellipse">
            <a:avLst/>
          </a:prstGeom>
          <a:noFill/>
          <a:ln w="412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/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15362" name="Picture 2" descr="http://www.ekcsk12.org/faculty/jbuckley/leclass/practicemidterm6_file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69229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www.inhs.illinois.edu/inhsreports/may-jun99/fishkey.gif"/>
          <p:cNvPicPr>
            <a:picLocks noChangeAspect="1" noChangeArrowheads="1"/>
          </p:cNvPicPr>
          <p:nvPr/>
        </p:nvPicPr>
        <p:blipFill>
          <a:blip r:embed="rId2" cstate="print">
            <a:lum bright="-7000" contrast="16000"/>
          </a:blip>
          <a:srcRect/>
          <a:stretch>
            <a:fillRect/>
          </a:stretch>
        </p:blipFill>
        <p:spPr bwMode="auto">
          <a:xfrm>
            <a:off x="785786" y="142852"/>
            <a:ext cx="7098167" cy="655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classification commonly agrees on </a:t>
            </a:r>
            <a:r>
              <a:rPr lang="en-US" dirty="0">
                <a:solidFill>
                  <a:srgbClr val="FF0000"/>
                </a:solidFill>
              </a:rPr>
              <a:t>three domains </a:t>
            </a:r>
            <a:r>
              <a:rPr lang="en-US" dirty="0"/>
              <a:t>for all living things.</a:t>
            </a:r>
          </a:p>
          <a:p>
            <a:endParaRPr lang="en-US" dirty="0"/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 err="1"/>
              <a:t>Archea</a:t>
            </a:r>
            <a:endParaRPr lang="en-US" dirty="0"/>
          </a:p>
          <a:p>
            <a:pPr lvl="1"/>
            <a:r>
              <a:rPr lang="en-US" dirty="0" err="1"/>
              <a:t>Eukarya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upload.wikimedia.org/wikipedia/commons/0/0e/3_domains_of_li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43248"/>
            <a:ext cx="48768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Bacteria</a:t>
            </a:r>
          </a:p>
          <a:p>
            <a:pPr lvl="2"/>
            <a:r>
              <a:rPr lang="en-US" dirty="0"/>
              <a:t>Prokaryotes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Archea</a:t>
            </a:r>
            <a:endParaRPr lang="en-US" dirty="0"/>
          </a:p>
          <a:p>
            <a:pPr lvl="2"/>
            <a:r>
              <a:rPr lang="en-US" dirty="0"/>
              <a:t>Prokaryotes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Eukarya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Eukaryotes</a:t>
            </a:r>
          </a:p>
          <a:p>
            <a:pPr>
              <a:buNone/>
            </a:pPr>
            <a:r>
              <a:rPr lang="en-US" dirty="0"/>
              <a:t>		</a:t>
            </a:r>
          </a:p>
        </p:txBody>
      </p:sp>
      <p:pic>
        <p:nvPicPr>
          <p:cNvPr id="38914" name="Picture 2" descr="http://evolution.berkeley.edu/evosite/evo101/images/doma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3770"/>
            <a:ext cx="8229600" cy="1123528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Eubacteria</a:t>
            </a: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Archaebacteria</a:t>
            </a: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Protista</a:t>
            </a: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Plantae</a:t>
            </a:r>
            <a:endParaRPr lang="en-US" dirty="0"/>
          </a:p>
          <a:p>
            <a:pPr>
              <a:buNone/>
            </a:pPr>
            <a:r>
              <a:rPr lang="en-US" dirty="0"/>
              <a:t>-Fungi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Animalia</a:t>
            </a:r>
            <a:endParaRPr lang="en-US" dirty="0"/>
          </a:p>
        </p:txBody>
      </p:sp>
      <p:pic>
        <p:nvPicPr>
          <p:cNvPr id="36866" name="Picture 2" descr="http://rst.gsfc.nasa.gov/Sect20/lco6_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071966" cy="517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The main things we look at to classify/differentiate:</a:t>
            </a: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Type of Cell:  Prokaryote or Eukaryote</a:t>
            </a:r>
          </a:p>
          <a:p>
            <a:pPr algn="ctr">
              <a:buNone/>
            </a:pPr>
            <a:r>
              <a:rPr lang="en-US" sz="2800" dirty="0"/>
              <a:t>Cell Covering:  Membrane and/or Cell Wall Structure</a:t>
            </a:r>
          </a:p>
          <a:p>
            <a:pPr algn="ctr">
              <a:buNone/>
            </a:pPr>
            <a:r>
              <a:rPr lang="en-US" sz="2800" dirty="0"/>
              <a:t>Reproduction:  Asexual or Sexual</a:t>
            </a:r>
          </a:p>
          <a:p>
            <a:pPr algn="ctr">
              <a:buNone/>
            </a:pPr>
            <a:r>
              <a:rPr lang="en-US" sz="2800" dirty="0"/>
              <a:t>Energy Needs:  Autotrophic or Heterotrophic</a:t>
            </a:r>
          </a:p>
          <a:p>
            <a:pPr algn="ctr">
              <a:buNone/>
            </a:pPr>
            <a:r>
              <a:rPr lang="en-US" sz="2800" dirty="0"/>
              <a:t>Complexity:  Unicellular or Multi-cellular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/>
              <a:t>Prokaryote kingdoms:	</a:t>
            </a:r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dirty="0" err="1"/>
              <a:t>Eubacteria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-cell wall contains </a:t>
            </a:r>
            <a:r>
              <a:rPr lang="en-US" sz="2800" dirty="0" err="1"/>
              <a:t>peptidoglycans</a:t>
            </a:r>
            <a:r>
              <a:rPr lang="en-US" sz="2800" dirty="0"/>
              <a:t>, cell membranes contain fatty acids (like all other kingdoms)</a:t>
            </a:r>
          </a:p>
          <a:p>
            <a:pPr>
              <a:buNone/>
            </a:pPr>
            <a:r>
              <a:rPr lang="en-US" sz="2800" dirty="0"/>
              <a:t>-heterotrophic and autotrophic </a:t>
            </a:r>
          </a:p>
          <a:p>
            <a:pPr>
              <a:buNone/>
            </a:pPr>
            <a:r>
              <a:rPr lang="en-US" sz="2800" dirty="0"/>
              <a:t>		(chemosynthesis or photosynthesis) </a:t>
            </a:r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dirty="0" err="1"/>
              <a:t>Archaebacteria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-cell wall lacks </a:t>
            </a:r>
            <a:r>
              <a:rPr lang="en-US" sz="2800" dirty="0" err="1"/>
              <a:t>peptidoglycan</a:t>
            </a:r>
            <a:r>
              <a:rPr lang="en-US" sz="2800" dirty="0"/>
              <a:t>, cell membranes contain hydrocarbons other than fatty acids</a:t>
            </a:r>
          </a:p>
          <a:p>
            <a:pPr>
              <a:buNone/>
            </a:pPr>
            <a:r>
              <a:rPr lang="en-US" sz="2800" dirty="0"/>
              <a:t>-heterotrophic and autotrophic (chemosynthesis only) </a:t>
            </a:r>
          </a:p>
          <a:p>
            <a:pPr>
              <a:buNone/>
            </a:pPr>
            <a:r>
              <a:rPr lang="en-US" sz="2800" dirty="0"/>
              <a:t>*Both of these kingdoms contain unicellular, asexually reproducing organisms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alaeos.com/bacteria/images/lip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7504"/>
            <a:ext cx="5616624" cy="55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0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28" y="188640"/>
            <a:ext cx="8229600" cy="810344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Prokaryote kingdoms:	</a:t>
            </a:r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dirty="0" err="1"/>
              <a:t>Eubacteria</a:t>
            </a:r>
            <a:r>
              <a:rPr lang="en-US" sz="2800" dirty="0"/>
              <a:t> &amp; </a:t>
            </a:r>
            <a:r>
              <a:rPr lang="en-US" sz="2800" dirty="0" err="1"/>
              <a:t>Archaebacteria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52226" name="Picture 2" descr="http://meyerbio1b.wikispaces.com/file/view/archaebacteria_vs_eubacteria.png/58172168/archaebacteria_vs_eubacte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257925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74" y="188640"/>
            <a:ext cx="8229600" cy="979512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Prokaryote kingdoms:	</a:t>
            </a:r>
          </a:p>
          <a:p>
            <a:pPr algn="ctr">
              <a:buNone/>
            </a:pPr>
            <a:r>
              <a:rPr lang="en-US" sz="2800" dirty="0"/>
              <a:t>	</a:t>
            </a:r>
          </a:p>
          <a:p>
            <a:pPr>
              <a:buNone/>
            </a:pPr>
            <a:r>
              <a:rPr lang="en-US" sz="2800" dirty="0"/>
              <a:t>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5060" name="Picture 4" descr="http://biology.kenyon.edu/courses/biol112/Biol112WebPage/Syllabus/Topics/Week%205/Resources/Archaea%20phylog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6786578" cy="460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://www.microbeworld.org/images/stories/resources/experiment/car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55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aviddarling.info/images/arch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192"/>
            <a:ext cx="914054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mosmagazine.com/files/imagecache/news/files/20061215_deep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591854" cy="4286280"/>
          </a:xfrm>
          <a:prstGeom prst="rect">
            <a:avLst/>
          </a:prstGeom>
          <a:noFill/>
        </p:spPr>
      </p:pic>
      <p:pic>
        <p:nvPicPr>
          <p:cNvPr id="1028" name="Picture 4" descr="http://www.popsci.com/files/imagecache/article_image_large/files/articles/hotspring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480"/>
            <a:ext cx="5000625" cy="3190876"/>
          </a:xfrm>
          <a:prstGeom prst="rect">
            <a:avLst/>
          </a:prstGeom>
          <a:noFill/>
        </p:spPr>
      </p:pic>
      <p:pic>
        <p:nvPicPr>
          <p:cNvPr id="1030" name="Picture 6" descr="http://www.bibleplaces.com/images/Dead_Sea_northern_end_aerial_from_west,_tb_q01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71876"/>
            <a:ext cx="4286248" cy="321468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0"/>
            <a:ext cx="8229600" cy="5357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23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Thermophiles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Halophiles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Methanogens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23" charset="-128"/>
              <a:cs typeface="ＭＳ Ｐゴシック" pitchFamily="-123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23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3" charset="-128"/>
                <a:cs typeface="ＭＳ Ｐゴシック" pitchFamily="-123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23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23" charset="-128"/>
              <a:cs typeface="ＭＳ Ｐゴシック" pitchFamily="-123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23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05" y="188640"/>
            <a:ext cx="8229600" cy="1123528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Prokaryote kingdoms:	</a:t>
            </a:r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dirty="0" err="1"/>
              <a:t>Eubacteria</a:t>
            </a:r>
            <a:r>
              <a:rPr lang="en-US" sz="2800" dirty="0"/>
              <a:t> </a:t>
            </a:r>
          </a:p>
        </p:txBody>
      </p:sp>
      <p:pic>
        <p:nvPicPr>
          <p:cNvPr id="53252" name="Picture 4" descr="http://t1.gstatic.com/images?q=tbn:ANd9GcRmKsaqeWUWw4Ubok1NsH01ohIu8u7VSDtuYvhG5fLlAFJZ87Ud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643182"/>
            <a:ext cx="2390775" cy="1914525"/>
          </a:xfrm>
          <a:prstGeom prst="rect">
            <a:avLst/>
          </a:prstGeom>
          <a:noFill/>
        </p:spPr>
      </p:pic>
      <p:pic>
        <p:nvPicPr>
          <p:cNvPr id="53254" name="Picture 6" descr="http://t2.gstatic.com/images?q=tbn:ANd9GcSCMMcEYQUlYc7fo-u9S-ysgayP9tiGs_51xe3xa1WtUQvuie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2543175" cy="1800225"/>
          </a:xfrm>
          <a:prstGeom prst="rect">
            <a:avLst/>
          </a:prstGeom>
          <a:noFill/>
        </p:spPr>
      </p:pic>
      <p:pic>
        <p:nvPicPr>
          <p:cNvPr id="53256" name="Picture 8" descr="http://t1.gstatic.com/images?q=tbn:ANd9GcT9bPq9XVOZlWjIga1IuzttOnL0749eADeKlUE94LMDN75uVFX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643182"/>
            <a:ext cx="284632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upload.wikimedia.org/wikipedia/commons/thumb/d/d3/Staphylococcus_aureus_VISA_2.jpg/270px-Staphylococcus_aureus_VIS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571750" cy="1971676"/>
          </a:xfrm>
          <a:prstGeom prst="rect">
            <a:avLst/>
          </a:prstGeom>
          <a:noFill/>
        </p:spPr>
      </p:pic>
      <p:pic>
        <p:nvPicPr>
          <p:cNvPr id="81924" name="Picture 4" descr="http://upload.wikimedia.org/wikipedia/commons/thumb/4/4a/Pos_strep.JPG/230px-Pos_str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357562"/>
            <a:ext cx="2553193" cy="3019428"/>
          </a:xfrm>
          <a:prstGeom prst="rect">
            <a:avLst/>
          </a:prstGeom>
          <a:noFill/>
        </p:spPr>
      </p:pic>
      <p:pic>
        <p:nvPicPr>
          <p:cNvPr id="81926" name="Picture 6" descr="https://encrypted-tbn1.google.com/images?q=tbn:ANd9GcTBfL7_fnDzENno-Utt4OvBHGPY8gf6EIJ0hBl1TuT2pBBP8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3767972" cy="2643206"/>
          </a:xfrm>
          <a:prstGeom prst="rect">
            <a:avLst/>
          </a:prstGeom>
          <a:noFill/>
        </p:spPr>
      </p:pic>
      <p:pic>
        <p:nvPicPr>
          <p:cNvPr id="81928" name="Picture 8" descr="http://www.staph-infection-pictures.com/images/staph-infecti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643314"/>
            <a:ext cx="4143404" cy="275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nas.org/content/102/suppl.1/6608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8085101" cy="5286412"/>
          </a:xfrm>
          <a:prstGeom prst="rect">
            <a:avLst/>
          </a:prstGeom>
          <a:noFill/>
        </p:spPr>
      </p:pic>
      <p:sp>
        <p:nvSpPr>
          <p:cNvPr id="5" name="Block Arc 4"/>
          <p:cNvSpPr/>
          <p:nvPr/>
        </p:nvSpPr>
        <p:spPr>
          <a:xfrm rot="19458171">
            <a:off x="1177266" y="4272796"/>
            <a:ext cx="2556490" cy="1112728"/>
          </a:xfrm>
          <a:prstGeom prst="blockArc">
            <a:avLst>
              <a:gd name="adj1" fmla="val 10236573"/>
              <a:gd name="adj2" fmla="val 164528"/>
              <a:gd name="adj3" fmla="val 350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2465475">
            <a:off x="5622930" y="4346401"/>
            <a:ext cx="2556490" cy="1112728"/>
          </a:xfrm>
          <a:prstGeom prst="blockArc">
            <a:avLst>
              <a:gd name="adj1" fmla="val 10236573"/>
              <a:gd name="adj2" fmla="val 164528"/>
              <a:gd name="adj3" fmla="val 350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4000504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43570" y="4000504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6578" y="4214818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4.bp.blogspot.com/_SES6A_lkENQ/S8El4teCkgI/AAAAAAAAALE/7uJZNEB8moA/s1600/Eukaryotic+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3"/>
            <a:ext cx="8856984" cy="62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07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Protista</a:t>
            </a:r>
            <a:endParaRPr lang="en-US" dirty="0"/>
          </a:p>
          <a:p>
            <a:pPr>
              <a:buNone/>
            </a:pPr>
            <a:r>
              <a:rPr lang="en-US" dirty="0"/>
              <a:t>-cell wall made of cellulose or other material</a:t>
            </a:r>
          </a:p>
          <a:p>
            <a:pPr>
              <a:buNone/>
            </a:pPr>
            <a:r>
              <a:rPr lang="en-US" dirty="0"/>
              <a:t>-mostly unicellular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multicellular</a:t>
            </a:r>
            <a:r>
              <a:rPr lang="en-US" dirty="0"/>
              <a:t> forms lack tissue organization</a:t>
            </a:r>
          </a:p>
          <a:p>
            <a:pPr>
              <a:buNone/>
            </a:pPr>
            <a:r>
              <a:rPr lang="en-US" dirty="0"/>
              <a:t>-autotrophic (photosynthesis) or heterotrophic (phagocytosis)</a:t>
            </a:r>
          </a:p>
          <a:p>
            <a:pPr>
              <a:buNone/>
            </a:pPr>
            <a:r>
              <a:rPr lang="en-US" dirty="0"/>
              <a:t>-asexual reproduction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07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Protista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4034" name="Picture 2" descr="http://faculty.southwest.tn.edu/rburkett/classi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876930" cy="440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encrypted-tbn1.google.com/images?q=tbn:ANd9GcQZkEY7aQZ8XsOBRvWLJhju7imIgi3O8kbGreit-t96XkqdsS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649432" cy="2500330"/>
          </a:xfrm>
          <a:prstGeom prst="rect">
            <a:avLst/>
          </a:prstGeom>
          <a:noFill/>
        </p:spPr>
      </p:pic>
      <p:pic>
        <p:nvPicPr>
          <p:cNvPr id="87044" name="Picture 4" descr="https://encrypted-tbn1.google.com/images?q=tbn:ANd9GcQyl98eviQHM3SvMYStlQ3UlFOYi-6hlgZwGIZiatUIIyPCKu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071702" cy="2028543"/>
          </a:xfrm>
          <a:prstGeom prst="rect">
            <a:avLst/>
          </a:prstGeom>
          <a:noFill/>
        </p:spPr>
      </p:pic>
      <p:pic>
        <p:nvPicPr>
          <p:cNvPr id="87046" name="Picture 6" descr="https://encrypted-tbn2.google.com/images?q=tbn:ANd9GcQrM_lo0AHA8S0FpTJOoHr4fV4-h8Ne3k0zC6-Wui5kIIbMsWj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010149"/>
            <a:ext cx="2466975" cy="1847851"/>
          </a:xfrm>
          <a:prstGeom prst="rect">
            <a:avLst/>
          </a:prstGeom>
          <a:noFill/>
        </p:spPr>
      </p:pic>
      <p:pic>
        <p:nvPicPr>
          <p:cNvPr id="87048" name="Picture 8" descr="https://encrypted-tbn0.google.com/images?q=tbn:ANd9GcTPubZzrsuV7igMyDxCLARZr_CH2TYTe0WWiQajGtfacsN5o2caswqktu3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496"/>
            <a:ext cx="2966175" cy="1928826"/>
          </a:xfrm>
          <a:prstGeom prst="rect">
            <a:avLst/>
          </a:prstGeom>
          <a:noFill/>
        </p:spPr>
      </p:pic>
      <p:pic>
        <p:nvPicPr>
          <p:cNvPr id="87050" name="Picture 10" descr="http://students.ncwc.edu/bio101/protista/Defaul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0"/>
            <a:ext cx="4429156" cy="2804308"/>
          </a:xfrm>
          <a:prstGeom prst="rect">
            <a:avLst/>
          </a:prstGeom>
          <a:noFill/>
        </p:spPr>
      </p:pic>
      <p:pic>
        <p:nvPicPr>
          <p:cNvPr id="87052" name="Picture 12" descr="http://www.lanesville.k12.in.us/lcsyellowpages/tickit/carl/brownalg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857496"/>
            <a:ext cx="3143272" cy="207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27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Protista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4036" name="Picture 4" descr="http://www.ncbi.nlm.nih.gov/books/NBK26909/bin/ch1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6391275" cy="435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00034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Taxonomy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images.wikia.com/psychology/images/5/5b/Dolphin_anato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500594" cy="2625347"/>
          </a:xfrm>
          <a:prstGeom prst="rect">
            <a:avLst/>
          </a:prstGeom>
          <a:noFill/>
        </p:spPr>
      </p:pic>
      <p:pic>
        <p:nvPicPr>
          <p:cNvPr id="39940" name="Picture 4" descr="http://www.seaworld.org/animal-info/info-books/sharks-&amp;-rays/images/il-shark-anat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386769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/>
              <a:t>Fungi</a:t>
            </a:r>
          </a:p>
          <a:p>
            <a:pPr>
              <a:buNone/>
            </a:pPr>
            <a:r>
              <a:rPr lang="en-US" dirty="0"/>
              <a:t>-cell wall made of Chitin</a:t>
            </a:r>
          </a:p>
          <a:p>
            <a:pPr>
              <a:buNone/>
            </a:pPr>
            <a:r>
              <a:rPr lang="en-US" dirty="0"/>
              <a:t>-unicellular &amp; </a:t>
            </a:r>
            <a:r>
              <a:rPr lang="en-US" dirty="0" err="1"/>
              <a:t>multicellular</a:t>
            </a:r>
            <a:endParaRPr lang="en-US" dirty="0"/>
          </a:p>
          <a:p>
            <a:pPr>
              <a:buNone/>
            </a:pPr>
            <a:r>
              <a:rPr lang="en-US" dirty="0"/>
              <a:t>-heterotrophic </a:t>
            </a:r>
          </a:p>
          <a:p>
            <a:pPr>
              <a:buNone/>
            </a:pPr>
            <a:r>
              <a:rPr lang="en-US" dirty="0"/>
              <a:t>(secrete digestive enzymes into environment)</a:t>
            </a:r>
          </a:p>
          <a:p>
            <a:pPr>
              <a:buNone/>
            </a:pPr>
            <a:r>
              <a:rPr lang="en-US" dirty="0"/>
              <a:t>-asexual and sexual forms of reproduction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/>
              <a:t>Fungi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3010" name="Picture 2" descr="http://www.biology.science.cmu.ac.th/Mycology/Kingdom_Fungi/Kingdom_fungi_clip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000660" cy="477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/>
              <a:t>Fungi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5300" name="Picture 4" descr="http://www.mch.com/ADAM/ADAM_data/graphics/images/en/19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86478" cy="462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.wikimedia.org/wikipedia/commons/thumb/f/fc/Fungi_collage.jpg/280px-Fungi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463752" cy="6504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fromyourdoctor.com/ext/fungal_toe_inf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939811" cy="3295643"/>
          </a:xfrm>
          <a:prstGeom prst="rect">
            <a:avLst/>
          </a:prstGeom>
          <a:noFill/>
        </p:spPr>
      </p:pic>
      <p:pic>
        <p:nvPicPr>
          <p:cNvPr id="84996" name="Picture 4" descr="http://www.webhealthu.com/images/Fungal-Inf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429024" cy="286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/>
              <a:t>Fungi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5298" name="Picture 2" descr="http://mycorrhizas.info/emfungi/fungus-typ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436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Plantae</a:t>
            </a:r>
            <a:endParaRPr lang="en-US" dirty="0"/>
          </a:p>
          <a:p>
            <a:pPr>
              <a:buNone/>
            </a:pPr>
            <a:r>
              <a:rPr lang="en-US" dirty="0"/>
              <a:t>-cell wall made of Cellulose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multicellular</a:t>
            </a:r>
            <a:r>
              <a:rPr lang="en-US" dirty="0"/>
              <a:t> (develops from embryos)</a:t>
            </a:r>
          </a:p>
          <a:p>
            <a:pPr>
              <a:buNone/>
            </a:pPr>
            <a:r>
              <a:rPr lang="en-US" dirty="0"/>
              <a:t>-autotrophic (photosynthesis)</a:t>
            </a:r>
          </a:p>
          <a:p>
            <a:pPr>
              <a:buNone/>
            </a:pPr>
            <a:r>
              <a:rPr lang="en-US" dirty="0"/>
              <a:t>- Mostly sexual forms of reproduction but there are some asexual reproductive </a:t>
            </a:r>
            <a:r>
              <a:rPr lang="en-US" dirty="0" err="1"/>
              <a:t>capabilites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6/6e/Diversity_of_plants_image_version_5.png/250px-Diversity_of_plants_image_version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279"/>
            <a:ext cx="4429156" cy="657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43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Plantae</a:t>
            </a:r>
            <a:endParaRPr lang="en-US" dirty="0"/>
          </a:p>
        </p:txBody>
      </p:sp>
      <p:pic>
        <p:nvPicPr>
          <p:cNvPr id="41986" name="Picture 2" descr="http://dbs.umt.edu/courses/sci226/gifs/images/lab4/img2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657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Animalia</a:t>
            </a:r>
            <a:endParaRPr lang="en-US" dirty="0"/>
          </a:p>
          <a:p>
            <a:pPr>
              <a:buNone/>
            </a:pPr>
            <a:r>
              <a:rPr lang="en-US" dirty="0"/>
              <a:t>-no cell wall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multicellular</a:t>
            </a:r>
            <a:r>
              <a:rPr lang="en-US" dirty="0"/>
              <a:t> (develops from embryos)</a:t>
            </a:r>
          </a:p>
          <a:p>
            <a:pPr>
              <a:buNone/>
            </a:pPr>
            <a:r>
              <a:rPr lang="en-US" dirty="0"/>
              <a:t>-heterotrophic </a:t>
            </a:r>
          </a:p>
          <a:p>
            <a:pPr>
              <a:buNone/>
            </a:pPr>
            <a:r>
              <a:rPr lang="en-US" dirty="0"/>
              <a:t>(phagocytosis)</a:t>
            </a:r>
          </a:p>
          <a:p>
            <a:pPr>
              <a:buNone/>
            </a:pPr>
            <a:r>
              <a:rPr lang="en-US" dirty="0"/>
              <a:t>-sexual reproduction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www.factsforprojects.com/EntryImages/WaterLife/shark_skeleton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5429288" cy="3836699"/>
          </a:xfrm>
          <a:prstGeom prst="rect">
            <a:avLst/>
          </a:prstGeom>
          <a:noFill/>
        </p:spPr>
      </p:pic>
      <p:pic>
        <p:nvPicPr>
          <p:cNvPr id="59396" name="Picture 4" descr="http://palavramissionaria.com/fotos/modules/search/dolphin-skeleton-pictures-i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5905500" cy="1905000"/>
          </a:xfrm>
          <a:prstGeom prst="rect">
            <a:avLst/>
          </a:prstGeom>
          <a:noFill/>
        </p:spPr>
      </p:pic>
      <p:pic>
        <p:nvPicPr>
          <p:cNvPr id="59398" name="Picture 6" descr="http://t3.gstatic.com/images?q=tbn:ANd9GcS6NT9uPFYuBHk-N9kMA4V9cGfftYeo9Q6ZMc6r1yN8UwfqYm_dd2lHFGI5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496"/>
            <a:ext cx="199189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6042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Eukaryotic kingdoms:	</a:t>
            </a:r>
          </a:p>
          <a:p>
            <a:pPr algn="ctr">
              <a:buNone/>
            </a:pPr>
            <a:r>
              <a:rPr lang="en-US" dirty="0" err="1"/>
              <a:t>Animalia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0962" name="Picture 2" descr="http://www.southtexascollege.edu/nilsson/4_GB_Lecture_figs_f/4_GB_23_AnimaliaInvert_Fig_f/Evol_Animals_Fig_29_2_ed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62829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Examples of Invertebrate Animal Phyla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8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science.kennesaw.edu/~jdirnber/InvertZoo/LecPorifera/PoriVariety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009901"/>
          </a:xfrm>
          <a:prstGeom prst="rect">
            <a:avLst/>
          </a:prstGeom>
          <a:noFill/>
        </p:spPr>
      </p:pic>
      <p:pic>
        <p:nvPicPr>
          <p:cNvPr id="82948" name="Picture 4" descr="http://0.tqn.com/d/animals/1/0/J/U/cnidari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286246" cy="3000372"/>
          </a:xfrm>
          <a:prstGeom prst="rect">
            <a:avLst/>
          </a:prstGeom>
          <a:noFill/>
        </p:spPr>
      </p:pic>
      <p:pic>
        <p:nvPicPr>
          <p:cNvPr id="82950" name="Picture 6" descr="http://edu.glogster.com/media/5/24/65/5/2465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4357686" cy="3501995"/>
          </a:xfrm>
          <a:prstGeom prst="rect">
            <a:avLst/>
          </a:prstGeom>
          <a:noFill/>
        </p:spPr>
      </p:pic>
      <p:pic>
        <p:nvPicPr>
          <p:cNvPr id="82952" name="Picture 8" descr="https://encrypted-tbn2.google.com/images?q=tbn:ANd9GcSeAgPu5ZTsc6dskFrX8_S9uPRHnlQskaSYLKVpj_GmTr2D_hAE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00372"/>
            <a:ext cx="2466975" cy="1847851"/>
          </a:xfrm>
          <a:prstGeom prst="rect">
            <a:avLst/>
          </a:prstGeom>
          <a:noFill/>
        </p:spPr>
      </p:pic>
      <p:pic>
        <p:nvPicPr>
          <p:cNvPr id="82954" name="Picture 10" descr="https://encrypted-tbn3.google.com/images?q=tbn:ANd9GcTvm2_2XmKNaumbbk_TsJpi0688IeEWmebodp99Vnc5ndgwcFSWkj95U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857760"/>
            <a:ext cx="2743200" cy="1666875"/>
          </a:xfrm>
          <a:prstGeom prst="rect">
            <a:avLst/>
          </a:prstGeom>
          <a:noFill/>
        </p:spPr>
      </p:pic>
      <p:pic>
        <p:nvPicPr>
          <p:cNvPr id="82956" name="Picture 12" descr="https://encrypted-tbn3.google.com/images?q=tbn:ANd9GcR6xfdlLaPKwGRsl8paG_5i5_SEVb_8cHvyNw5FDa4ZgiSfAJXe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5624" y="3071810"/>
            <a:ext cx="2218376" cy="160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  <a:br>
              <a:rPr lang="en-US" dirty="0"/>
            </a:br>
            <a:r>
              <a:rPr lang="en-US" dirty="0"/>
              <a:t>Disturbing Pictures Follow…</a:t>
            </a:r>
            <a:br>
              <a:rPr lang="en-US" dirty="0"/>
            </a:br>
            <a:r>
              <a:rPr lang="en-US" dirty="0"/>
              <a:t>(Invertebrate Parasites)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898" name="Picture 2" descr="http://www.foxvalleyvet.net/wordpress/wp-content/uploads/2011/09/roundw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4656" cy="4071966"/>
          </a:xfrm>
          <a:prstGeom prst="rect">
            <a:avLst/>
          </a:prstGeom>
          <a:noFill/>
        </p:spPr>
      </p:pic>
      <p:sp>
        <p:nvSpPr>
          <p:cNvPr id="80900" name="AutoShape 4" descr="http://2.bp.blogspot.com/_ICsNFjXc-y4/S32twV_xF6I/AAAAAAAABdI/j6ED-77_Ei0/s400/passatapew.jpg"/>
          <p:cNvSpPr>
            <a:spLocks noChangeAspect="1" noChangeArrowheads="1"/>
          </p:cNvSpPr>
          <p:nvPr/>
        </p:nvSpPr>
        <p:spPr bwMode="auto">
          <a:xfrm>
            <a:off x="155575" y="-1828800"/>
            <a:ext cx="3333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AutoShape 6" descr="http://2.bp.blogspot.com/_ICsNFjXc-y4/S32twV_xF6I/AAAAAAAABdI/j6ED-77_Ei0/s400/passatapew.jpg"/>
          <p:cNvSpPr>
            <a:spLocks noChangeAspect="1" noChangeArrowheads="1"/>
          </p:cNvSpPr>
          <p:nvPr/>
        </p:nvSpPr>
        <p:spPr bwMode="auto">
          <a:xfrm>
            <a:off x="155575" y="-1828800"/>
            <a:ext cx="33337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4" name="Picture 8" descr="http://t2.gstatic.com/images?q=tbn:ANd9GcRmVOdZs95qUOZm4edU7J8fF7LeYfBBGyjHOYKf7bH5kJu5qgbJhiPzypu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523" y="2500306"/>
            <a:ext cx="3625477" cy="4143404"/>
          </a:xfrm>
          <a:prstGeom prst="rect">
            <a:avLst/>
          </a:prstGeom>
          <a:noFill/>
        </p:spPr>
      </p:pic>
      <p:pic>
        <p:nvPicPr>
          <p:cNvPr id="2050" name="Picture 2" descr="http://www.zo.utexas.edu/courses/Thoc/EyebrowMit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5"/>
            <a:ext cx="5518523" cy="41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QSCwFyJNFlrWlE8aN6CS5YBU9YZOQne-LsSgixo1Rz5uEu4gsa7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91120"/>
            <a:ext cx="2666880" cy="2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6o8hXL8j6hqGzjNZlpxSQa9gfUwpjw_hBMRS6bfsFfKK3dRhdv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87" y="4191120"/>
            <a:ext cx="3560420" cy="2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ogbreedinfo.com/images14/TapewormImg_13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66969"/>
            <a:ext cx="36290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2571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Examples of Vertebrate Animal Phyla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73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lhSF0vayUT4jdBICrXDqBhz1jjOWeWekWAP_Aiob5rL5JrtOmb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2041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c/Vertebrates.png/220px-Vertebra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345"/>
            <a:ext cx="3635896" cy="44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44" y="-1333531"/>
            <a:ext cx="5820856" cy="819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2.gstatic.com/images?q=tbn:ANd9GcTEKe4gg3_rE3ctzncA_wFLRrXf8Gbf4T47N4ivKDmU0pLnRxtX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916"/>
            <a:ext cx="2051720" cy="18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1.gstatic.com/images?q=tbn:ANd9GcSt6c65TYN_6WbrBigElDwVITzQbDHkcQjoz4-yWUeTtRjccR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91191"/>
            <a:ext cx="1979712" cy="15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84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7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analysis of evolutionary or ancestral relationships </a:t>
            </a:r>
            <a:r>
              <a:rPr lang="en-US" dirty="0"/>
              <a:t>among </a:t>
            </a:r>
            <a:r>
              <a:rPr lang="en-US" dirty="0" err="1"/>
              <a:t>taxa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Phylogenetic Diagram – (aka </a:t>
            </a:r>
            <a:r>
              <a:rPr lang="en-US" dirty="0" err="1"/>
              <a:t>pylogenetic</a:t>
            </a:r>
            <a:r>
              <a:rPr lang="en-US" dirty="0"/>
              <a:t> tree) branching diagram showing the evolutionary relationships among taxa.</a:t>
            </a:r>
          </a:p>
          <a:p>
            <a:endParaRPr lang="en-US" dirty="0"/>
          </a:p>
          <a:p>
            <a:r>
              <a:rPr lang="en-US" dirty="0"/>
              <a:t>Phylogeny – evolutionary history of a species or taxon</a:t>
            </a:r>
          </a:p>
        </p:txBody>
      </p:sp>
    </p:spTree>
    <p:extLst>
      <p:ext uri="{BB962C8B-B14F-4D97-AF65-F5344CB8AC3E}">
        <p14:creationId xmlns:p14="http://schemas.microsoft.com/office/powerpoint/2010/main" val="138459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00034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Taxonomy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ideacenter.org/stuff/contentmgr/files/38ed8a0c6db7a4f1a37e405922c364bd/misc/he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560840" cy="5519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209.68.138.57/lc/archive/biology/PublishingImages/034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836712"/>
            <a:ext cx="7513669" cy="5643602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Homologous vs. Analogous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980728"/>
            <a:ext cx="47525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4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xtwriter.com/backgrounders/graphics/evolution/pag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83"/>
            <a:ext cx="5436096" cy="6826363"/>
          </a:xfrm>
          <a:prstGeom prst="rect">
            <a:avLst/>
          </a:prstGeom>
          <a:noFill/>
        </p:spPr>
      </p:pic>
      <p:pic>
        <p:nvPicPr>
          <p:cNvPr id="5122" name="Picture 2" descr="http://upload.wikimedia.org/wikipedia/commons/thumb/4/4f/Joey_in_pouch.jpg/300px-Joey_in_p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33"/>
            <a:ext cx="8079618" cy="68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92088"/>
            <a:ext cx="8229600" cy="620688"/>
          </a:xfrm>
        </p:spPr>
        <p:txBody>
          <a:bodyPr/>
          <a:lstStyle/>
          <a:p>
            <a:r>
              <a:rPr lang="en-US" sz="2400" dirty="0"/>
              <a:t>Other Characteristics to use when building a </a:t>
            </a:r>
            <a:r>
              <a:rPr lang="en-US" sz="2400" dirty="0" err="1"/>
              <a:t>phylogenetic</a:t>
            </a:r>
            <a:r>
              <a:rPr lang="en-US" sz="2400" dirty="0"/>
              <a:t> tree or </a:t>
            </a:r>
            <a:r>
              <a:rPr lang="en-US" sz="2400" dirty="0" err="1"/>
              <a:t>cladogram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palaeos.com/metazoa/images/DPComparis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0" y="1474127"/>
            <a:ext cx="6888360" cy="51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71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bio.miami.edu/dana/pix/Hox_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23079"/>
            <a:ext cx="4973521" cy="51803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1124744"/>
            <a:ext cx="8445624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/>
              <a:t>Other Characteristics to use when building a phylogenetic tree or cladogram…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9878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cienceasworship.hostoi.com/img_chimp_ch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22527" cy="314327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1124744"/>
            <a:ext cx="8445624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Other Characteristics to use when building a phylogenetic tree or </a:t>
            </a:r>
            <a:r>
              <a:rPr lang="en-US" sz="3200" dirty="0" err="1"/>
              <a:t>cladogram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0991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ff.tuhsd.k12.az.us/gfoster/standard/bclasfy_files/clad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122776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410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www.ucmp.berkeley.edu/education/events/carlson_images/SJCfi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5500726" cy="5742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91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2" name="Picture 6" descr="http://darwiniana.org/philly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76015"/>
            <a:ext cx="5072098" cy="546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897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www.southtexascollege.edu/nilsson/4_GB_Lecture_figs_f/4_GB_18_Taxon_Figures_f/Mader_Cladogram_3_Prim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905773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588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y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581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x possible polytomy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75" y="2708528"/>
            <a:ext cx="72329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dtc.pima.edu/blc/182/lesson1/1step3/1step3images/embryoes2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Cladistics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Willi</a:t>
            </a:r>
            <a:r>
              <a:rPr lang="en-US" dirty="0"/>
              <a:t> </a:t>
            </a:r>
            <a:r>
              <a:rPr lang="en-US" dirty="0" err="1"/>
              <a:t>Hennig</a:t>
            </a:r>
            <a:r>
              <a:rPr lang="en-US" dirty="0"/>
              <a:t> (German biologist) used: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shared characters  </a:t>
            </a:r>
          </a:p>
          <a:p>
            <a:pPr lvl="1">
              <a:buNone/>
            </a:pP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derived characters </a:t>
            </a:r>
          </a:p>
          <a:p>
            <a:pPr lvl="1">
              <a:buNone/>
            </a:pPr>
            <a:r>
              <a:rPr lang="en-US" dirty="0"/>
              <a:t>to create </a:t>
            </a:r>
            <a:r>
              <a:rPr lang="en-US" dirty="0" err="1"/>
              <a:t>clades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These relationships are represented in a diagram called a </a:t>
            </a:r>
            <a:r>
              <a:rPr lang="en-US" dirty="0" err="1">
                <a:solidFill>
                  <a:srgbClr val="FF0000"/>
                </a:solidFill>
              </a:rPr>
              <a:t>cladogram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40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derived characters &amp; figure out which are shared</a:t>
            </a:r>
          </a:p>
        </p:txBody>
      </p:sp>
      <p:pic>
        <p:nvPicPr>
          <p:cNvPr id="1026" name="Picture 2" descr="http://science.kennesaw.edu/~jdirnber/Bio2108/Lecture/LecPhylogeny/25-11-Cladogram-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141002" cy="378621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7158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Creating 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Cladogram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182" y="2571744"/>
            <a:ext cx="5357818" cy="4286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cladogram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28800"/>
            <a:ext cx="7429552" cy="492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450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reptilis.net/wordpress/wp-content/uploads/2008/07/cladogra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554607" cy="46434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 the CLADE?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28662" y="1714488"/>
            <a:ext cx="7786742" cy="145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28927" y="1500242"/>
            <a:ext cx="5337462" cy="1474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9058" y="1571612"/>
            <a:ext cx="4429156" cy="1659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00496" y="5715016"/>
            <a:ext cx="1500198" cy="57150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86380" y="4714884"/>
            <a:ext cx="1071570" cy="50006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86446" y="4286256"/>
            <a:ext cx="1214446" cy="50006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adograms and evolution">
            <a:extLst>
              <a:ext uri="{FF2B5EF4-FFF2-40B4-BE49-F238E27FC236}">
                <a16:creationId xmlns:a16="http://schemas.microsoft.com/office/drawing/2014/main" id="{A10E0954-91AB-4905-AFE2-B1CE3169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75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dograms and evolution">
            <a:extLst>
              <a:ext uri="{FF2B5EF4-FFF2-40B4-BE49-F238E27FC236}">
                <a16:creationId xmlns:a16="http://schemas.microsoft.com/office/drawing/2014/main" id="{4FF31AF5-6C1B-468E-8E33-116EC57B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988"/>
            <a:ext cx="91440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2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 showing the presence or absence of certain characters in various verteb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9019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niotic egg and skull with two post-orbital fenestr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4715867" cy="25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192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ooking at all shared derived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048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303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de based on all charted shared derived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233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Cladogram</a:t>
            </a:r>
            <a:r>
              <a:rPr lang="en-US" dirty="0"/>
              <a:t> or </a:t>
            </a:r>
            <a:r>
              <a:rPr lang="en-US" dirty="0" err="1"/>
              <a:t>Phylogenetic</a:t>
            </a:r>
            <a:r>
              <a:rPr lang="en-US" dirty="0"/>
              <a:t> Tree?</a:t>
            </a:r>
          </a:p>
        </p:txBody>
      </p:sp>
      <p:pic>
        <p:nvPicPr>
          <p:cNvPr id="75778" name="Picture 2" descr="http://www.biologie.uni-hamburg.de/b-online/ibc99/millenium/p6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65354"/>
            <a:ext cx="8429684" cy="516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43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00034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3" charset="-128"/>
                <a:cs typeface="ＭＳ Ｐゴシック" pitchFamily="-123" charset="-128"/>
              </a:rPr>
              <a:t>Taxonomy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http://www.fossilmuseum.net/fossilpictures-wpd/Archaeopteryx/Archaeopter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357686" cy="2907541"/>
          </a:xfrm>
          <a:prstGeom prst="rect">
            <a:avLst/>
          </a:prstGeom>
          <a:noFill/>
        </p:spPr>
      </p:pic>
      <p:pic>
        <p:nvPicPr>
          <p:cNvPr id="1031" name="Picture 7" descr="http://kentsimmons.uwinnipeg.ca/16cm05/1116/34-27-Archaeopteryx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8"/>
            <a:ext cx="354904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tellapallet.com/TreeOf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000528" cy="678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772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site.lps.org/sputnam/Biology/U8%20Classification/doma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5024"/>
            <a:ext cx="7929618" cy="653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24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asknature.org/images/uploads/strategy/5797a30d2419a61e81b0ae7e6d0e299f/goose_eharringt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8268886" cy="3786214"/>
          </a:xfrm>
          <a:prstGeom prst="rect">
            <a:avLst/>
          </a:prstGeom>
          <a:noFill/>
        </p:spPr>
      </p:pic>
      <p:pic>
        <p:nvPicPr>
          <p:cNvPr id="55300" name="Picture 4" descr="http://novelty.wikispaces.com/file/view/feathers.png/131500105/401x331/feath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6357982" cy="5248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4992</TotalTime>
  <Words>500</Words>
  <Application>Microsoft Office PowerPoint</Application>
  <PresentationFormat>On-screen Show (4:3)</PresentationFormat>
  <Paragraphs>195</Paragraphs>
  <Slides>81</Slides>
  <Notes>1</Notes>
  <HiddenSlides>66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Century Gothic</vt:lpstr>
      <vt:lpstr>Courier New</vt:lpstr>
      <vt:lpstr>Palatino Linotype</vt:lpstr>
      <vt:lpstr>Executive</vt:lpstr>
      <vt:lpstr>Unity &amp;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Linnaean System</vt:lpstr>
      <vt:lpstr>Levels of Classification</vt:lpstr>
      <vt:lpstr>PowerPoint Presentation</vt:lpstr>
      <vt:lpstr>Binomial Nomenclature</vt:lpstr>
      <vt:lpstr>Binomial Nomenclature</vt:lpstr>
      <vt:lpstr>PowerPoint Presentation</vt:lpstr>
      <vt:lpstr>Binomial Nomenclature</vt:lpstr>
      <vt:lpstr>Before we get too far…</vt:lpstr>
      <vt:lpstr>Dichotomous Keys</vt:lpstr>
      <vt:lpstr>Dichotomous Keys</vt:lpstr>
      <vt:lpstr>Dichotomous Keys</vt:lpstr>
      <vt:lpstr>PowerPoint Presentation</vt:lpstr>
      <vt:lpstr>Domains</vt:lpstr>
      <vt:lpstr>Domains</vt:lpstr>
      <vt:lpstr>Kingdoms</vt:lpstr>
      <vt:lpstr>Kingdoms</vt:lpstr>
      <vt:lpstr>Kingdoms</vt:lpstr>
      <vt:lpstr>PowerPoint Presentation</vt:lpstr>
      <vt:lpstr>Kingdoms</vt:lpstr>
      <vt:lpstr>Kingdoms</vt:lpstr>
      <vt:lpstr>PowerPoint Presentation</vt:lpstr>
      <vt:lpstr>PowerPoint Presentation</vt:lpstr>
      <vt:lpstr>Kingdoms</vt:lpstr>
      <vt:lpstr>PowerPoint Presentation</vt:lpstr>
      <vt:lpstr>PowerPoint Presentation</vt:lpstr>
      <vt:lpstr>PowerPoint Presentation</vt:lpstr>
      <vt:lpstr>Kingdoms</vt:lpstr>
      <vt:lpstr>Kingdoms</vt:lpstr>
      <vt:lpstr>PowerPoint Presentation</vt:lpstr>
      <vt:lpstr>Kingdoms</vt:lpstr>
      <vt:lpstr>Kingdoms</vt:lpstr>
      <vt:lpstr>Kingdoms</vt:lpstr>
      <vt:lpstr>Kingdoms</vt:lpstr>
      <vt:lpstr>PowerPoint Presentation</vt:lpstr>
      <vt:lpstr>PowerPoint Presentation</vt:lpstr>
      <vt:lpstr>Kingdoms</vt:lpstr>
      <vt:lpstr>Kingdoms</vt:lpstr>
      <vt:lpstr>PowerPoint Presentation</vt:lpstr>
      <vt:lpstr>Kingdoms</vt:lpstr>
      <vt:lpstr>Kingdoms</vt:lpstr>
      <vt:lpstr>Kingdoms</vt:lpstr>
      <vt:lpstr>Examples of Invertebrate Animal Phyla</vt:lpstr>
      <vt:lpstr>PowerPoint Presentation</vt:lpstr>
      <vt:lpstr>WARNING Disturbing Pictures Follow… (Invertebrate Parasites)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Phylogenetics</vt:lpstr>
      <vt:lpstr>Homologous vs. Analogous</vt:lpstr>
      <vt:lpstr>PowerPoint Presentation</vt:lpstr>
      <vt:lpstr>Other Characteristics to use when building a phylogenetic tree or cladogram…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Cladistics</vt:lpstr>
      <vt:lpstr>PowerPoint Presentation</vt:lpstr>
      <vt:lpstr>Creating a cladogram</vt:lpstr>
      <vt:lpstr>Who’s in the CLADE?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Cladogram or Phylogenetic Tree?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UCS</dc:creator>
  <cp:lastModifiedBy>SIEMIANOWSKI, JOHN</cp:lastModifiedBy>
  <cp:revision>372</cp:revision>
  <dcterms:created xsi:type="dcterms:W3CDTF">2010-12-08T14:41:10Z</dcterms:created>
  <dcterms:modified xsi:type="dcterms:W3CDTF">2019-09-19T17:37:41Z</dcterms:modified>
</cp:coreProperties>
</file>