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56" r:id="rId2"/>
    <p:sldId id="257" r:id="rId3"/>
    <p:sldId id="311" r:id="rId4"/>
    <p:sldId id="281" r:id="rId5"/>
    <p:sldId id="309" r:id="rId6"/>
    <p:sldId id="312" r:id="rId7"/>
    <p:sldId id="310" r:id="rId8"/>
    <p:sldId id="282" r:id="rId9"/>
    <p:sldId id="313" r:id="rId10"/>
    <p:sldId id="288" r:id="rId11"/>
    <p:sldId id="308" r:id="rId12"/>
    <p:sldId id="284" r:id="rId13"/>
    <p:sldId id="285" r:id="rId14"/>
    <p:sldId id="286" r:id="rId15"/>
    <p:sldId id="291" r:id="rId16"/>
    <p:sldId id="356" r:id="rId17"/>
    <p:sldId id="292" r:id="rId18"/>
    <p:sldId id="307" r:id="rId19"/>
    <p:sldId id="293" r:id="rId20"/>
    <p:sldId id="294" r:id="rId21"/>
    <p:sldId id="295" r:id="rId22"/>
    <p:sldId id="315" r:id="rId23"/>
    <p:sldId id="386" r:id="rId24"/>
    <p:sldId id="366" r:id="rId25"/>
    <p:sldId id="317" r:id="rId26"/>
    <p:sldId id="318" r:id="rId27"/>
    <p:sldId id="319" r:id="rId28"/>
    <p:sldId id="362" r:id="rId29"/>
    <p:sldId id="363" r:id="rId30"/>
    <p:sldId id="364" r:id="rId31"/>
    <p:sldId id="365" r:id="rId32"/>
    <p:sldId id="368" r:id="rId33"/>
    <p:sldId id="385" r:id="rId34"/>
    <p:sldId id="387" r:id="rId35"/>
    <p:sldId id="388" r:id="rId36"/>
    <p:sldId id="389" r:id="rId37"/>
    <p:sldId id="296" r:id="rId38"/>
    <p:sldId id="260" r:id="rId39"/>
    <p:sldId id="261" r:id="rId40"/>
    <p:sldId id="268" r:id="rId41"/>
    <p:sldId id="267" r:id="rId42"/>
    <p:sldId id="369" r:id="rId43"/>
    <p:sldId id="370" r:id="rId44"/>
    <p:sldId id="371" r:id="rId45"/>
    <p:sldId id="372" r:id="rId46"/>
    <p:sldId id="336" r:id="rId47"/>
    <p:sldId id="297" r:id="rId48"/>
    <p:sldId id="375" r:id="rId49"/>
    <p:sldId id="379" r:id="rId50"/>
    <p:sldId id="380" r:id="rId51"/>
    <p:sldId id="381" r:id="rId52"/>
    <p:sldId id="298" r:id="rId53"/>
    <p:sldId id="329" r:id="rId54"/>
    <p:sldId id="332" r:id="rId55"/>
    <p:sldId id="328" r:id="rId56"/>
    <p:sldId id="358" r:id="rId57"/>
    <p:sldId id="357" r:id="rId58"/>
    <p:sldId id="299" r:id="rId59"/>
    <p:sldId id="333" r:id="rId60"/>
    <p:sldId id="373" r:id="rId61"/>
    <p:sldId id="374" r:id="rId62"/>
    <p:sldId id="305" r:id="rId63"/>
    <p:sldId id="383" r:id="rId64"/>
    <p:sldId id="331" r:id="rId65"/>
    <p:sldId id="306" r:id="rId66"/>
    <p:sldId id="330" r:id="rId67"/>
    <p:sldId id="334" r:id="rId68"/>
    <p:sldId id="335" r:id="rId69"/>
    <p:sldId id="382" r:id="rId70"/>
    <p:sldId id="378" r:id="rId71"/>
    <p:sldId id="376" r:id="rId72"/>
    <p:sldId id="377" r:id="rId73"/>
    <p:sldId id="337" r:id="rId74"/>
    <p:sldId id="304" r:id="rId75"/>
    <p:sldId id="339" r:id="rId76"/>
    <p:sldId id="384" r:id="rId77"/>
    <p:sldId id="340" r:id="rId78"/>
    <p:sldId id="345" r:id="rId79"/>
    <p:sldId id="342" r:id="rId80"/>
    <p:sldId id="338" r:id="rId81"/>
    <p:sldId id="344" r:id="rId82"/>
    <p:sldId id="341" r:id="rId83"/>
    <p:sldId id="343" r:id="rId84"/>
    <p:sldId id="349" r:id="rId85"/>
    <p:sldId id="350" r:id="rId86"/>
    <p:sldId id="346" r:id="rId87"/>
    <p:sldId id="347" r:id="rId88"/>
    <p:sldId id="348" r:id="rId89"/>
    <p:sldId id="300" r:id="rId90"/>
    <p:sldId id="301" r:id="rId91"/>
    <p:sldId id="302" r:id="rId92"/>
    <p:sldId id="303" r:id="rId93"/>
  </p:sldIdLst>
  <p:sldSz cx="9144000" cy="6858000" type="screen4x3"/>
  <p:notesSz cx="6997700" cy="9283700"/>
  <p:defaultTextStyle>
    <a:defPPr>
      <a:defRPr lang="en-US"/>
    </a:defPPr>
    <a:lvl1pPr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2CB"/>
    <a:srgbClr val="FEEECE"/>
    <a:srgbClr val="B8E3FE"/>
    <a:srgbClr val="00FF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113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63988" y="0"/>
            <a:ext cx="3032125" cy="463550"/>
          </a:xfrm>
          <a:prstGeom prst="rect">
            <a:avLst/>
          </a:prstGeom>
        </p:spPr>
        <p:txBody>
          <a:bodyPr vert="horz" lIns="91440" tIns="45720" rIns="91440" bIns="45720" rtlCol="0"/>
          <a:lstStyle>
            <a:lvl1pPr algn="r">
              <a:defRPr sz="1200"/>
            </a:lvl1pPr>
          </a:lstStyle>
          <a:p>
            <a:fld id="{5638E526-475E-402B-85D4-DB7FC63CBEAC}" type="datetimeFigureOut">
              <a:rPr lang="en-US" smtClean="0"/>
              <a:t>3/14/2019</a:t>
            </a:fld>
            <a:endParaRPr lang="en-US"/>
          </a:p>
        </p:txBody>
      </p:sp>
      <p:sp>
        <p:nvSpPr>
          <p:cNvPr id="4" name="Slide Image Placeholder 3"/>
          <p:cNvSpPr>
            <a:spLocks noGrp="1" noRot="1" noChangeAspect="1"/>
          </p:cNvSpPr>
          <p:nvPr>
            <p:ph type="sldImg" idx="2"/>
          </p:nvPr>
        </p:nvSpPr>
        <p:spPr>
          <a:xfrm>
            <a:off x="117792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088" y="4410075"/>
            <a:ext cx="5597525" cy="41767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32125"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63988" y="8818563"/>
            <a:ext cx="3032125" cy="463550"/>
          </a:xfrm>
          <a:prstGeom prst="rect">
            <a:avLst/>
          </a:prstGeom>
        </p:spPr>
        <p:txBody>
          <a:bodyPr vert="horz" lIns="91440" tIns="45720" rIns="91440" bIns="45720" rtlCol="0" anchor="b"/>
          <a:lstStyle>
            <a:lvl1pPr algn="r">
              <a:defRPr sz="1200"/>
            </a:lvl1pPr>
          </a:lstStyle>
          <a:p>
            <a:fld id="{8E1A3522-D05E-4221-A6C8-D0A7726C3E66}" type="slidenum">
              <a:rPr lang="en-US" smtClean="0"/>
              <a:t>‹#›</a:t>
            </a:fld>
            <a:endParaRPr lang="en-US"/>
          </a:p>
        </p:txBody>
      </p:sp>
    </p:spTree>
    <p:extLst>
      <p:ext uri="{BB962C8B-B14F-4D97-AF65-F5344CB8AC3E}">
        <p14:creationId xmlns:p14="http://schemas.microsoft.com/office/powerpoint/2010/main" val="3878641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Mendel</a:t>
            </a:r>
            <a:r>
              <a:rPr lang="en-US" baseline="0" dirty="0"/>
              <a:t> really was the man.  If you don’t agree, </a:t>
            </a:r>
            <a:r>
              <a:rPr lang="en-US" baseline="0" dirty="0" err="1"/>
              <a:t>google</a:t>
            </a:r>
            <a:r>
              <a:rPr lang="en-US" baseline="0" dirty="0"/>
              <a:t> “father of genetics” and his name and picture pop up.  He came up with a model to describe inheritance well before the discovery of DNA, chromosomes and genes which is pretty amazing.  </a:t>
            </a:r>
            <a:endParaRPr lang="en-US" dirty="0"/>
          </a:p>
        </p:txBody>
      </p:sp>
      <p:sp>
        <p:nvSpPr>
          <p:cNvPr id="4" name="Slide Number Placeholder 3"/>
          <p:cNvSpPr>
            <a:spLocks noGrp="1"/>
          </p:cNvSpPr>
          <p:nvPr>
            <p:ph type="sldNum" sz="quarter" idx="10"/>
          </p:nvPr>
        </p:nvSpPr>
        <p:spPr/>
        <p:txBody>
          <a:bodyPr/>
          <a:lstStyle/>
          <a:p>
            <a:fld id="{8E1A3522-D05E-4221-A6C8-D0A7726C3E66}" type="slidenum">
              <a:rPr lang="en-US" smtClean="0"/>
              <a:t>2</a:t>
            </a:fld>
            <a:endParaRPr lang="en-US"/>
          </a:p>
        </p:txBody>
      </p:sp>
    </p:spTree>
    <p:extLst>
      <p:ext uri="{BB962C8B-B14F-4D97-AF65-F5344CB8AC3E}">
        <p14:creationId xmlns:p14="http://schemas.microsoft.com/office/powerpoint/2010/main" val="3091266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BB</a:t>
            </a:r>
            <a:r>
              <a:rPr lang="en-US" baseline="0" dirty="0"/>
              <a:t> = Homozygous Dominant</a:t>
            </a:r>
          </a:p>
          <a:p>
            <a:r>
              <a:rPr lang="en-US" baseline="0" dirty="0"/>
              <a:t>Bb = Heterozygous</a:t>
            </a:r>
          </a:p>
          <a:p>
            <a:r>
              <a:rPr lang="en-US" baseline="0" dirty="0"/>
              <a:t>bb = Homozygous recessive</a:t>
            </a:r>
            <a:endParaRPr lang="en-US" dirty="0"/>
          </a:p>
        </p:txBody>
      </p:sp>
      <p:sp>
        <p:nvSpPr>
          <p:cNvPr id="4" name="Slide Number Placeholder 3"/>
          <p:cNvSpPr>
            <a:spLocks noGrp="1"/>
          </p:cNvSpPr>
          <p:nvPr>
            <p:ph type="sldNum" sz="quarter" idx="10"/>
          </p:nvPr>
        </p:nvSpPr>
        <p:spPr/>
        <p:txBody>
          <a:bodyPr/>
          <a:lstStyle/>
          <a:p>
            <a:fld id="{8E1A3522-D05E-4221-A6C8-D0A7726C3E66}" type="slidenum">
              <a:rPr lang="en-US" smtClean="0"/>
              <a:t>19</a:t>
            </a:fld>
            <a:endParaRPr lang="en-US"/>
          </a:p>
        </p:txBody>
      </p:sp>
    </p:spTree>
    <p:extLst>
      <p:ext uri="{BB962C8B-B14F-4D97-AF65-F5344CB8AC3E}">
        <p14:creationId xmlns:p14="http://schemas.microsoft.com/office/powerpoint/2010/main" val="1331740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A3522-D05E-4221-A6C8-D0A7726C3E66}" type="slidenum">
              <a:rPr lang="en-US" smtClean="0"/>
              <a:t>36</a:t>
            </a:fld>
            <a:endParaRPr lang="en-US"/>
          </a:p>
        </p:txBody>
      </p:sp>
    </p:spTree>
    <p:extLst>
      <p:ext uri="{BB962C8B-B14F-4D97-AF65-F5344CB8AC3E}">
        <p14:creationId xmlns:p14="http://schemas.microsoft.com/office/powerpoint/2010/main" val="1582986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allele</a:t>
            </a:r>
            <a:r>
              <a:rPr lang="en-US" baseline="0" dirty="0"/>
              <a:t> does not “COMPLETELY” dominate the other allele. This results in a blended, 3</a:t>
            </a:r>
            <a:r>
              <a:rPr lang="en-US" baseline="30000" dirty="0"/>
              <a:t>rd</a:t>
            </a:r>
            <a:r>
              <a:rPr lang="en-US" baseline="0" dirty="0"/>
              <a:t> phenotype.  Red does not fully dominate white and pink flowers are produced by heterozygotes.  </a:t>
            </a:r>
            <a:endParaRPr lang="en-US" dirty="0"/>
          </a:p>
        </p:txBody>
      </p:sp>
      <p:sp>
        <p:nvSpPr>
          <p:cNvPr id="4" name="Slide Number Placeholder 3"/>
          <p:cNvSpPr>
            <a:spLocks noGrp="1"/>
          </p:cNvSpPr>
          <p:nvPr>
            <p:ph type="sldNum" sz="quarter" idx="10"/>
          </p:nvPr>
        </p:nvSpPr>
        <p:spPr/>
        <p:txBody>
          <a:bodyPr/>
          <a:lstStyle/>
          <a:p>
            <a:fld id="{8E1A3522-D05E-4221-A6C8-D0A7726C3E66}" type="slidenum">
              <a:rPr lang="en-US" smtClean="0"/>
              <a:t>47</a:t>
            </a:fld>
            <a:endParaRPr lang="en-US"/>
          </a:p>
        </p:txBody>
      </p:sp>
    </p:spTree>
    <p:extLst>
      <p:ext uri="{BB962C8B-B14F-4D97-AF65-F5344CB8AC3E}">
        <p14:creationId xmlns:p14="http://schemas.microsoft.com/office/powerpoint/2010/main" val="32779293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Co-dominance = both</a:t>
            </a:r>
            <a:r>
              <a:rPr lang="en-US" baseline="0" dirty="0"/>
              <a:t> alleles are fully expressed.  A bit confusing… A red horse and a white horse produce a ROAN horse.  At first, ROAN appears to be a blend between red and white but when you look closely, a ROAN horse has some hairs that are completely red and others that are completely white.  Therefore, both traits won the battle to be expressed.  </a:t>
            </a:r>
          </a:p>
          <a:p>
            <a:r>
              <a:rPr lang="en-US" baseline="0" dirty="0"/>
              <a:t>A trait with more than two different alleles is called multi-allelic.  </a:t>
            </a:r>
            <a:endParaRPr lang="en-US" dirty="0"/>
          </a:p>
        </p:txBody>
      </p:sp>
      <p:sp>
        <p:nvSpPr>
          <p:cNvPr id="4" name="Slide Number Placeholder 3"/>
          <p:cNvSpPr>
            <a:spLocks noGrp="1"/>
          </p:cNvSpPr>
          <p:nvPr>
            <p:ph type="sldNum" sz="quarter" idx="10"/>
          </p:nvPr>
        </p:nvSpPr>
        <p:spPr/>
        <p:txBody>
          <a:bodyPr/>
          <a:lstStyle/>
          <a:p>
            <a:fld id="{8E1A3522-D05E-4221-A6C8-D0A7726C3E66}" type="slidenum">
              <a:rPr lang="en-US" smtClean="0"/>
              <a:t>52</a:t>
            </a:fld>
            <a:endParaRPr lang="en-US"/>
          </a:p>
        </p:txBody>
      </p:sp>
    </p:spTree>
    <p:extLst>
      <p:ext uri="{BB962C8B-B14F-4D97-AF65-F5344CB8AC3E}">
        <p14:creationId xmlns:p14="http://schemas.microsoft.com/office/powerpoint/2010/main" val="3251290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a:t>
            </a:r>
            <a:r>
              <a:rPr lang="en-US" baseline="0" dirty="0"/>
              <a:t> I with an A and the I with a B are both capital letters and, therefore dominant traits.  The trait for type O blood is the “</a:t>
            </a:r>
            <a:r>
              <a:rPr lang="en-US" baseline="0" dirty="0" err="1"/>
              <a:t>i</a:t>
            </a:r>
            <a:r>
              <a:rPr lang="en-US" baseline="0" dirty="0"/>
              <a:t>” allele and is recessive to both A and B blood alleles.  </a:t>
            </a:r>
            <a:endParaRPr lang="en-US" dirty="0"/>
          </a:p>
        </p:txBody>
      </p:sp>
      <p:sp>
        <p:nvSpPr>
          <p:cNvPr id="4" name="Slide Number Placeholder 3"/>
          <p:cNvSpPr>
            <a:spLocks noGrp="1"/>
          </p:cNvSpPr>
          <p:nvPr>
            <p:ph type="sldNum" sz="quarter" idx="10"/>
          </p:nvPr>
        </p:nvSpPr>
        <p:spPr/>
        <p:txBody>
          <a:bodyPr/>
          <a:lstStyle/>
          <a:p>
            <a:fld id="{8E1A3522-D05E-4221-A6C8-D0A7726C3E66}" type="slidenum">
              <a:rPr lang="en-US" smtClean="0"/>
              <a:t>54</a:t>
            </a:fld>
            <a:endParaRPr lang="en-US"/>
          </a:p>
        </p:txBody>
      </p:sp>
    </p:spTree>
    <p:extLst>
      <p:ext uri="{BB962C8B-B14F-4D97-AF65-F5344CB8AC3E}">
        <p14:creationId xmlns:p14="http://schemas.microsoft.com/office/powerpoint/2010/main" val="303357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
            </a:r>
            <a:r>
              <a:rPr lang="en-US" baseline="0" dirty="0"/>
              <a:t> day photo of where Mendel did his experiments with the garden pea plant.  </a:t>
            </a:r>
            <a:endParaRPr lang="en-US" dirty="0"/>
          </a:p>
        </p:txBody>
      </p:sp>
      <p:sp>
        <p:nvSpPr>
          <p:cNvPr id="4" name="Slide Number Placeholder 3"/>
          <p:cNvSpPr>
            <a:spLocks noGrp="1"/>
          </p:cNvSpPr>
          <p:nvPr>
            <p:ph type="sldNum" sz="quarter" idx="10"/>
          </p:nvPr>
        </p:nvSpPr>
        <p:spPr/>
        <p:txBody>
          <a:bodyPr/>
          <a:lstStyle/>
          <a:p>
            <a:fld id="{8E1A3522-D05E-4221-A6C8-D0A7726C3E66}" type="slidenum">
              <a:rPr lang="en-US" smtClean="0"/>
              <a:t>3</a:t>
            </a:fld>
            <a:endParaRPr lang="en-US"/>
          </a:p>
        </p:txBody>
      </p:sp>
    </p:spTree>
    <p:extLst>
      <p:ext uri="{BB962C8B-B14F-4D97-AF65-F5344CB8AC3E}">
        <p14:creationId xmlns:p14="http://schemas.microsoft.com/office/powerpoint/2010/main" val="147368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True-breeding</a:t>
            </a:r>
            <a:r>
              <a:rPr lang="en-US" baseline="0" dirty="0"/>
              <a:t> = plants will produce offspring with the same characteristics as the parent plant when the parent is allowed to self-pollinate.</a:t>
            </a:r>
          </a:p>
          <a:p>
            <a:r>
              <a:rPr lang="en-US" baseline="0" dirty="0"/>
              <a:t>Self-pollination – plant A pollenates plant A</a:t>
            </a:r>
          </a:p>
          <a:p>
            <a:r>
              <a:rPr lang="en-US" baseline="0" dirty="0"/>
              <a:t>Cross-pollination – plant A pollenates plant B</a:t>
            </a:r>
            <a:endParaRPr lang="en-US" dirty="0"/>
          </a:p>
        </p:txBody>
      </p:sp>
      <p:sp>
        <p:nvSpPr>
          <p:cNvPr id="4" name="Slide Number Placeholder 3"/>
          <p:cNvSpPr>
            <a:spLocks noGrp="1"/>
          </p:cNvSpPr>
          <p:nvPr>
            <p:ph type="sldNum" sz="quarter" idx="10"/>
          </p:nvPr>
        </p:nvSpPr>
        <p:spPr/>
        <p:txBody>
          <a:bodyPr/>
          <a:lstStyle/>
          <a:p>
            <a:fld id="{8E1A3522-D05E-4221-A6C8-D0A7726C3E66}" type="slidenum">
              <a:rPr lang="en-US" smtClean="0"/>
              <a:t>4</a:t>
            </a:fld>
            <a:endParaRPr lang="en-US"/>
          </a:p>
        </p:txBody>
      </p:sp>
    </p:spTree>
    <p:extLst>
      <p:ext uri="{BB962C8B-B14F-4D97-AF65-F5344CB8AC3E}">
        <p14:creationId xmlns:p14="http://schemas.microsoft.com/office/powerpoint/2010/main" val="267921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Male Parts = Stamen</a:t>
            </a:r>
          </a:p>
          <a:p>
            <a:r>
              <a:rPr lang="en-US" dirty="0"/>
              <a:t>Female Parts =</a:t>
            </a:r>
            <a:r>
              <a:rPr lang="en-US" baseline="0" dirty="0"/>
              <a:t> Carpel</a:t>
            </a:r>
          </a:p>
          <a:p>
            <a:endParaRPr lang="en-US" dirty="0"/>
          </a:p>
        </p:txBody>
      </p:sp>
      <p:sp>
        <p:nvSpPr>
          <p:cNvPr id="4" name="Slide Number Placeholder 3"/>
          <p:cNvSpPr>
            <a:spLocks noGrp="1"/>
          </p:cNvSpPr>
          <p:nvPr>
            <p:ph type="sldNum" sz="quarter" idx="10"/>
          </p:nvPr>
        </p:nvSpPr>
        <p:spPr/>
        <p:txBody>
          <a:bodyPr/>
          <a:lstStyle/>
          <a:p>
            <a:fld id="{8E1A3522-D05E-4221-A6C8-D0A7726C3E66}" type="slidenum">
              <a:rPr lang="en-US" smtClean="0"/>
              <a:t>5</a:t>
            </a:fld>
            <a:endParaRPr lang="en-US"/>
          </a:p>
        </p:txBody>
      </p:sp>
    </p:spTree>
    <p:extLst>
      <p:ext uri="{BB962C8B-B14F-4D97-AF65-F5344CB8AC3E}">
        <p14:creationId xmlns:p14="http://schemas.microsoft.com/office/powerpoint/2010/main" val="360543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A3522-D05E-4221-A6C8-D0A7726C3E66}" type="slidenum">
              <a:rPr lang="en-US" smtClean="0"/>
              <a:t>6</a:t>
            </a:fld>
            <a:endParaRPr lang="en-US"/>
          </a:p>
        </p:txBody>
      </p:sp>
    </p:spTree>
    <p:extLst>
      <p:ext uri="{BB962C8B-B14F-4D97-AF65-F5344CB8AC3E}">
        <p14:creationId xmlns:p14="http://schemas.microsoft.com/office/powerpoint/2010/main" val="2590387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when a flower is pollenated?</a:t>
            </a:r>
            <a:r>
              <a:rPr lang="en-US" baseline="0" dirty="0"/>
              <a:t>  Often time the flower develops into a fruit to aid in seed dispersal.  That’s right, anything you eat that has seed in it is a fruit that used to be a flower.  </a:t>
            </a:r>
            <a:endParaRPr lang="en-US" dirty="0"/>
          </a:p>
        </p:txBody>
      </p:sp>
      <p:sp>
        <p:nvSpPr>
          <p:cNvPr id="4" name="Slide Number Placeholder 3"/>
          <p:cNvSpPr>
            <a:spLocks noGrp="1"/>
          </p:cNvSpPr>
          <p:nvPr>
            <p:ph type="sldNum" sz="quarter" idx="10"/>
          </p:nvPr>
        </p:nvSpPr>
        <p:spPr/>
        <p:txBody>
          <a:bodyPr/>
          <a:lstStyle/>
          <a:p>
            <a:fld id="{8E1A3522-D05E-4221-A6C8-D0A7726C3E66}" type="slidenum">
              <a:rPr lang="en-US" smtClean="0"/>
              <a:t>7</a:t>
            </a:fld>
            <a:endParaRPr lang="en-US"/>
          </a:p>
        </p:txBody>
      </p:sp>
    </p:spTree>
    <p:extLst>
      <p:ext uri="{BB962C8B-B14F-4D97-AF65-F5344CB8AC3E}">
        <p14:creationId xmlns:p14="http://schemas.microsoft.com/office/powerpoint/2010/main" val="788929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A3522-D05E-4221-A6C8-D0A7726C3E66}" type="slidenum">
              <a:rPr lang="en-US" smtClean="0"/>
              <a:t>8</a:t>
            </a:fld>
            <a:endParaRPr lang="en-US"/>
          </a:p>
        </p:txBody>
      </p:sp>
    </p:spTree>
    <p:extLst>
      <p:ext uri="{BB962C8B-B14F-4D97-AF65-F5344CB8AC3E}">
        <p14:creationId xmlns:p14="http://schemas.microsoft.com/office/powerpoint/2010/main" val="2488460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1A3522-D05E-4221-A6C8-D0A7726C3E66}" type="slidenum">
              <a:rPr lang="en-US" smtClean="0"/>
              <a:t>11</a:t>
            </a:fld>
            <a:endParaRPr lang="en-US"/>
          </a:p>
        </p:txBody>
      </p:sp>
    </p:spTree>
    <p:extLst>
      <p:ext uri="{BB962C8B-B14F-4D97-AF65-F5344CB8AC3E}">
        <p14:creationId xmlns:p14="http://schemas.microsoft.com/office/powerpoint/2010/main" val="1262027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r>
              <a:rPr lang="en-US" baseline="0" dirty="0"/>
              <a:t> The P generation is true-breeding.  They are then cross pollinated to make the F1 generation.  The F1 generation is allowed to self pollinate to produce the F2 generation.  The results are 100%/0% in the F1 generation and 75%/25% in the F2 generation.</a:t>
            </a:r>
            <a:endParaRPr lang="en-US" dirty="0"/>
          </a:p>
        </p:txBody>
      </p:sp>
      <p:sp>
        <p:nvSpPr>
          <p:cNvPr id="4" name="Slide Number Placeholder 3"/>
          <p:cNvSpPr>
            <a:spLocks noGrp="1"/>
          </p:cNvSpPr>
          <p:nvPr>
            <p:ph type="sldNum" sz="quarter" idx="10"/>
          </p:nvPr>
        </p:nvSpPr>
        <p:spPr/>
        <p:txBody>
          <a:bodyPr/>
          <a:lstStyle/>
          <a:p>
            <a:fld id="{8E1A3522-D05E-4221-A6C8-D0A7726C3E66}" type="slidenum">
              <a:rPr lang="en-US" smtClean="0"/>
              <a:t>16</a:t>
            </a:fld>
            <a:endParaRPr lang="en-US"/>
          </a:p>
        </p:txBody>
      </p:sp>
    </p:spTree>
    <p:extLst>
      <p:ext uri="{BB962C8B-B14F-4D97-AF65-F5344CB8AC3E}">
        <p14:creationId xmlns:p14="http://schemas.microsoft.com/office/powerpoint/2010/main" val="427491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75478DE-7DB8-46F3-BE03-EFFD91C870E8}" type="datetimeFigureOut">
              <a:rPr lang="en-US"/>
              <a:pPr>
                <a:defRPr/>
              </a:pPr>
              <a:t>3/14/2019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D12EEEF-FC69-40EF-ABFA-C14D2DDEEF2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2B15A58-8CB7-43AA-8908-385750BA96D4}" type="datetimeFigureOut">
              <a:rPr lang="en-US"/>
              <a:pPr>
                <a:defRPr/>
              </a:pPr>
              <a:t>3/14/2019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01E31C-EB7E-4589-8287-F1087999C06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F20F855-B937-4CAA-83EA-A75F37FAED47}" type="datetimeFigureOut">
              <a:rPr lang="en-US"/>
              <a:pPr>
                <a:defRPr/>
              </a:pPr>
              <a:t>3/14/2019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290579D-EC8E-485B-987A-1997DB04A75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1190C8D-A56A-409F-AE40-15A5A8944E52}" type="datetimeFigureOut">
              <a:rPr lang="en-US"/>
              <a:pPr>
                <a:defRPr/>
              </a:pPr>
              <a:t>3/14/2019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E46BD26-8308-4A37-A0E3-011484F00CE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050DCD6-CD50-4726-A086-3DBEC24DEE7D}" type="datetimeFigureOut">
              <a:rPr lang="en-US"/>
              <a:pPr>
                <a:defRPr/>
              </a:pPr>
              <a:t>3/14/2019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55D1742-6B34-4520-B220-F20DF7393B5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31275931-6434-4AFB-8873-D3A61E687F50}" type="datetimeFigureOut">
              <a:rPr lang="en-US"/>
              <a:pPr>
                <a:defRPr/>
              </a:pPr>
              <a:t>3/14/2019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379816A-1D96-46C8-8DF0-464DC451E15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93AFE3B-DDDA-48FA-B9D3-46D9871C3422}" type="datetimeFigureOut">
              <a:rPr lang="en-US"/>
              <a:pPr>
                <a:defRPr/>
              </a:pPr>
              <a:t>3/14/2019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CBD7830-F907-42DE-AB17-D97F110C67A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0374386-AB24-413A-AE2C-16275C51E885}" type="datetimeFigureOut">
              <a:rPr lang="en-US"/>
              <a:pPr>
                <a:defRPr/>
              </a:pPr>
              <a:t>3/14/2019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40E6363-32C5-4FB7-853D-D1B0FFA7C92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5D2B709-585E-4082-85CE-C242DD47C73A}" type="datetimeFigureOut">
              <a:rPr lang="en-US"/>
              <a:pPr>
                <a:defRPr/>
              </a:pPr>
              <a:t>3/14/2019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CB1B10D-9261-49CA-8745-E22ED85112C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6DB68B0-7FBD-4EDC-B346-543F00B35D53}" type="datetimeFigureOut">
              <a:rPr lang="en-US"/>
              <a:pPr>
                <a:defRPr/>
              </a:pPr>
              <a:t>3/14/2019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3D607EE-4EDB-4356-B524-21C55F1C9B2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C2FE8E3-6C88-488E-874C-BB844D641791}" type="datetimeFigureOut">
              <a:rPr lang="en-US"/>
              <a:pPr>
                <a:defRPr/>
              </a:pPr>
              <a:t>3/14/2019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8646FB4-DB23-4146-91AB-F79C4A0369A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6D449F0C-233A-45EF-9245-9F5D25616A21}" type="datetimeFigureOut">
              <a:rPr lang="en-US"/>
              <a:pPr>
                <a:defRPr/>
              </a:pPr>
              <a:t>3/14/2019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6789CDB9-FF7A-4794-94C2-3595EF2AA6B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p:titleStyle>
    <p:bodyStyle>
      <a:lvl1pPr marL="342900" indent="-342900" algn="l" rtl="0" eaLnBrk="0" fontAlgn="base" hangingPunct="0">
        <a:spcBef>
          <a:spcPct val="20000"/>
        </a:spcBef>
        <a:spcAft>
          <a:spcPct val="0"/>
        </a:spcAft>
        <a:buFont typeface="Arial" pitchFamily="-123"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Font typeface="Arial" pitchFamily="-123" charset="0"/>
        <a:buChar char="–"/>
        <a:defRPr sz="2800" kern="1200">
          <a:solidFill>
            <a:schemeClr val="tx1"/>
          </a:solidFill>
          <a:latin typeface="+mn-lt"/>
          <a:ea typeface="ＭＳ Ｐゴシック" pitchFamily="-123" charset="-128"/>
          <a:cs typeface="+mn-cs"/>
        </a:defRPr>
      </a:lvl2pPr>
      <a:lvl3pPr marL="1143000" indent="-228600" algn="l" rtl="0" eaLnBrk="0" fontAlgn="base" hangingPunct="0">
        <a:spcBef>
          <a:spcPct val="20000"/>
        </a:spcBef>
        <a:spcAft>
          <a:spcPct val="0"/>
        </a:spcAft>
        <a:buFont typeface="Arial" pitchFamily="-123" charset="0"/>
        <a:buChar char="•"/>
        <a:defRPr sz="2400" kern="1200">
          <a:solidFill>
            <a:schemeClr val="tx1"/>
          </a:solidFill>
          <a:latin typeface="+mn-lt"/>
          <a:ea typeface="ＭＳ Ｐゴシック" pitchFamily="-123" charset="-128"/>
          <a:cs typeface="+mn-cs"/>
        </a:defRPr>
      </a:lvl3pPr>
      <a:lvl4pPr marL="1600200" indent="-228600" algn="l" rtl="0" eaLnBrk="0" fontAlgn="base" hangingPunct="0">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4pPr>
      <a:lvl5pPr marL="2057400" indent="-228600" algn="l" rtl="0" eaLnBrk="0" fontAlgn="base" hangingPunct="0">
        <a:spcBef>
          <a:spcPct val="20000"/>
        </a:spcBef>
        <a:spcAft>
          <a:spcPct val="0"/>
        </a:spcAft>
        <a:buFont typeface="Arial" pitchFamily="-123" charset="0"/>
        <a:buChar char="»"/>
        <a:defRPr sz="2000" kern="1200">
          <a:solidFill>
            <a:schemeClr val="tx1"/>
          </a:solidFill>
          <a:latin typeface="+mn-lt"/>
          <a:ea typeface="ＭＳ Ｐゴシック" pitchFamily="-1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mendel's+experiments&amp;source=images&amp;cd=&amp;cad=rja&amp;docid=PLecnSR_SRDMRM&amp;tbnid=XrWNYIOH7uW_tM:&amp;ved=0CAUQjRw&amp;url=http://www.mun.ca/biology/scarr/MGA2-05-05smc.html&amp;ei=44MbUZ7KDZTPqQGA7IHYBQ&amp;bvm=bv.42261806,d.aWc&amp;psig=AFQjCNEbZMrgYoviICrEYz5VFTO_CPRmRA&amp;ust=136084411163248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en.wikipedia.org/wiki/Natural_selection" TargetMode="External"/><Relationship Id="rId4" Type="http://schemas.openxmlformats.org/officeDocument/2006/relationships/hyperlink" Target="http://en.wikipedia.org/wiki/Modern_evolutionary_synthesi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punnett+square&amp;source=images&amp;cd=&amp;cad=rja&amp;docid=gZNCS6NnIz9CgM&amp;tbnid=l63CNcumklgNZM:&amp;ved=0CAUQjRw&amp;url=http://pablosorigins.blogspot.com/2009/12/basics-of-genetics.html&amp;ei=ec0cUfVKyvOpAZajgegE&amp;bvm=bv.42452523,d.aWc&amp;psig=AFQjCNFK5lQVPdZ6AgBehKVplhBC2e3icw&amp;ust=1360928248948838"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punnett+square&amp;source=images&amp;cd=&amp;cad=rja&amp;docid=gZNCS6NnIz9CgM&amp;tbnid=l63CNcumklgNZM:&amp;ved=0CAUQjRw&amp;url=http://pablosorigins.blogspot.com/2009/12/basics-of-genetics.html&amp;ei=ec0cUfVKyvOpAZajgegE&amp;bvm=bv.42452523,d.aWc&amp;psig=AFQjCNFK5lQVPdZ6AgBehKVplhBC2e3icw&amp;ust=1360928248948838"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punnett+square&amp;source=images&amp;cd=&amp;cad=rja&amp;docid=gZNCS6NnIz9CgM&amp;tbnid=l63CNcumklgNZM:&amp;ved=0CAUQjRw&amp;url=http://pablosorigins.blogspot.com/2009/12/basics-of-genetics.html&amp;ei=ec0cUfVKyvOpAZajgegE&amp;bvm=bv.42452523,d.aWc&amp;psig=AFQjCNFK5lQVPdZ6AgBehKVplhBC2e3icw&amp;ust=1360928248948838"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punnett+square&amp;source=images&amp;cd=&amp;cad=rja&amp;docid=gZNCS6NnIz9CgM&amp;tbnid=l63CNcumklgNZM:&amp;ved=0CAUQjRw&amp;url=http://pablosorigins.blogspot.com/2009/12/basics-of-genetics.html&amp;ei=ec0cUfVKyvOpAZajgegE&amp;bvm=bv.42452523,d.aWc&amp;psig=AFQjCNFK5lQVPdZ6AgBehKVplhBC2e3icw&amp;ust=1360928248948838"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3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url?sa=i&amp;rct=j&amp;q=incomplete+dominance+examples+in+animals&amp;source=images&amp;cd=&amp;cad=rja&amp;uact=8&amp;docid=4a5eJvg_ZrIgBM&amp;tbnid=vgTBAlB5k5-94M:&amp;ved=0CAUQjRw&amp;url=http://www.horse-genetics.com/horse-genetics.html&amp;ei=kbEZU7zTINGOrQHRuIHQCw&amp;bvm=bv.62578216,d.aWM&amp;psig=AFQjCNF7jG-eOUu6tuT-eAvmguDxWvZZ8w&amp;ust=1394279083507172"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google.com/url?sa=i&amp;rct=j&amp;q=achondroplasia&amp;source=images&amp;cd=&amp;cad=rja&amp;uact=8&amp;docid=u4QZvdkSeLwClM&amp;tbnid=u2SsHDPzIdIEWM:&amp;ved=0CAUQjRw&amp;url=http://www.growingstronger.org/frequently-asked-questions.html&amp;ei=lLUZU4DcE8WFqgGmqoDAAw&amp;bvm=bv.62578216,d.aWM&amp;psig=AFQjCNGnT49Zy23bGxlG15BbheAJfsGeYw&amp;ust=1394280123470864" TargetMode="External"/><Relationship Id="rId2" Type="http://schemas.openxmlformats.org/officeDocument/2006/relationships/image" Target="../media/image29.gif"/><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www.google.com/url?sa=i&amp;rct=j&amp;q=achondroplasia&amp;source=images&amp;cd=&amp;cad=rja&amp;uact=8&amp;docid=aVYARjQJ5T-5JM&amp;tbnid=X3bf0Z2VQFRcZM:&amp;ved=0CAUQjRw&amp;url=https://www.healthtap.com/user_questions/143680-is-there-a-mild-form-of-achondroplasia-a-semi-dwarf&amp;ei=pLUZU6TPIsWergG4lIDQCw&amp;bvm=bv.62578216,d.aWM&amp;psig=AFQjCNGnT49Zy23bGxlG15BbheAJfsGeYw&amp;ust=1394280123470864" TargetMode="External"/><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google.com/url?sa=i&amp;rct=j&amp;q=huntingtons%20disease&amp;source=images&amp;cd=&amp;cad=rja&amp;uact=8&amp;docid=c3khAgON70-_uM&amp;tbnid=U26jcPmYxmfO4M:&amp;ved=0CAUQjRw&amp;url=https://sites.lafayette.edu/neur401-sp10/applications-in-health-and-medicine/neurodegenerative-diseases-and-neurogenesis/&amp;ei=MrYZU7nVFomNrAHIg4DICQ&amp;bvm=bv.62578216,d.aWM&amp;psig=AFQjCNF25-RvYIn4GCRy1bQhDjumdrnr5w&amp;ust=1394280324216772" TargetMode="External"/><Relationship Id="rId2" Type="http://schemas.openxmlformats.org/officeDocument/2006/relationships/hyperlink" Target="http://www.google.com/url?sa=i&amp;rct=j&amp;q=huntingtons+disease&amp;source=images&amp;cd=&amp;cad=rja&amp;uact=8&amp;docid=Ah-IKlQ1cjmtOM&amp;tbnid=X_dDlA5IhM-X5M:&amp;ved=0CAUQjRw&amp;url=http://dailydiseasesanddisorders.tumblr.com/post/6040194582/huntingtons-disease&amp;ei=8bUZU7TlIYT1qwHEmoD4Bg&amp;bvm=bv.62578216,d.aWc&amp;psig=AFQjCNG4UgSpNg5ipWGmH_U5C6yWtfiEGQ&amp;ust=1394280299287724"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5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hyperlink" Target="http://en.wikipedia.org/wiki/File:Manxcat.jpg" TargetMode="External"/><Relationship Id="rId1" Type="http://schemas.openxmlformats.org/officeDocument/2006/relationships/slideLayout" Target="../slideLayouts/slideLayout2.xml"/><Relationship Id="rId6" Type="http://schemas.openxmlformats.org/officeDocument/2006/relationships/hyperlink" Target="http://balangtalu.weebly.com/4/post/2011/11/manx-cat.html" TargetMode="External"/><Relationship Id="rId5" Type="http://schemas.openxmlformats.org/officeDocument/2006/relationships/image" Target="../media/image35.jpeg"/><Relationship Id="rId4" Type="http://schemas.openxmlformats.org/officeDocument/2006/relationships/image" Target="../media/image34.gif"/></Relationships>
</file>

<file path=ppt/slides/_rels/slide5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en.wikipedia.org/wiki/File:ABO_blood_type.sv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m/url?sa=i&amp;rct=j&amp;q=&amp;esrc=s&amp;frm=1&amp;source=images&amp;cd=&amp;cad=rja&amp;docid=hRym_BuQTd90rM&amp;tbnid=rRusJvwFTb6xhM:&amp;ved=0CAUQjRw&amp;url=http://en.wikipedia.org/wiki/X-linked_recessive_inheritance&amp;ei=Z68bUejrCcG7qgGjrYDIBQ&amp;bvm=bv.42261806,d.aWc&amp;psig=AFQjCNGkb4w1Hp86hvRXOLPPruZuif1I7w&amp;ust=1360855229397022"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hyperlink" Target="http://www.google.com/url?sa=i&amp;rct=j&amp;q=&amp;esrc=s&amp;frm=1&amp;source=images&amp;cd=&amp;cad=rja&amp;docid=YyolFJeSw1kT9M&amp;tbnid=a2U_2qMxu0lNxM:&amp;ved=0CAUQjRw&amp;url=http://www.glogster.com/old/view?nickname=john2296&amp;title=chapter-13-review/&amp;ei=Sq8bUcb4I4aZqgGAvoCYBg&amp;bvm=bv.42261806,d.aWc&amp;psig=AFQjCNGkb4w1Hp86hvRXOLPPruZuif1I7w&amp;ust=1360855229397022"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google.com/url?sa=i&amp;rct=j&amp;q=sex+linked+traits&amp;source=images&amp;cd=&amp;cad=rja&amp;uact=8&amp;docid=xUpCjJjW6Vv3SM&amp;tbnid=-5aV2XaNiKGRYM:&amp;ved=0CAUQjRw&amp;url=http://geneticstrull.pbworks.com/w/page/37938773/hemophilia&amp;ei=F7AZU56RNqT4yQHSnIDgAQ&amp;bvm=bv.62578216,d.aWc&amp;psig=AFQjCNHJ89quj0MCYbJ7THlrHsplrjfI6w&amp;ust=1394278798576609"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hyperlink" Target="http://www.google.com/url?sa=i&amp;rct=j&amp;q=male+pattern+baldness+trait&amp;source=images&amp;cd=&amp;cad=rja&amp;uact=8&amp;docid=LRTet7IAvA_8rM&amp;tbnid=69ghSJ566eK8CM:&amp;ved=0CAUQjRw&amp;url=http://www.praguemakeover.com/loss.htm&amp;ei=ArEZU8DUC82qqAHt6IDgAw&amp;bvm=bv.62578216,d.aWM&amp;psig=AFQjCNG8UTmJkBOHkHwmNcDKV-bScFuIFA&amp;ust=1394279013644118"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www.google.com/url?sa=i&amp;rct=j&amp;q=albinism&amp;source=images&amp;cd=&amp;cad=rja&amp;uact=8&amp;docid=IMAyCiTvK-AcxM&amp;tbnid=iIDdSplW8HY96M:&amp;ved=0CAUQjRw&amp;url=http://laughingsquid.com/albinos-a-beautiful-photo-essay-of-people-with-albinism/&amp;ei=X7cZU9i3EofnqwGA34GYCA&amp;bvm=bv.62578216,d.aWM&amp;psig=AFQjCNEniwM8TvHOtpcPlFBWPy4SkSKKSQ&amp;ust=1394280664540087" TargetMode="External"/><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hyperlink" Target="http://www.google.com/url?sa=i&amp;rct=j&amp;q=male+pattern+baldness&amp;source=images&amp;cd=&amp;cad=rja&amp;uact=8&amp;docid=_KmS3qDE6RomqM&amp;tbnid=hlUXEAbk1jJAkM:&amp;ved=0CAUQjRw&amp;url=http://www.steroidology.com/say-good-bye-to-male-pattern-baldness/&amp;ei=wrgZU-XJLYf7rAH70oHAAw&amp;bvm=bv.62578216,d.aWc&amp;psig=AFQjCNEtt9yDrOMso-sJRvDVYYStCAinAw&amp;ust=139428102414487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www.google.com/url?sa=i&amp;rct=j&amp;q=epistasis+example&amp;source=images&amp;cd=&amp;cad=rja&amp;uact=8&amp;docid=5tqhm0RVJAkmHM&amp;tbnid=Md3Y9aRZPiVyVM:&amp;ved=0CAUQjRw&amp;url=http://biology200.gsu.edu/houghton/4564%20'13/lecture1.html&amp;ei=k7MZU_LuHYWBqwHugoDwCw&amp;bvm=bv.62578216,d.aWc&amp;psig=AFQjCNHKjetutCLqlT02xxH6_7O3WELucQ&amp;ust=1394279670686621"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www.google.com/url?sa=i&amp;rct=j&amp;q=mosaicism&amp;source=images&amp;cd=&amp;cad=rja&amp;uact=8&amp;docid=D3Np-fVSqY07VM&amp;tbnid=pieeEMEehAh8IM:&amp;ved=0CAUQjRw&amp;url=http://ghr.nlm.nih.gov/handbook/illustrations/mosaicism&amp;ei=ybEZU-jFDYbhqQHKmIHgCw&amp;bvm=bv.62578216,d.aWM&amp;psig=AFQjCNFo78LWVx3q4jUlXArXKWZ17sgTtg&amp;ust=1394279239816841"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hyperlink" Target="http://www.google.com/url?sa=i&amp;rct=j&amp;q=mosaicism+heterochromia&amp;source=images&amp;cd=&amp;cad=rja&amp;uact=8&amp;docid=P6vItr8b09ya2M&amp;tbnid=MxuZs7Ec44P5NM:&amp;ved=0CAUQjRw&amp;url=http://www.pinterest.com/pin/50947039507183950/&amp;ei=8rIZU4CvIMWVrAHQi4CADw&amp;bvm=bv.62578216,d.aWM&amp;psig=AFQjCNE9M-mXymJ_QzGo0siPMThZaLmVzw&amp;ust=1394279517421937" TargetMode="External"/><Relationship Id="rId7" Type="http://schemas.openxmlformats.org/officeDocument/2006/relationships/hyperlink" Target="http://www.google.com/url?sa=i&amp;rct=j&amp;q=mosaicism&amp;source=images&amp;cd=&amp;cad=rja&amp;uact=8&amp;docid=ejfttSaXqUMZVM&amp;tbnid=QcIXXencDYCzwM:&amp;ved=0CAUQjRw&amp;url=http://hihg.med.miami.edu/code/http/modules/education/Design/Print.asp?CourseNum%3D2%26LessonNum%3D3&amp;ei=UbMZU_H4OYy2rgHTkoGYDw&amp;bvm=bv.62578216,d.aWM&amp;psig=AFQjCNF8b0CG62M9NJMHVLpco5kH0CawEA&amp;ust=1394279579251231" TargetMode="External"/><Relationship Id="rId2" Type="http://schemas.openxmlformats.org/officeDocument/2006/relationships/hyperlink" Target="http://www.google.com/url?sa=i&amp;rct=j&amp;q=mosaicism+heterochromia&amp;source=images&amp;cd=&amp;cad=rja&amp;uact=8&amp;docid=VaPRW6sm46DNfM&amp;tbnid=us27WTZ891PBuM:&amp;ved=0CAUQjRw&amp;url=http://simple.wikipedia.org/wiki/Heterochromia&amp;ei=37IZU9HmJsngrQHTzIDABg&amp;bvm=bv.62578216,d.aWM&amp;psig=AFQjCNE9M-mXymJ_QzGo0siPMThZaLmVzw&amp;ust=1394279517421937" TargetMode="Externa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hyperlink" Target="http://www.google.com/url?sa=i&amp;rct=j&amp;q=mosaicism&amp;source=images&amp;cd=&amp;cad=rja&amp;uact=8&amp;docid=zEYQygOR6wQ1GM&amp;tbnid=bUec4wf6sMlHlM:&amp;ved=0CAUQjRw&amp;url=http://www.doctorshangout.com/photo/lines-of-blaschko?context%3Dfeatured&amp;ei=RLMZU7mFK4XXqAHDk4G4CQ&amp;bvm=bv.62578216,d.aWM&amp;psig=AFQjCNF8b0CG62M9NJMHVLpco5kH0CawEA&amp;ust=1394279579251231" TargetMode="External"/><Relationship Id="rId4" Type="http://schemas.openxmlformats.org/officeDocument/2006/relationships/image" Target="../media/image62.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www.google.com/url?sa=i&amp;rct=j&amp;q=diaphorase+deficiency&amp;source=images&amp;cd=&amp;cad=rja&amp;uact=8&amp;docid=GF_rOtpHMtYa9M&amp;tbnid=8-XRwU8MRJ8otM:&amp;ved=0CAYQjRw&amp;url=http://www.indiana.edu/~oso/lessons/Blues/TheBlues.htm&amp;ei=Pa8hU-3GNMjVqQHvvICYAg&amp;bvm=bv.62922401,d.aWM&amp;psig=AFQjCNFCPZ7NdC-T8surPBbjQhMzbxZ0LA&amp;ust=1394802875504550" TargetMode="Externa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77.xml.rels><?xml version="1.0" encoding="UTF-8" standalone="yes"?>
<Relationships xmlns="http://schemas.openxmlformats.org/package/2006/relationships"><Relationship Id="rId3" Type="http://schemas.openxmlformats.org/officeDocument/2006/relationships/hyperlink" Target="http://www.google.com/url?sa=i&amp;rct=j&amp;q=methemoglobinemia&amp;source=images&amp;cd=&amp;cad=rja&amp;uact=8&amp;docid=ASyNBFu3_-EpfM&amp;tbnid=5O36pmhtip_9uM:&amp;ved=0CAYQjRw&amp;url=http://www.hinsdale86.org/staff/kgabric/Disease09/BrombergGupta/METHEMOGLOBINEMIA%20index.htm&amp;ei=ya8hU628EMiNrQGY9IGIAQ&amp;bvm=bv.62922401,d.aWM&amp;psig=AFQjCNH0QduirPANQPl20dgeC8LjqR2eIg&amp;ust=1394803012219530" TargetMode="External"/><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78.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3.gif"/><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1628800"/>
            <a:ext cx="7772400" cy="1470025"/>
          </a:xfrm>
        </p:spPr>
        <p:txBody>
          <a:bodyPr/>
          <a:lstStyle/>
          <a:p>
            <a:pPr eaLnBrk="1" hangingPunct="1"/>
            <a:r>
              <a:rPr lang="en-US" sz="8800" dirty="0"/>
              <a:t>Classical Genetics</a:t>
            </a:r>
          </a:p>
        </p:txBody>
      </p:sp>
      <p:sp>
        <p:nvSpPr>
          <p:cNvPr id="3" name="Subtitle 2"/>
          <p:cNvSpPr>
            <a:spLocks noGrp="1"/>
          </p:cNvSpPr>
          <p:nvPr>
            <p:ph type="subTitle" idx="1"/>
          </p:nvPr>
        </p:nvSpPr>
        <p:spPr/>
        <p:txBody>
          <a:bodyPr rtlCol="0">
            <a:normAutofit fontScale="70000" lnSpcReduction="20000"/>
          </a:bodyPr>
          <a:lstStyle/>
          <a:p>
            <a:pPr eaLnBrk="1" fontAlgn="auto" hangingPunct="1">
              <a:spcAft>
                <a:spcPts val="0"/>
              </a:spcAft>
              <a:buFont typeface="Arial" pitchFamily="34" charset="0"/>
              <a:buNone/>
              <a:defRPr/>
            </a:pPr>
            <a:r>
              <a:rPr lang="en-US" sz="6600" dirty="0">
                <a:ea typeface="+mn-ea"/>
                <a:cs typeface="+mn-cs"/>
              </a:rPr>
              <a:t>Fundamental Genetics and Inheritance Patterns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Mendel’s Experiments</a:t>
            </a:r>
          </a:p>
        </p:txBody>
      </p:sp>
      <p:sp>
        <p:nvSpPr>
          <p:cNvPr id="3" name="Content Placeholder 2"/>
          <p:cNvSpPr>
            <a:spLocks noGrp="1"/>
          </p:cNvSpPr>
          <p:nvPr>
            <p:ph idx="1"/>
          </p:nvPr>
        </p:nvSpPr>
        <p:spPr>
          <a:xfrm>
            <a:off x="285720" y="1142984"/>
            <a:ext cx="8229600" cy="4525963"/>
          </a:xfrm>
        </p:spPr>
        <p:txBody>
          <a:bodyPr/>
          <a:lstStyle/>
          <a:p>
            <a:r>
              <a:rPr lang="en-US" dirty="0"/>
              <a:t>Step Two:</a:t>
            </a:r>
          </a:p>
          <a:p>
            <a:pPr lvl="1"/>
            <a:r>
              <a:rPr lang="en-US" dirty="0"/>
              <a:t>Cross two different P</a:t>
            </a:r>
          </a:p>
          <a:p>
            <a:pPr lvl="1">
              <a:buNone/>
            </a:pPr>
            <a:r>
              <a:rPr lang="en-US" dirty="0"/>
              <a:t>Plants to make F1 plants</a:t>
            </a:r>
          </a:p>
          <a:p>
            <a:pPr lvl="1">
              <a:buNone/>
            </a:pPr>
            <a:endParaRPr lang="en-US" dirty="0"/>
          </a:p>
          <a:p>
            <a:pPr lvl="1">
              <a:buNone/>
            </a:pPr>
            <a:r>
              <a:rPr lang="en-US" dirty="0"/>
              <a:t>P generation (parent)</a:t>
            </a:r>
          </a:p>
          <a:p>
            <a:pPr lvl="1">
              <a:buNone/>
            </a:pPr>
            <a:r>
              <a:rPr lang="en-US" dirty="0"/>
              <a:t>F1 generation (1</a:t>
            </a:r>
            <a:r>
              <a:rPr lang="en-US" baseline="30000" dirty="0"/>
              <a:t>st</a:t>
            </a:r>
            <a:r>
              <a:rPr lang="en-US" dirty="0"/>
              <a:t> filial) </a:t>
            </a:r>
          </a:p>
        </p:txBody>
      </p:sp>
      <p:pic>
        <p:nvPicPr>
          <p:cNvPr id="36866" name="Picture 2" descr="http://www.chesterfield.k12.sc.us/cheraw%20intermediate/DaveEvans/BiologyICP/FlowerParts.jpg"/>
          <p:cNvPicPr>
            <a:picLocks noChangeAspect="1" noChangeArrowheads="1"/>
          </p:cNvPicPr>
          <p:nvPr/>
        </p:nvPicPr>
        <p:blipFill>
          <a:blip r:embed="rId2" cstate="print"/>
          <a:srcRect/>
          <a:stretch>
            <a:fillRect/>
          </a:stretch>
        </p:blipFill>
        <p:spPr bwMode="auto">
          <a:xfrm>
            <a:off x="4786314" y="1285860"/>
            <a:ext cx="4114804" cy="525411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US" dirty="0"/>
              <a:t>Mendel’s Experiments</a:t>
            </a:r>
          </a:p>
        </p:txBody>
      </p:sp>
      <p:sp>
        <p:nvSpPr>
          <p:cNvPr id="1026" name="AutoShape 2" descr="http://kentsimmons.uwinnipeg.ca/cm1504/Image216.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http://kentsimmons.uwinnipeg.ca/cm1504/Image216.gif"/>
          <p:cNvPicPr>
            <a:picLocks noChangeAspect="1" noChangeArrowheads="1"/>
          </p:cNvPicPr>
          <p:nvPr/>
        </p:nvPicPr>
        <p:blipFill>
          <a:blip r:embed="rId3" cstate="print"/>
          <a:srcRect/>
          <a:stretch>
            <a:fillRect/>
          </a:stretch>
        </p:blipFill>
        <p:spPr bwMode="auto">
          <a:xfrm>
            <a:off x="2285984" y="928669"/>
            <a:ext cx="4000528" cy="5883129"/>
          </a:xfrm>
          <a:prstGeom prst="rect">
            <a:avLst/>
          </a:prstGeom>
          <a:noFill/>
        </p:spPr>
      </p:pic>
      <p:sp>
        <p:nvSpPr>
          <p:cNvPr id="5" name="Rectangle 4"/>
          <p:cNvSpPr/>
          <p:nvPr/>
        </p:nvSpPr>
        <p:spPr>
          <a:xfrm>
            <a:off x="5214942" y="5214950"/>
            <a:ext cx="1000132" cy="642942"/>
          </a:xfrm>
          <a:prstGeom prst="rect">
            <a:avLst/>
          </a:prstGeom>
          <a:solidFill>
            <a:srgbClr val="B8E3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US" dirty="0"/>
              <a:t>Mendel’s Experiments</a:t>
            </a:r>
          </a:p>
        </p:txBody>
      </p:sp>
      <p:sp>
        <p:nvSpPr>
          <p:cNvPr id="3" name="Content Placeholder 2"/>
          <p:cNvSpPr>
            <a:spLocks noGrp="1"/>
          </p:cNvSpPr>
          <p:nvPr>
            <p:ph idx="1"/>
          </p:nvPr>
        </p:nvSpPr>
        <p:spPr>
          <a:xfrm>
            <a:off x="571472" y="1000108"/>
            <a:ext cx="8229600" cy="4525963"/>
          </a:xfrm>
        </p:spPr>
        <p:txBody>
          <a:bodyPr/>
          <a:lstStyle/>
          <a:p>
            <a:r>
              <a:rPr lang="en-US" dirty="0"/>
              <a:t>Result in the F1 generation:</a:t>
            </a:r>
          </a:p>
          <a:p>
            <a:r>
              <a:rPr lang="en-US" sz="2800" dirty="0"/>
              <a:t>1 Trait “disappeared”, one was always present</a:t>
            </a:r>
          </a:p>
          <a:p>
            <a:endParaRPr lang="en-US" dirty="0"/>
          </a:p>
        </p:txBody>
      </p:sp>
      <p:pic>
        <p:nvPicPr>
          <p:cNvPr id="6" name="Picture 4" descr="http://image.wistatutor.com/content/heredity-and-variation/monohybrid-traits-of-mendel.jpeg"/>
          <p:cNvPicPr>
            <a:picLocks noChangeAspect="1" noChangeArrowheads="1"/>
          </p:cNvPicPr>
          <p:nvPr/>
        </p:nvPicPr>
        <p:blipFill>
          <a:blip r:embed="rId2" cstate="print"/>
          <a:srcRect/>
          <a:stretch>
            <a:fillRect/>
          </a:stretch>
        </p:blipFill>
        <p:spPr bwMode="auto">
          <a:xfrm>
            <a:off x="1142976" y="2285992"/>
            <a:ext cx="6783514" cy="4357718"/>
          </a:xfrm>
          <a:prstGeom prst="rect">
            <a:avLst/>
          </a:prstGeom>
          <a:noFill/>
        </p:spPr>
      </p:pic>
      <p:sp>
        <p:nvSpPr>
          <p:cNvPr id="8" name="Rectangle 7"/>
          <p:cNvSpPr/>
          <p:nvPr/>
        </p:nvSpPr>
        <p:spPr>
          <a:xfrm>
            <a:off x="928662" y="2214554"/>
            <a:ext cx="7000924"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43306" y="2357430"/>
            <a:ext cx="608918" cy="923330"/>
          </a:xfrm>
          <a:prstGeom prst="rect">
            <a:avLst/>
          </a:prstGeom>
          <a:noFill/>
        </p:spPr>
        <p:txBody>
          <a:bodyPr wrap="square" lIns="91440" tIns="45720" rIns="91440" bIns="45720">
            <a:spAutoFit/>
          </a:bodyPr>
          <a:lstStyle/>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X</a:t>
            </a:r>
          </a:p>
        </p:txBody>
      </p:sp>
      <p:sp>
        <p:nvSpPr>
          <p:cNvPr id="10" name="Rectangle 9"/>
          <p:cNvSpPr/>
          <p:nvPr/>
        </p:nvSpPr>
        <p:spPr>
          <a:xfrm>
            <a:off x="3643306" y="3071810"/>
            <a:ext cx="608918" cy="923330"/>
          </a:xfrm>
          <a:prstGeom prst="rect">
            <a:avLst/>
          </a:prstGeom>
          <a:noFill/>
        </p:spPr>
        <p:txBody>
          <a:bodyPr wrap="square" lIns="91440" tIns="45720" rIns="91440" bIns="45720">
            <a:spAutoFit/>
          </a:bodyPr>
          <a:lstStyle/>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X</a:t>
            </a:r>
          </a:p>
        </p:txBody>
      </p:sp>
      <p:sp>
        <p:nvSpPr>
          <p:cNvPr id="11" name="Rectangle 10"/>
          <p:cNvSpPr/>
          <p:nvPr/>
        </p:nvSpPr>
        <p:spPr>
          <a:xfrm>
            <a:off x="3428992" y="4357694"/>
            <a:ext cx="608918" cy="923330"/>
          </a:xfrm>
          <a:prstGeom prst="rect">
            <a:avLst/>
          </a:prstGeom>
          <a:noFill/>
        </p:spPr>
        <p:txBody>
          <a:bodyPr wrap="square" lIns="91440" tIns="45720" rIns="91440" bIns="45720">
            <a:spAutoFit/>
          </a:bodyPr>
          <a:lstStyle/>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X</a:t>
            </a:r>
          </a:p>
        </p:txBody>
      </p:sp>
      <p:sp>
        <p:nvSpPr>
          <p:cNvPr id="13" name="Rectangle 12"/>
          <p:cNvSpPr/>
          <p:nvPr/>
        </p:nvSpPr>
        <p:spPr>
          <a:xfrm>
            <a:off x="7000892" y="5429264"/>
            <a:ext cx="608918" cy="923330"/>
          </a:xfrm>
          <a:prstGeom prst="rect">
            <a:avLst/>
          </a:prstGeom>
          <a:noFill/>
        </p:spPr>
        <p:txBody>
          <a:bodyPr wrap="square" lIns="91440" tIns="45720" rIns="91440" bIns="45720">
            <a:spAutoFit/>
          </a:bodyPr>
          <a:lstStyle/>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X</a:t>
            </a:r>
          </a:p>
        </p:txBody>
      </p:sp>
      <p:sp>
        <p:nvSpPr>
          <p:cNvPr id="14" name="Rectangle 13"/>
          <p:cNvSpPr/>
          <p:nvPr/>
        </p:nvSpPr>
        <p:spPr>
          <a:xfrm>
            <a:off x="7000892" y="2928934"/>
            <a:ext cx="608918" cy="923330"/>
          </a:xfrm>
          <a:prstGeom prst="rect">
            <a:avLst/>
          </a:prstGeom>
          <a:noFill/>
        </p:spPr>
        <p:txBody>
          <a:bodyPr wrap="square" lIns="91440" tIns="45720" rIns="91440" bIns="45720">
            <a:spAutoFit/>
          </a:bodyPr>
          <a:lstStyle/>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X</a:t>
            </a:r>
          </a:p>
        </p:txBody>
      </p:sp>
      <p:sp>
        <p:nvSpPr>
          <p:cNvPr id="15" name="Rectangle 14"/>
          <p:cNvSpPr/>
          <p:nvPr/>
        </p:nvSpPr>
        <p:spPr>
          <a:xfrm>
            <a:off x="3428992" y="5429264"/>
            <a:ext cx="608918" cy="923330"/>
          </a:xfrm>
          <a:prstGeom prst="rect">
            <a:avLst/>
          </a:prstGeom>
          <a:noFill/>
        </p:spPr>
        <p:txBody>
          <a:bodyPr wrap="square" lIns="91440" tIns="45720" rIns="91440" bIns="45720">
            <a:spAutoFit/>
          </a:bodyPr>
          <a:lstStyle/>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X</a:t>
            </a:r>
          </a:p>
        </p:txBody>
      </p:sp>
      <p:sp>
        <p:nvSpPr>
          <p:cNvPr id="16" name="Rectangle 15"/>
          <p:cNvSpPr/>
          <p:nvPr/>
        </p:nvSpPr>
        <p:spPr>
          <a:xfrm>
            <a:off x="3643306" y="3643314"/>
            <a:ext cx="608918" cy="923330"/>
          </a:xfrm>
          <a:prstGeom prst="rect">
            <a:avLst/>
          </a:prstGeom>
          <a:noFill/>
        </p:spPr>
        <p:txBody>
          <a:bodyPr wrap="square" lIns="91440" tIns="45720" rIns="91440" bIns="45720">
            <a:spAutoFit/>
          </a:bodyPr>
          <a:lstStyle/>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X</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Mendel’s Experiments</a:t>
            </a:r>
          </a:p>
        </p:txBody>
      </p:sp>
      <p:sp>
        <p:nvSpPr>
          <p:cNvPr id="3" name="Content Placeholder 2"/>
          <p:cNvSpPr>
            <a:spLocks noGrp="1"/>
          </p:cNvSpPr>
          <p:nvPr>
            <p:ph idx="1"/>
          </p:nvPr>
        </p:nvSpPr>
        <p:spPr>
          <a:xfrm>
            <a:off x="428596" y="1214422"/>
            <a:ext cx="8229600" cy="4525963"/>
          </a:xfrm>
        </p:spPr>
        <p:txBody>
          <a:bodyPr/>
          <a:lstStyle/>
          <a:p>
            <a:r>
              <a:rPr lang="en-US" dirty="0"/>
              <a:t>So this bring up the question:  Are the F1 plants just like the P plants?    </a:t>
            </a:r>
          </a:p>
        </p:txBody>
      </p:sp>
      <p:pic>
        <p:nvPicPr>
          <p:cNvPr id="6" name="Picture 4" descr="http://image.wistatutor.com/content/heredity-and-variation/monohybrid-traits-of-mendel.jpeg"/>
          <p:cNvPicPr>
            <a:picLocks noChangeAspect="1" noChangeArrowheads="1"/>
          </p:cNvPicPr>
          <p:nvPr/>
        </p:nvPicPr>
        <p:blipFill>
          <a:blip r:embed="rId2" cstate="print"/>
          <a:srcRect/>
          <a:stretch>
            <a:fillRect/>
          </a:stretch>
        </p:blipFill>
        <p:spPr bwMode="auto">
          <a:xfrm>
            <a:off x="1142976" y="2285992"/>
            <a:ext cx="6783514" cy="4357718"/>
          </a:xfrm>
          <a:prstGeom prst="rect">
            <a:avLst/>
          </a:prstGeom>
          <a:noFill/>
        </p:spPr>
      </p:pic>
      <p:sp>
        <p:nvSpPr>
          <p:cNvPr id="8" name="Rectangle 7"/>
          <p:cNvSpPr/>
          <p:nvPr/>
        </p:nvSpPr>
        <p:spPr>
          <a:xfrm>
            <a:off x="928662" y="2214554"/>
            <a:ext cx="7000924"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43306" y="2357430"/>
            <a:ext cx="608918" cy="923330"/>
          </a:xfrm>
          <a:prstGeom prst="rect">
            <a:avLst/>
          </a:prstGeom>
          <a:noFill/>
        </p:spPr>
        <p:txBody>
          <a:bodyPr wrap="square" lIns="91440" tIns="45720" rIns="91440" bIns="45720">
            <a:spAutoFit/>
          </a:bodyPr>
          <a:lstStyle/>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X</a:t>
            </a:r>
          </a:p>
        </p:txBody>
      </p:sp>
      <p:sp>
        <p:nvSpPr>
          <p:cNvPr id="10" name="Rectangle 9"/>
          <p:cNvSpPr/>
          <p:nvPr/>
        </p:nvSpPr>
        <p:spPr>
          <a:xfrm>
            <a:off x="3643306" y="3071810"/>
            <a:ext cx="608918" cy="923330"/>
          </a:xfrm>
          <a:prstGeom prst="rect">
            <a:avLst/>
          </a:prstGeom>
          <a:noFill/>
        </p:spPr>
        <p:txBody>
          <a:bodyPr wrap="square" lIns="91440" tIns="45720" rIns="91440" bIns="45720">
            <a:spAutoFit/>
          </a:bodyPr>
          <a:lstStyle/>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X</a:t>
            </a:r>
          </a:p>
        </p:txBody>
      </p:sp>
      <p:sp>
        <p:nvSpPr>
          <p:cNvPr id="11" name="Rectangle 10"/>
          <p:cNvSpPr/>
          <p:nvPr/>
        </p:nvSpPr>
        <p:spPr>
          <a:xfrm>
            <a:off x="3428992" y="4357694"/>
            <a:ext cx="608918" cy="923330"/>
          </a:xfrm>
          <a:prstGeom prst="rect">
            <a:avLst/>
          </a:prstGeom>
          <a:noFill/>
        </p:spPr>
        <p:txBody>
          <a:bodyPr wrap="square" lIns="91440" tIns="45720" rIns="91440" bIns="45720">
            <a:spAutoFit/>
          </a:bodyPr>
          <a:lstStyle/>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X</a:t>
            </a:r>
          </a:p>
        </p:txBody>
      </p:sp>
      <p:sp>
        <p:nvSpPr>
          <p:cNvPr id="13" name="Rectangle 12"/>
          <p:cNvSpPr/>
          <p:nvPr/>
        </p:nvSpPr>
        <p:spPr>
          <a:xfrm>
            <a:off x="7000892" y="5429264"/>
            <a:ext cx="608918" cy="923330"/>
          </a:xfrm>
          <a:prstGeom prst="rect">
            <a:avLst/>
          </a:prstGeom>
          <a:noFill/>
        </p:spPr>
        <p:txBody>
          <a:bodyPr wrap="square" lIns="91440" tIns="45720" rIns="91440" bIns="45720">
            <a:spAutoFit/>
          </a:bodyPr>
          <a:lstStyle/>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X</a:t>
            </a:r>
          </a:p>
        </p:txBody>
      </p:sp>
      <p:sp>
        <p:nvSpPr>
          <p:cNvPr id="14" name="Rectangle 13"/>
          <p:cNvSpPr/>
          <p:nvPr/>
        </p:nvSpPr>
        <p:spPr>
          <a:xfrm>
            <a:off x="7000892" y="2928934"/>
            <a:ext cx="608918" cy="923330"/>
          </a:xfrm>
          <a:prstGeom prst="rect">
            <a:avLst/>
          </a:prstGeom>
          <a:noFill/>
        </p:spPr>
        <p:txBody>
          <a:bodyPr wrap="square" lIns="91440" tIns="45720" rIns="91440" bIns="45720">
            <a:spAutoFit/>
          </a:bodyPr>
          <a:lstStyle/>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X</a:t>
            </a:r>
          </a:p>
        </p:txBody>
      </p:sp>
      <p:sp>
        <p:nvSpPr>
          <p:cNvPr id="15" name="Rectangle 14"/>
          <p:cNvSpPr/>
          <p:nvPr/>
        </p:nvSpPr>
        <p:spPr>
          <a:xfrm>
            <a:off x="3428992" y="5429264"/>
            <a:ext cx="608918" cy="923330"/>
          </a:xfrm>
          <a:prstGeom prst="rect">
            <a:avLst/>
          </a:prstGeom>
          <a:noFill/>
        </p:spPr>
        <p:txBody>
          <a:bodyPr wrap="square" lIns="91440" tIns="45720" rIns="91440" bIns="45720">
            <a:spAutoFit/>
          </a:bodyPr>
          <a:lstStyle/>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X</a:t>
            </a:r>
          </a:p>
        </p:txBody>
      </p:sp>
      <p:sp>
        <p:nvSpPr>
          <p:cNvPr id="16" name="Rectangle 15"/>
          <p:cNvSpPr/>
          <p:nvPr/>
        </p:nvSpPr>
        <p:spPr>
          <a:xfrm>
            <a:off x="3643306" y="3643314"/>
            <a:ext cx="608918" cy="923330"/>
          </a:xfrm>
          <a:prstGeom prst="rect">
            <a:avLst/>
          </a:prstGeom>
          <a:noFill/>
        </p:spPr>
        <p:txBody>
          <a:bodyPr wrap="square" lIns="91440" tIns="45720" rIns="91440" bIns="45720">
            <a:spAutoFit/>
          </a:bodyPr>
          <a:lstStyle/>
          <a:p>
            <a:pPr algn="ctr"/>
            <a:r>
              <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rPr>
              <a:t>X</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Mendel’s Experiments</a:t>
            </a:r>
          </a:p>
        </p:txBody>
      </p:sp>
      <p:sp>
        <p:nvSpPr>
          <p:cNvPr id="3" name="Content Placeholder 2"/>
          <p:cNvSpPr>
            <a:spLocks noGrp="1"/>
          </p:cNvSpPr>
          <p:nvPr>
            <p:ph idx="1"/>
          </p:nvPr>
        </p:nvSpPr>
        <p:spPr>
          <a:xfrm>
            <a:off x="428596" y="1214422"/>
            <a:ext cx="8229600" cy="4525963"/>
          </a:xfrm>
        </p:spPr>
        <p:txBody>
          <a:bodyPr/>
          <a:lstStyle/>
          <a:p>
            <a:r>
              <a:rPr lang="en-US" dirty="0"/>
              <a:t>Step three: Create an F2 generation – </a:t>
            </a:r>
          </a:p>
          <a:p>
            <a:r>
              <a:rPr lang="en-US" dirty="0"/>
              <a:t>allow F1 plants to self pollinate.</a:t>
            </a:r>
          </a:p>
        </p:txBody>
      </p:sp>
      <p:pic>
        <p:nvPicPr>
          <p:cNvPr id="18434" name="Picture 2" descr="http://media.web.britannica.com/eb-media/87/95387-034-63854D5B.jpg"/>
          <p:cNvPicPr>
            <a:picLocks noChangeAspect="1" noChangeArrowheads="1"/>
          </p:cNvPicPr>
          <p:nvPr/>
        </p:nvPicPr>
        <p:blipFill>
          <a:blip r:embed="rId2" cstate="print"/>
          <a:srcRect/>
          <a:stretch>
            <a:fillRect/>
          </a:stretch>
        </p:blipFill>
        <p:spPr bwMode="auto">
          <a:xfrm>
            <a:off x="5500662" y="2299387"/>
            <a:ext cx="3643338" cy="463007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Mendel’s Experiments</a:t>
            </a:r>
          </a:p>
        </p:txBody>
      </p:sp>
      <p:sp>
        <p:nvSpPr>
          <p:cNvPr id="3" name="Content Placeholder 2"/>
          <p:cNvSpPr>
            <a:spLocks noGrp="1"/>
          </p:cNvSpPr>
          <p:nvPr>
            <p:ph idx="1"/>
          </p:nvPr>
        </p:nvSpPr>
        <p:spPr>
          <a:xfrm>
            <a:off x="428596" y="1357298"/>
            <a:ext cx="8229600" cy="4525963"/>
          </a:xfrm>
        </p:spPr>
        <p:txBody>
          <a:bodyPr/>
          <a:lstStyle/>
          <a:p>
            <a:pPr>
              <a:buNone/>
            </a:pPr>
            <a:r>
              <a:rPr lang="en-US" dirty="0"/>
              <a:t>Results of F1 cross (F2 generation)– The hidden trait came back!</a:t>
            </a:r>
          </a:p>
        </p:txBody>
      </p:sp>
      <p:pic>
        <p:nvPicPr>
          <p:cNvPr id="54274" name="Picture 2" descr="http://www.biology.iupui.edu/biocourses/N100H/images/10mendels7.gif"/>
          <p:cNvPicPr>
            <a:picLocks noChangeAspect="1" noChangeArrowheads="1"/>
          </p:cNvPicPr>
          <p:nvPr/>
        </p:nvPicPr>
        <p:blipFill>
          <a:blip r:embed="rId2" cstate="print"/>
          <a:srcRect/>
          <a:stretch>
            <a:fillRect/>
          </a:stretch>
        </p:blipFill>
        <p:spPr bwMode="auto">
          <a:xfrm>
            <a:off x="714348" y="2428868"/>
            <a:ext cx="7498261" cy="3571900"/>
          </a:xfrm>
          <a:prstGeom prst="rect">
            <a:avLst/>
          </a:prstGeom>
          <a:noFill/>
        </p:spPr>
      </p:pic>
      <p:sp>
        <p:nvSpPr>
          <p:cNvPr id="5" name="Rectangle 4"/>
          <p:cNvSpPr/>
          <p:nvPr/>
        </p:nvSpPr>
        <p:spPr>
          <a:xfrm>
            <a:off x="6072198" y="5643578"/>
            <a:ext cx="1000132" cy="35719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85852" y="5643578"/>
            <a:ext cx="1000132" cy="35719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72198" y="3786190"/>
            <a:ext cx="1000132" cy="35719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00430" y="3786190"/>
            <a:ext cx="1000132" cy="35719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00430" y="5643578"/>
            <a:ext cx="1000132" cy="35719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85852" y="3786190"/>
            <a:ext cx="1000132" cy="35719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mun.ca/biology/scarr/MGA2-05-05smc.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616" y="0"/>
            <a:ext cx="6840760" cy="6321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432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00042"/>
            <a:ext cx="7772400" cy="1470025"/>
          </a:xfrm>
        </p:spPr>
        <p:txBody>
          <a:bodyPr/>
          <a:lstStyle/>
          <a:p>
            <a:r>
              <a:rPr lang="en-US" dirty="0"/>
              <a:t>Conclusions:</a:t>
            </a:r>
          </a:p>
        </p:txBody>
      </p:sp>
      <p:sp>
        <p:nvSpPr>
          <p:cNvPr id="3" name="Subtitle 2"/>
          <p:cNvSpPr>
            <a:spLocks noGrp="1"/>
          </p:cNvSpPr>
          <p:nvPr>
            <p:ph type="subTitle" idx="1"/>
          </p:nvPr>
        </p:nvSpPr>
        <p:spPr>
          <a:xfrm>
            <a:off x="500034" y="2143116"/>
            <a:ext cx="8215370" cy="3495684"/>
          </a:xfrm>
        </p:spPr>
        <p:txBody>
          <a:bodyPr/>
          <a:lstStyle/>
          <a:p>
            <a:r>
              <a:rPr lang="en-US" sz="2400" dirty="0"/>
              <a:t>Dominant vs. Recessive</a:t>
            </a:r>
          </a:p>
          <a:p>
            <a:r>
              <a:rPr lang="en-US" sz="2400" dirty="0"/>
              <a:t>Each parent contributes one factor for each trait.</a:t>
            </a:r>
          </a:p>
          <a:p>
            <a:r>
              <a:rPr lang="en-US" sz="2400" dirty="0"/>
              <a:t>There is an interaction between those factors in the offspring.</a:t>
            </a:r>
          </a:p>
          <a:p>
            <a:r>
              <a:rPr lang="en-US" sz="2400" dirty="0"/>
              <a:t>We now call those “factors” genes.</a:t>
            </a:r>
          </a:p>
          <a:p>
            <a:r>
              <a:rPr lang="en-US" sz="2400" dirty="0"/>
              <a:t>We now call the different versions of the genes alleles.</a:t>
            </a:r>
          </a:p>
          <a:p>
            <a:r>
              <a:rPr lang="en-US" sz="2400"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00042"/>
            <a:ext cx="7772400" cy="1470025"/>
          </a:xfrm>
        </p:spPr>
        <p:txBody>
          <a:bodyPr/>
          <a:lstStyle/>
          <a:p>
            <a:r>
              <a:rPr lang="en-US" dirty="0"/>
              <a:t>Conclusions:</a:t>
            </a:r>
          </a:p>
        </p:txBody>
      </p:sp>
      <p:sp>
        <p:nvSpPr>
          <p:cNvPr id="3" name="Subtitle 2"/>
          <p:cNvSpPr>
            <a:spLocks noGrp="1"/>
          </p:cNvSpPr>
          <p:nvPr>
            <p:ph type="subTitle" idx="1"/>
          </p:nvPr>
        </p:nvSpPr>
        <p:spPr>
          <a:xfrm>
            <a:off x="500034" y="2143116"/>
            <a:ext cx="8215370" cy="3495684"/>
          </a:xfrm>
        </p:spPr>
        <p:txBody>
          <a:bodyPr/>
          <a:lstStyle/>
          <a:p>
            <a:r>
              <a:rPr lang="en-US" sz="2400" dirty="0"/>
              <a:t>Law of Segregation:  Gametes only get one gene allele from each parent</a:t>
            </a:r>
          </a:p>
          <a:p>
            <a:endParaRPr lang="en-US" sz="2400" dirty="0"/>
          </a:p>
          <a:p>
            <a:r>
              <a:rPr lang="en-US" sz="2400" dirty="0"/>
              <a:t>Law of Independent Assortment:  A trait is inherited independently from other traits</a:t>
            </a:r>
          </a:p>
          <a:p>
            <a:endParaRPr lang="en-US" sz="2400" dirty="0"/>
          </a:p>
          <a:p>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00042"/>
            <a:ext cx="7772400" cy="1470025"/>
          </a:xfrm>
        </p:spPr>
        <p:txBody>
          <a:bodyPr/>
          <a:lstStyle/>
          <a:p>
            <a:r>
              <a:rPr lang="en-US" dirty="0"/>
              <a:t>Genotype</a:t>
            </a:r>
          </a:p>
        </p:txBody>
      </p:sp>
      <p:sp>
        <p:nvSpPr>
          <p:cNvPr id="3" name="Subtitle 2"/>
          <p:cNvSpPr>
            <a:spLocks noGrp="1"/>
          </p:cNvSpPr>
          <p:nvPr>
            <p:ph type="subTitle" idx="1"/>
          </p:nvPr>
        </p:nvSpPr>
        <p:spPr>
          <a:xfrm>
            <a:off x="500034" y="1571612"/>
            <a:ext cx="8215370" cy="3495684"/>
          </a:xfrm>
        </p:spPr>
        <p:txBody>
          <a:bodyPr/>
          <a:lstStyle/>
          <a:p>
            <a:r>
              <a:rPr lang="en-US" sz="2400" dirty="0"/>
              <a:t>The inherited alleles for a specific trait.</a:t>
            </a:r>
          </a:p>
          <a:p>
            <a:endParaRPr lang="en-US" sz="2400" dirty="0"/>
          </a:p>
          <a:p>
            <a:r>
              <a:rPr lang="en-US" sz="2400" dirty="0"/>
              <a:t>Represented with a  single letter.</a:t>
            </a:r>
          </a:p>
          <a:p>
            <a:br>
              <a:rPr lang="en-US" sz="2400" dirty="0"/>
            </a:br>
            <a:r>
              <a:rPr lang="en-US" sz="2400" dirty="0"/>
              <a:t>Capital letter represents DOMINANT trait</a:t>
            </a:r>
          </a:p>
          <a:p>
            <a:r>
              <a:rPr lang="en-US" sz="2400" dirty="0"/>
              <a:t>Lower case used to represent RECESSIVE trait</a:t>
            </a:r>
          </a:p>
          <a:p>
            <a:br>
              <a:rPr lang="en-US" sz="2400" dirty="0"/>
            </a:br>
            <a:r>
              <a:rPr lang="en-US" sz="2400" dirty="0"/>
              <a:t>Both alleles the same = HOMOZYGOUS</a:t>
            </a:r>
          </a:p>
          <a:p>
            <a:r>
              <a:rPr lang="en-US" sz="2400" dirty="0"/>
              <a:t>Two different alleles = HETEROZYGOUS</a:t>
            </a:r>
          </a:p>
        </p:txBody>
      </p:sp>
      <p:sp>
        <p:nvSpPr>
          <p:cNvPr id="4" name="Subtitle 2"/>
          <p:cNvSpPr txBox="1">
            <a:spLocks/>
          </p:cNvSpPr>
          <p:nvPr/>
        </p:nvSpPr>
        <p:spPr bwMode="auto">
          <a:xfrm>
            <a:off x="3571868" y="5500678"/>
            <a:ext cx="2643206" cy="1357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kumimoji="0" lang="en-US" sz="80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Bb</a:t>
            </a:r>
          </a:p>
        </p:txBody>
      </p:sp>
      <p:sp>
        <p:nvSpPr>
          <p:cNvPr id="6" name="Subtitle 2"/>
          <p:cNvSpPr txBox="1">
            <a:spLocks/>
          </p:cNvSpPr>
          <p:nvPr/>
        </p:nvSpPr>
        <p:spPr bwMode="auto">
          <a:xfrm>
            <a:off x="6072198" y="5500678"/>
            <a:ext cx="2643206" cy="1357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sz="8000" dirty="0">
                <a:solidFill>
                  <a:schemeClr val="tx1">
                    <a:tint val="75000"/>
                  </a:schemeClr>
                </a:solidFill>
                <a:latin typeface="+mn-lt"/>
              </a:rPr>
              <a:t>b</a:t>
            </a:r>
            <a:r>
              <a:rPr kumimoji="0" lang="en-US" sz="80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b</a:t>
            </a:r>
          </a:p>
        </p:txBody>
      </p:sp>
      <p:sp>
        <p:nvSpPr>
          <p:cNvPr id="7" name="Subtitle 2"/>
          <p:cNvSpPr txBox="1">
            <a:spLocks/>
          </p:cNvSpPr>
          <p:nvPr/>
        </p:nvSpPr>
        <p:spPr bwMode="auto">
          <a:xfrm>
            <a:off x="1000100" y="5500678"/>
            <a:ext cx="2643206" cy="13573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kumimoji="0" lang="en-US" sz="80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BB</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Tomato Plant Clip Art"/>
          <p:cNvPicPr>
            <a:picLocks noChangeAspect="1" noChangeArrowheads="1"/>
          </p:cNvPicPr>
          <p:nvPr/>
        </p:nvPicPr>
        <p:blipFill>
          <a:blip r:embed="rId3" cstate="print"/>
          <a:srcRect/>
          <a:stretch>
            <a:fillRect/>
          </a:stretch>
        </p:blipFill>
        <p:spPr bwMode="auto">
          <a:xfrm>
            <a:off x="17343438" y="-26052463"/>
            <a:ext cx="1628775" cy="2828925"/>
          </a:xfrm>
          <a:prstGeom prst="rect">
            <a:avLst/>
          </a:prstGeom>
          <a:noFill/>
          <a:ln w="9525">
            <a:noFill/>
            <a:miter lim="800000"/>
            <a:headEnd/>
            <a:tailEnd/>
          </a:ln>
        </p:spPr>
      </p:pic>
      <p:pic>
        <p:nvPicPr>
          <p:cNvPr id="14341" name="Picture 6" descr="Tomato Plant Clip Art"/>
          <p:cNvPicPr>
            <a:picLocks noChangeAspect="1" noChangeArrowheads="1"/>
          </p:cNvPicPr>
          <p:nvPr/>
        </p:nvPicPr>
        <p:blipFill>
          <a:blip r:embed="rId3" cstate="print"/>
          <a:srcRect/>
          <a:stretch>
            <a:fillRect/>
          </a:stretch>
        </p:blipFill>
        <p:spPr bwMode="auto">
          <a:xfrm>
            <a:off x="17343438" y="-26052463"/>
            <a:ext cx="1628775" cy="2828925"/>
          </a:xfrm>
          <a:prstGeom prst="rect">
            <a:avLst/>
          </a:prstGeom>
          <a:noFill/>
          <a:ln w="9525">
            <a:noFill/>
            <a:miter lim="800000"/>
            <a:headEnd/>
            <a:tailEnd/>
          </a:ln>
        </p:spPr>
      </p:pic>
      <p:pic>
        <p:nvPicPr>
          <p:cNvPr id="14342" name="Picture 8" descr="Tomato Plant Clip Art"/>
          <p:cNvPicPr>
            <a:picLocks noChangeAspect="1" noChangeArrowheads="1"/>
          </p:cNvPicPr>
          <p:nvPr/>
        </p:nvPicPr>
        <p:blipFill>
          <a:blip r:embed="rId3" cstate="print"/>
          <a:srcRect/>
          <a:stretch>
            <a:fillRect/>
          </a:stretch>
        </p:blipFill>
        <p:spPr bwMode="auto">
          <a:xfrm>
            <a:off x="17343438" y="-26052463"/>
            <a:ext cx="1628775" cy="2828925"/>
          </a:xfrm>
          <a:prstGeom prst="rect">
            <a:avLst/>
          </a:prstGeom>
          <a:noFill/>
          <a:ln w="9525">
            <a:noFill/>
            <a:miter lim="800000"/>
            <a:headEnd/>
            <a:tailEnd/>
          </a:ln>
        </p:spPr>
      </p:pic>
      <p:pic>
        <p:nvPicPr>
          <p:cNvPr id="14343" name="Picture 10" descr="Tomato Plant Clip Art"/>
          <p:cNvPicPr>
            <a:picLocks noChangeAspect="1" noChangeArrowheads="1"/>
          </p:cNvPicPr>
          <p:nvPr/>
        </p:nvPicPr>
        <p:blipFill>
          <a:blip r:embed="rId3" cstate="print"/>
          <a:srcRect/>
          <a:stretch>
            <a:fillRect/>
          </a:stretch>
        </p:blipFill>
        <p:spPr bwMode="auto">
          <a:xfrm>
            <a:off x="17343438" y="-26052463"/>
            <a:ext cx="1628775" cy="2828925"/>
          </a:xfrm>
          <a:prstGeom prst="rect">
            <a:avLst/>
          </a:prstGeom>
          <a:noFill/>
          <a:ln w="9525">
            <a:noFill/>
            <a:miter lim="800000"/>
            <a:headEnd/>
            <a:tailEnd/>
          </a:ln>
        </p:spPr>
      </p:pic>
      <p:sp>
        <p:nvSpPr>
          <p:cNvPr id="11" name="Title 1"/>
          <p:cNvSpPr txBox="1">
            <a:spLocks/>
          </p:cNvSpPr>
          <p:nvPr/>
        </p:nvSpPr>
        <p:spPr bwMode="auto">
          <a:xfrm>
            <a:off x="500034" y="357166"/>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err="1">
                <a:ln>
                  <a:noFill/>
                </a:ln>
                <a:solidFill>
                  <a:schemeClr val="tx1"/>
                </a:solidFill>
                <a:effectLst/>
                <a:uLnTx/>
                <a:uFillTx/>
                <a:latin typeface="+mj-lt"/>
                <a:ea typeface="ＭＳ Ｐゴシック" pitchFamily="-123" charset="-128"/>
                <a:cs typeface="ＭＳ Ｐゴシック" pitchFamily="-123" charset="-128"/>
              </a:rPr>
              <a:t>Gregor</a:t>
            </a:r>
            <a:r>
              <a:rPr kumimoji="0" lang="en-US" sz="4400" b="0" i="0" u="none" strike="noStrike" kern="1200" cap="none" spc="0" normalizeH="0" baseline="0" noProof="0" dirty="0">
                <a:ln>
                  <a:noFill/>
                </a:ln>
                <a:solidFill>
                  <a:schemeClr val="tx1"/>
                </a:solidFill>
                <a:effectLst/>
                <a:uLnTx/>
                <a:uFillTx/>
                <a:latin typeface="+mj-lt"/>
                <a:ea typeface="ＭＳ Ｐゴシック" pitchFamily="-123" charset="-128"/>
                <a:cs typeface="ＭＳ Ｐゴシック" pitchFamily="-123" charset="-128"/>
              </a:rPr>
              <a:t> Mendel</a:t>
            </a:r>
          </a:p>
        </p:txBody>
      </p:sp>
      <p:sp>
        <p:nvSpPr>
          <p:cNvPr id="7" name="Content Placeholder 2"/>
          <p:cNvSpPr>
            <a:spLocks noGrp="1"/>
          </p:cNvSpPr>
          <p:nvPr>
            <p:ph idx="1"/>
          </p:nvPr>
        </p:nvSpPr>
        <p:spPr>
          <a:xfrm>
            <a:off x="457200" y="1600200"/>
            <a:ext cx="8229600" cy="4525963"/>
          </a:xfrm>
        </p:spPr>
        <p:txBody>
          <a:bodyPr/>
          <a:lstStyle/>
          <a:p>
            <a:r>
              <a:rPr lang="en-US" dirty="0"/>
              <a:t>1822-1884</a:t>
            </a:r>
          </a:p>
          <a:p>
            <a:r>
              <a:rPr lang="en-US" dirty="0"/>
              <a:t>Austrian monk</a:t>
            </a:r>
          </a:p>
          <a:p>
            <a:r>
              <a:rPr lang="en-US" dirty="0"/>
              <a:t>Studied science</a:t>
            </a:r>
          </a:p>
          <a:p>
            <a:r>
              <a:rPr lang="en-US" dirty="0"/>
              <a:t>Best known for studies </a:t>
            </a:r>
          </a:p>
          <a:p>
            <a:pPr>
              <a:buNone/>
            </a:pPr>
            <a:r>
              <a:rPr lang="en-US" dirty="0"/>
              <a:t>involving garden peas</a:t>
            </a:r>
          </a:p>
          <a:p>
            <a:r>
              <a:rPr lang="en-US" sz="1800" dirty="0"/>
              <a:t>Mendel's ideas were rediscovered in the early </a:t>
            </a:r>
          </a:p>
          <a:p>
            <a:pPr>
              <a:buNone/>
            </a:pPr>
            <a:r>
              <a:rPr lang="en-US" sz="1800" dirty="0"/>
              <a:t>twentieth century.  The </a:t>
            </a:r>
            <a:r>
              <a:rPr lang="en-US" sz="1800" dirty="0">
                <a:hlinkClick r:id="rId4" action="ppaction://hlinkfile" tooltip="Modern evolutionary synthesis"/>
              </a:rPr>
              <a:t>modern synthesis</a:t>
            </a:r>
            <a:r>
              <a:rPr lang="en-US" sz="1800" dirty="0"/>
              <a:t> combined</a:t>
            </a:r>
          </a:p>
          <a:p>
            <a:pPr>
              <a:buNone/>
            </a:pPr>
            <a:r>
              <a:rPr lang="en-US" sz="1800" dirty="0" err="1"/>
              <a:t>Mendelian</a:t>
            </a:r>
            <a:r>
              <a:rPr lang="en-US" sz="1800" dirty="0"/>
              <a:t> genetics with Darwin's theory of </a:t>
            </a:r>
          </a:p>
          <a:p>
            <a:pPr>
              <a:buNone/>
            </a:pPr>
            <a:r>
              <a:rPr lang="en-US" sz="1800" dirty="0">
                <a:hlinkClick r:id="rId5" action="ppaction://hlinkfile" tooltip="Natural selection"/>
              </a:rPr>
              <a:t>natural selection</a:t>
            </a:r>
            <a:r>
              <a:rPr lang="en-US" sz="1800" dirty="0"/>
              <a:t>.</a:t>
            </a:r>
          </a:p>
          <a:p>
            <a:endParaRPr lang="en-US" dirty="0"/>
          </a:p>
          <a:p>
            <a:endParaRPr lang="en-US" dirty="0"/>
          </a:p>
          <a:p>
            <a:endParaRPr lang="en-US" dirty="0"/>
          </a:p>
          <a:p>
            <a:endParaRPr lang="en-US" dirty="0"/>
          </a:p>
        </p:txBody>
      </p:sp>
      <p:pic>
        <p:nvPicPr>
          <p:cNvPr id="37890" name="Picture 2" descr="http://media.web.britannica.com/eb-media/96/118096-004-547374A3.jpg"/>
          <p:cNvPicPr>
            <a:picLocks noChangeAspect="1" noChangeArrowheads="1"/>
          </p:cNvPicPr>
          <p:nvPr/>
        </p:nvPicPr>
        <p:blipFill>
          <a:blip r:embed="rId6" cstate="print"/>
          <a:srcRect/>
          <a:stretch>
            <a:fillRect/>
          </a:stretch>
        </p:blipFill>
        <p:spPr bwMode="auto">
          <a:xfrm>
            <a:off x="5715008" y="1571612"/>
            <a:ext cx="3162300" cy="428625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00042"/>
            <a:ext cx="7772400" cy="1470025"/>
          </a:xfrm>
        </p:spPr>
        <p:txBody>
          <a:bodyPr/>
          <a:lstStyle/>
          <a:p>
            <a:r>
              <a:rPr lang="en-US" dirty="0"/>
              <a:t>Phenotype</a:t>
            </a:r>
          </a:p>
        </p:txBody>
      </p:sp>
      <p:sp>
        <p:nvSpPr>
          <p:cNvPr id="3" name="Subtitle 2"/>
          <p:cNvSpPr>
            <a:spLocks noGrp="1"/>
          </p:cNvSpPr>
          <p:nvPr>
            <p:ph type="subTitle" idx="1"/>
          </p:nvPr>
        </p:nvSpPr>
        <p:spPr>
          <a:xfrm>
            <a:off x="500034" y="2143116"/>
            <a:ext cx="8215370" cy="3495684"/>
          </a:xfrm>
        </p:spPr>
        <p:txBody>
          <a:bodyPr/>
          <a:lstStyle/>
          <a:p>
            <a:r>
              <a:rPr lang="en-US" sz="2400" dirty="0"/>
              <a:t>Physical expression of inherited alleles.</a:t>
            </a:r>
          </a:p>
          <a:p>
            <a:endParaRPr lang="en-US" sz="2400" dirty="0"/>
          </a:p>
          <a:p>
            <a:r>
              <a:rPr lang="en-US" sz="2400" dirty="0"/>
              <a:t>Examples:</a:t>
            </a:r>
          </a:p>
          <a:p>
            <a:r>
              <a:rPr lang="en-US" sz="2400" dirty="0"/>
              <a:t>Green Peas/Yellow Peas</a:t>
            </a:r>
          </a:p>
          <a:p>
            <a:r>
              <a:rPr lang="en-US" sz="2400" dirty="0"/>
              <a:t>Tall Plant/Short Plant</a:t>
            </a:r>
          </a:p>
          <a:p>
            <a:r>
              <a:rPr lang="en-US" sz="2400" dirty="0"/>
              <a:t>Brown Eyes/Blue Eyes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357214"/>
            <a:ext cx="7772400" cy="1470025"/>
          </a:xfrm>
        </p:spPr>
        <p:txBody>
          <a:bodyPr/>
          <a:lstStyle/>
          <a:p>
            <a:r>
              <a:rPr lang="en-US" dirty="0"/>
              <a:t>Punnett Squares</a:t>
            </a:r>
          </a:p>
        </p:txBody>
      </p:sp>
      <p:sp>
        <p:nvSpPr>
          <p:cNvPr id="3" name="Subtitle 2"/>
          <p:cNvSpPr>
            <a:spLocks noGrp="1"/>
          </p:cNvSpPr>
          <p:nvPr>
            <p:ph type="subTitle" idx="1"/>
          </p:nvPr>
        </p:nvSpPr>
        <p:spPr>
          <a:xfrm>
            <a:off x="428596" y="642918"/>
            <a:ext cx="8215370" cy="3495684"/>
          </a:xfrm>
        </p:spPr>
        <p:txBody>
          <a:bodyPr/>
          <a:lstStyle/>
          <a:p>
            <a:r>
              <a:rPr lang="en-US" sz="2400" dirty="0"/>
              <a:t>Allow you to determine the probable results of a monohybrid cross.</a:t>
            </a:r>
          </a:p>
        </p:txBody>
      </p:sp>
      <p:pic>
        <p:nvPicPr>
          <p:cNvPr id="15364" name="Picture 4" descr="http://blog.benturner.com/wp-content/uploads/2011/12/550px-Punnett_square_mendel_flowers.svg_.png"/>
          <p:cNvPicPr>
            <a:picLocks noChangeAspect="1" noChangeArrowheads="1"/>
          </p:cNvPicPr>
          <p:nvPr/>
        </p:nvPicPr>
        <p:blipFill>
          <a:blip r:embed="rId2" cstate="print"/>
          <a:srcRect/>
          <a:stretch>
            <a:fillRect/>
          </a:stretch>
        </p:blipFill>
        <p:spPr bwMode="auto">
          <a:xfrm>
            <a:off x="3905250" y="1214422"/>
            <a:ext cx="5238750" cy="5238750"/>
          </a:xfrm>
          <a:prstGeom prst="rect">
            <a:avLst/>
          </a:prstGeom>
          <a:noFill/>
        </p:spPr>
      </p:pic>
      <p:sp>
        <p:nvSpPr>
          <p:cNvPr id="5" name="Rectangle 4"/>
          <p:cNvSpPr/>
          <p:nvPr/>
        </p:nvSpPr>
        <p:spPr>
          <a:xfrm>
            <a:off x="50860" y="2060848"/>
            <a:ext cx="3945076" cy="923330"/>
          </a:xfrm>
          <a:prstGeom prst="rect">
            <a:avLst/>
          </a:prstGeom>
          <a:noFill/>
        </p:spPr>
        <p:txBody>
          <a:bodyPr wrap="squar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probability </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TextBox 3"/>
          <p:cNvSpPr txBox="1"/>
          <p:nvPr/>
        </p:nvSpPr>
        <p:spPr>
          <a:xfrm>
            <a:off x="198190" y="1478389"/>
            <a:ext cx="3797746" cy="5262979"/>
          </a:xfrm>
          <a:prstGeom prst="rect">
            <a:avLst/>
          </a:prstGeom>
          <a:noFill/>
        </p:spPr>
        <p:txBody>
          <a:bodyPr wrap="square" rtlCol="0">
            <a:spAutoFit/>
          </a:bodyPr>
          <a:lstStyle/>
          <a:p>
            <a:r>
              <a:rPr lang="en-US" dirty="0"/>
              <a:t>The operative word here is</a:t>
            </a:r>
          </a:p>
          <a:p>
            <a:endParaRPr lang="en-US" dirty="0"/>
          </a:p>
          <a:p>
            <a:endParaRPr lang="en-US" dirty="0"/>
          </a:p>
          <a:p>
            <a:r>
              <a:rPr lang="en-US" dirty="0"/>
              <a:t>                                         .</a:t>
            </a:r>
          </a:p>
          <a:p>
            <a:r>
              <a:rPr lang="en-US" dirty="0"/>
              <a:t>The fact that there are four possible offspring combinations accounted for in this chart does not mean that four offspring will be produced or that any number of offspring will adhere to these ratios exactly.  </a:t>
            </a:r>
          </a:p>
          <a:p>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00042"/>
            <a:ext cx="7772400" cy="1470025"/>
          </a:xfrm>
        </p:spPr>
        <p:txBody>
          <a:bodyPr/>
          <a:lstStyle/>
          <a:p>
            <a:r>
              <a:rPr lang="en-US" dirty="0"/>
              <a:t>Punnett Squares</a:t>
            </a:r>
          </a:p>
        </p:txBody>
      </p:sp>
      <p:sp>
        <p:nvSpPr>
          <p:cNvPr id="3" name="Subtitle 2"/>
          <p:cNvSpPr>
            <a:spLocks noGrp="1"/>
          </p:cNvSpPr>
          <p:nvPr>
            <p:ph type="subTitle" idx="1"/>
          </p:nvPr>
        </p:nvSpPr>
        <p:spPr>
          <a:xfrm>
            <a:off x="357158" y="1643050"/>
            <a:ext cx="8215370" cy="3495684"/>
          </a:xfrm>
        </p:spPr>
        <p:txBody>
          <a:bodyPr/>
          <a:lstStyle/>
          <a:p>
            <a:r>
              <a:rPr lang="en-US" sz="2400" dirty="0"/>
              <a:t>First Step:  Determine the gametes</a:t>
            </a:r>
          </a:p>
        </p:txBody>
      </p:sp>
      <p:pic>
        <p:nvPicPr>
          <p:cNvPr id="2052" name="Picture 4" descr="http://upload.wikimedia.org/wikipedia/commons/thumb/2/22/Punnett_Square.svg/180px-Punnett_Square.svg.png"/>
          <p:cNvPicPr>
            <a:picLocks noChangeAspect="1" noChangeArrowheads="1"/>
          </p:cNvPicPr>
          <p:nvPr/>
        </p:nvPicPr>
        <p:blipFill>
          <a:blip r:embed="rId2" cstate="print"/>
          <a:srcRect/>
          <a:stretch>
            <a:fillRect/>
          </a:stretch>
        </p:blipFill>
        <p:spPr bwMode="auto">
          <a:xfrm>
            <a:off x="2000232" y="2143116"/>
            <a:ext cx="4429132" cy="4429132"/>
          </a:xfrm>
          <a:prstGeom prst="rect">
            <a:avLst/>
          </a:prstGeom>
          <a:noFill/>
        </p:spPr>
      </p:pic>
      <p:sp>
        <p:nvSpPr>
          <p:cNvPr id="9" name="Rectangle 8"/>
          <p:cNvSpPr/>
          <p:nvPr/>
        </p:nvSpPr>
        <p:spPr>
          <a:xfrm>
            <a:off x="3143240" y="3214686"/>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143240" y="4857760"/>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786314" y="3214686"/>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786314" y="4786322"/>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p:cNvSpPr txBox="1">
            <a:spLocks/>
          </p:cNvSpPr>
          <p:nvPr/>
        </p:nvSpPr>
        <p:spPr bwMode="auto">
          <a:xfrm>
            <a:off x="6429388" y="2071678"/>
            <a:ext cx="2428860" cy="3214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kumimoji="0" lang="en-US" sz="24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Cross a heterozygous yellow</a:t>
            </a:r>
            <a:r>
              <a:rPr lang="en-US" dirty="0">
                <a:solidFill>
                  <a:schemeClr val="tx1">
                    <a:tint val="75000"/>
                  </a:schemeClr>
                </a:solidFill>
                <a:latin typeface="+mn-lt"/>
              </a:rPr>
              <a:t> pod plant with a green pod plant (Yellow is dominant)</a:t>
            </a:r>
            <a:endParaRPr kumimoji="0" lang="en-US" sz="24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endParaRPr>
          </a:p>
        </p:txBody>
      </p:sp>
      <p:sp>
        <p:nvSpPr>
          <p:cNvPr id="14" name="Rectangle 13"/>
          <p:cNvSpPr/>
          <p:nvPr/>
        </p:nvSpPr>
        <p:spPr>
          <a:xfrm>
            <a:off x="2071670" y="3071810"/>
            <a:ext cx="928694"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2000232" y="5214950"/>
            <a:ext cx="928694"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357554" y="2285992"/>
            <a:ext cx="78581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214942" y="2285992"/>
            <a:ext cx="785818" cy="857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CF78F-D926-4F9F-9190-315062D872D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CAE947-2D75-40E2-83E3-7421DE91E12C}"/>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659333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00042"/>
            <a:ext cx="7772400" cy="1470025"/>
          </a:xfrm>
        </p:spPr>
        <p:txBody>
          <a:bodyPr/>
          <a:lstStyle/>
          <a:p>
            <a:r>
              <a:rPr lang="en-US" dirty="0"/>
              <a:t>Punnett Squares</a:t>
            </a:r>
          </a:p>
        </p:txBody>
      </p:sp>
      <p:sp>
        <p:nvSpPr>
          <p:cNvPr id="3" name="Subtitle 2"/>
          <p:cNvSpPr>
            <a:spLocks noGrp="1"/>
          </p:cNvSpPr>
          <p:nvPr>
            <p:ph type="subTitle" idx="1"/>
          </p:nvPr>
        </p:nvSpPr>
        <p:spPr>
          <a:xfrm>
            <a:off x="357158" y="1643050"/>
            <a:ext cx="8215370" cy="3495684"/>
          </a:xfrm>
        </p:spPr>
        <p:txBody>
          <a:bodyPr/>
          <a:lstStyle/>
          <a:p>
            <a:r>
              <a:rPr lang="en-US" sz="2400" dirty="0"/>
              <a:t>First Step:  Determine the gametes</a:t>
            </a:r>
          </a:p>
        </p:txBody>
      </p:sp>
      <p:pic>
        <p:nvPicPr>
          <p:cNvPr id="2052" name="Picture 4" descr="http://upload.wikimedia.org/wikipedia/commons/thumb/2/22/Punnett_Square.svg/180px-Punnett_Square.svg.png"/>
          <p:cNvPicPr>
            <a:picLocks noChangeAspect="1" noChangeArrowheads="1"/>
          </p:cNvPicPr>
          <p:nvPr/>
        </p:nvPicPr>
        <p:blipFill>
          <a:blip r:embed="rId2" cstate="print"/>
          <a:srcRect/>
          <a:stretch>
            <a:fillRect/>
          </a:stretch>
        </p:blipFill>
        <p:spPr bwMode="auto">
          <a:xfrm>
            <a:off x="2000232" y="2143116"/>
            <a:ext cx="4429132" cy="4429132"/>
          </a:xfrm>
          <a:prstGeom prst="rect">
            <a:avLst/>
          </a:prstGeom>
          <a:noFill/>
        </p:spPr>
      </p:pic>
      <p:sp>
        <p:nvSpPr>
          <p:cNvPr id="9" name="Rectangle 8"/>
          <p:cNvSpPr/>
          <p:nvPr/>
        </p:nvSpPr>
        <p:spPr>
          <a:xfrm>
            <a:off x="3143240" y="3214686"/>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143240" y="4857760"/>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4786314" y="3214686"/>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786314" y="4786322"/>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btitle 2"/>
          <p:cNvSpPr txBox="1">
            <a:spLocks/>
          </p:cNvSpPr>
          <p:nvPr/>
        </p:nvSpPr>
        <p:spPr bwMode="auto">
          <a:xfrm>
            <a:off x="6429388" y="2071678"/>
            <a:ext cx="2428860" cy="3214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kumimoji="0" lang="en-US" sz="24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FYI:</a:t>
            </a: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dirty="0">
                <a:solidFill>
                  <a:schemeClr val="tx1">
                    <a:tint val="75000"/>
                  </a:schemeClr>
                </a:solidFill>
                <a:latin typeface="+mn-lt"/>
              </a:rPr>
              <a:t>This is where you are following the </a:t>
            </a:r>
            <a:r>
              <a:rPr lang="en-US" dirty="0">
                <a:solidFill>
                  <a:schemeClr val="tx2">
                    <a:lumMod val="60000"/>
                    <a:lumOff val="40000"/>
                  </a:schemeClr>
                </a:solidFill>
                <a:latin typeface="+mn-lt"/>
              </a:rPr>
              <a:t>Law of Segregation</a:t>
            </a:r>
            <a:r>
              <a:rPr lang="en-US" dirty="0">
                <a:solidFill>
                  <a:schemeClr val="tx1">
                    <a:tint val="75000"/>
                  </a:schemeClr>
                </a:solidFill>
                <a:latin typeface="+mn-lt"/>
              </a:rPr>
              <a:t>.  You set up your parental alleles  so that only one gets passed on to the potential offspring.</a:t>
            </a:r>
            <a:endParaRPr kumimoji="0" lang="en-US" sz="24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328575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00042"/>
            <a:ext cx="7772400" cy="1470025"/>
          </a:xfrm>
        </p:spPr>
        <p:txBody>
          <a:bodyPr/>
          <a:lstStyle/>
          <a:p>
            <a:r>
              <a:rPr lang="en-US" dirty="0"/>
              <a:t>Punnett Squares</a:t>
            </a:r>
          </a:p>
        </p:txBody>
      </p:sp>
      <p:sp>
        <p:nvSpPr>
          <p:cNvPr id="3" name="Subtitle 2"/>
          <p:cNvSpPr>
            <a:spLocks noGrp="1"/>
          </p:cNvSpPr>
          <p:nvPr>
            <p:ph type="subTitle" idx="1"/>
          </p:nvPr>
        </p:nvSpPr>
        <p:spPr>
          <a:xfrm>
            <a:off x="357158" y="1643050"/>
            <a:ext cx="8215370" cy="3495684"/>
          </a:xfrm>
        </p:spPr>
        <p:txBody>
          <a:bodyPr/>
          <a:lstStyle/>
          <a:p>
            <a:r>
              <a:rPr lang="en-US" sz="2400" dirty="0"/>
              <a:t>Second Step:  Determine the possible offspring</a:t>
            </a:r>
          </a:p>
        </p:txBody>
      </p:sp>
      <p:pic>
        <p:nvPicPr>
          <p:cNvPr id="2052" name="Picture 4" descr="http://upload.wikimedia.org/wikipedia/commons/thumb/2/22/Punnett_Square.svg/180px-Punnett_Square.svg.png"/>
          <p:cNvPicPr>
            <a:picLocks noChangeAspect="1" noChangeArrowheads="1"/>
          </p:cNvPicPr>
          <p:nvPr/>
        </p:nvPicPr>
        <p:blipFill>
          <a:blip r:embed="rId2" cstate="print"/>
          <a:srcRect/>
          <a:stretch>
            <a:fillRect/>
          </a:stretch>
        </p:blipFill>
        <p:spPr bwMode="auto">
          <a:xfrm>
            <a:off x="2000232" y="2143116"/>
            <a:ext cx="4429132" cy="4429132"/>
          </a:xfrm>
          <a:prstGeom prst="rect">
            <a:avLst/>
          </a:prstGeom>
          <a:noFill/>
        </p:spPr>
      </p:pic>
      <p:sp>
        <p:nvSpPr>
          <p:cNvPr id="9" name="Rectangle 8"/>
          <p:cNvSpPr/>
          <p:nvPr/>
        </p:nvSpPr>
        <p:spPr>
          <a:xfrm>
            <a:off x="4786314" y="3286124"/>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4786314" y="4857760"/>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143240" y="3214686"/>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214678" y="4857760"/>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071934" y="3214686"/>
            <a:ext cx="571504"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643570" y="3214686"/>
            <a:ext cx="571504"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071934" y="4786322"/>
            <a:ext cx="571504"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43570" y="4786322"/>
            <a:ext cx="571504"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00042"/>
            <a:ext cx="7772400" cy="1470025"/>
          </a:xfrm>
        </p:spPr>
        <p:txBody>
          <a:bodyPr/>
          <a:lstStyle/>
          <a:p>
            <a:r>
              <a:rPr lang="en-US" dirty="0"/>
              <a:t>Punnett Squares</a:t>
            </a:r>
          </a:p>
        </p:txBody>
      </p:sp>
      <p:sp>
        <p:nvSpPr>
          <p:cNvPr id="3" name="Subtitle 2"/>
          <p:cNvSpPr>
            <a:spLocks noGrp="1"/>
          </p:cNvSpPr>
          <p:nvPr>
            <p:ph type="subTitle" idx="1"/>
          </p:nvPr>
        </p:nvSpPr>
        <p:spPr>
          <a:xfrm>
            <a:off x="357158" y="1643050"/>
            <a:ext cx="8215370" cy="3495684"/>
          </a:xfrm>
        </p:spPr>
        <p:txBody>
          <a:bodyPr/>
          <a:lstStyle/>
          <a:p>
            <a:r>
              <a:rPr lang="en-US" sz="2400" dirty="0"/>
              <a:t>Third Step:  Determine the phenotype of the offspring</a:t>
            </a:r>
          </a:p>
        </p:txBody>
      </p:sp>
      <p:pic>
        <p:nvPicPr>
          <p:cNvPr id="2052" name="Picture 4" descr="http://upload.wikimedia.org/wikipedia/commons/thumb/2/22/Punnett_Square.svg/180px-Punnett_Square.svg.png"/>
          <p:cNvPicPr>
            <a:picLocks noChangeAspect="1" noChangeArrowheads="1"/>
          </p:cNvPicPr>
          <p:nvPr/>
        </p:nvPicPr>
        <p:blipFill>
          <a:blip r:embed="rId2" cstate="print"/>
          <a:srcRect/>
          <a:stretch>
            <a:fillRect/>
          </a:stretch>
        </p:blipFill>
        <p:spPr bwMode="auto">
          <a:xfrm>
            <a:off x="2000232" y="2143116"/>
            <a:ext cx="4429132" cy="4429132"/>
          </a:xfrm>
          <a:prstGeom prst="rect">
            <a:avLst/>
          </a:prstGeom>
          <a:noFill/>
        </p:spPr>
      </p:pic>
      <p:sp>
        <p:nvSpPr>
          <p:cNvPr id="13" name="Rectangle 12"/>
          <p:cNvSpPr/>
          <p:nvPr/>
        </p:nvSpPr>
        <p:spPr>
          <a:xfrm>
            <a:off x="4071934" y="3214686"/>
            <a:ext cx="571504"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643570" y="3214686"/>
            <a:ext cx="571504"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4071934" y="4786322"/>
            <a:ext cx="571504"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43570" y="4786322"/>
            <a:ext cx="571504"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00042"/>
            <a:ext cx="7772400" cy="1470025"/>
          </a:xfrm>
        </p:spPr>
        <p:txBody>
          <a:bodyPr/>
          <a:lstStyle/>
          <a:p>
            <a:r>
              <a:rPr lang="en-US" dirty="0"/>
              <a:t>Punnett Squares</a:t>
            </a:r>
          </a:p>
        </p:txBody>
      </p:sp>
      <p:sp>
        <p:nvSpPr>
          <p:cNvPr id="3" name="Subtitle 2"/>
          <p:cNvSpPr>
            <a:spLocks noGrp="1"/>
          </p:cNvSpPr>
          <p:nvPr>
            <p:ph type="subTitle" idx="1"/>
          </p:nvPr>
        </p:nvSpPr>
        <p:spPr>
          <a:xfrm>
            <a:off x="357158" y="1643050"/>
            <a:ext cx="8215370" cy="3495684"/>
          </a:xfrm>
        </p:spPr>
        <p:txBody>
          <a:bodyPr/>
          <a:lstStyle/>
          <a:p>
            <a:r>
              <a:rPr lang="en-US" sz="2400" dirty="0"/>
              <a:t>Recording/listing the ratios:</a:t>
            </a:r>
          </a:p>
        </p:txBody>
      </p:sp>
      <p:pic>
        <p:nvPicPr>
          <p:cNvPr id="2052" name="Picture 4" descr="http://upload.wikimedia.org/wikipedia/commons/thumb/2/22/Punnett_Square.svg/180px-Punnett_Square.svg.png"/>
          <p:cNvPicPr>
            <a:picLocks noChangeAspect="1" noChangeArrowheads="1"/>
          </p:cNvPicPr>
          <p:nvPr/>
        </p:nvPicPr>
        <p:blipFill>
          <a:blip r:embed="rId2" cstate="print"/>
          <a:srcRect/>
          <a:stretch>
            <a:fillRect/>
          </a:stretch>
        </p:blipFill>
        <p:spPr bwMode="auto">
          <a:xfrm>
            <a:off x="357158" y="2428868"/>
            <a:ext cx="4429132" cy="4429132"/>
          </a:xfrm>
          <a:prstGeom prst="rect">
            <a:avLst/>
          </a:prstGeom>
          <a:noFill/>
        </p:spPr>
      </p:pic>
      <p:sp>
        <p:nvSpPr>
          <p:cNvPr id="9" name="Subtitle 2"/>
          <p:cNvSpPr txBox="1">
            <a:spLocks/>
          </p:cNvSpPr>
          <p:nvPr/>
        </p:nvSpPr>
        <p:spPr bwMode="auto">
          <a:xfrm>
            <a:off x="5072034" y="2571720"/>
            <a:ext cx="4071966" cy="428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sz="2800" dirty="0">
                <a:solidFill>
                  <a:schemeClr val="tx1">
                    <a:tint val="75000"/>
                  </a:schemeClr>
                </a:solidFill>
                <a:latin typeface="+mn-lt"/>
              </a:rPr>
              <a:t>Possible </a:t>
            </a:r>
            <a:r>
              <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Genotypes:</a:t>
            </a: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sz="2800" dirty="0">
                <a:solidFill>
                  <a:schemeClr val="tx1">
                    <a:tint val="75000"/>
                  </a:schemeClr>
                </a:solidFill>
                <a:latin typeface="+mn-lt"/>
              </a:rPr>
              <a:t>50% </a:t>
            </a:r>
            <a:r>
              <a:rPr lang="en-US" sz="2800" dirty="0" err="1">
                <a:solidFill>
                  <a:schemeClr val="tx1">
                    <a:tint val="75000"/>
                  </a:schemeClr>
                </a:solidFill>
                <a:latin typeface="+mn-lt"/>
              </a:rPr>
              <a:t>Yy</a:t>
            </a:r>
            <a:endParaRPr lang="en-US" sz="2800" dirty="0">
              <a:solidFill>
                <a:schemeClr val="tx1">
                  <a:tint val="75000"/>
                </a:schemeClr>
              </a:solidFill>
              <a:latin typeface="+mn-lt"/>
            </a:endParaRP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50% </a:t>
            </a:r>
            <a:r>
              <a:rPr kumimoji="0" lang="en-US" sz="2800" b="0" i="0" u="none" strike="noStrike" kern="1200" cap="none" spc="0" normalizeH="0" baseline="0" noProof="0" dirty="0" err="1">
                <a:ln>
                  <a:noFill/>
                </a:ln>
                <a:solidFill>
                  <a:schemeClr val="tx1">
                    <a:tint val="75000"/>
                  </a:schemeClr>
                </a:solidFill>
                <a:effectLst/>
                <a:uLnTx/>
                <a:uFillTx/>
                <a:latin typeface="+mn-lt"/>
                <a:ea typeface="ＭＳ Ｐゴシック" pitchFamily="-123" charset="-128"/>
                <a:cs typeface="ＭＳ Ｐゴシック" pitchFamily="-123" charset="-128"/>
              </a:rPr>
              <a:t>yy</a:t>
            </a:r>
            <a:endPar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endParaRP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sz="2800" dirty="0">
                <a:solidFill>
                  <a:schemeClr val="tx1">
                    <a:tint val="75000"/>
                  </a:schemeClr>
                </a:solidFill>
                <a:latin typeface="+mn-lt"/>
              </a:rPr>
              <a:t>Possible Phenotypes:</a:t>
            </a: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50% Yellow</a:t>
            </a: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sz="2800" dirty="0">
                <a:solidFill>
                  <a:schemeClr val="tx1">
                    <a:tint val="75000"/>
                  </a:schemeClr>
                </a:solidFill>
                <a:latin typeface="+mn-lt"/>
              </a:rPr>
              <a:t>50% Green</a:t>
            </a:r>
            <a:endPar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endParaRPr>
          </a:p>
        </p:txBody>
      </p:sp>
      <p:sp>
        <p:nvSpPr>
          <p:cNvPr id="10" name="Subtitle 2"/>
          <p:cNvSpPr txBox="1">
            <a:spLocks/>
          </p:cNvSpPr>
          <p:nvPr/>
        </p:nvSpPr>
        <p:spPr bwMode="auto">
          <a:xfrm>
            <a:off x="5072034" y="2571720"/>
            <a:ext cx="4071966" cy="428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sz="2800" dirty="0">
                <a:solidFill>
                  <a:schemeClr val="tx1">
                    <a:tint val="75000"/>
                  </a:schemeClr>
                </a:solidFill>
                <a:latin typeface="+mn-lt"/>
              </a:rPr>
              <a:t>Possible </a:t>
            </a:r>
            <a:r>
              <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Genotypes:</a:t>
            </a: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sz="2800" dirty="0">
                <a:solidFill>
                  <a:schemeClr val="tx1">
                    <a:tint val="75000"/>
                  </a:schemeClr>
                </a:solidFill>
                <a:latin typeface="+mn-lt"/>
              </a:rPr>
              <a:t>1:1 - </a:t>
            </a:r>
            <a:r>
              <a:rPr lang="en-US" sz="2800" dirty="0" err="1">
                <a:solidFill>
                  <a:schemeClr val="tx1">
                    <a:tint val="75000"/>
                  </a:schemeClr>
                </a:solidFill>
                <a:latin typeface="+mn-lt"/>
              </a:rPr>
              <a:t>Yy</a:t>
            </a:r>
            <a:r>
              <a:rPr lang="en-US" sz="2800" dirty="0">
                <a:solidFill>
                  <a:schemeClr val="tx1">
                    <a:tint val="75000"/>
                  </a:schemeClr>
                </a:solidFill>
                <a:latin typeface="+mn-lt"/>
              </a:rPr>
              <a:t>:</a:t>
            </a:r>
            <a:r>
              <a:rPr kumimoji="0" lang="en-US" sz="2800" b="0" i="0" u="none" strike="noStrike" kern="1200" cap="none" spc="0" normalizeH="0" baseline="0" noProof="0" dirty="0" err="1">
                <a:ln>
                  <a:noFill/>
                </a:ln>
                <a:solidFill>
                  <a:schemeClr val="tx1">
                    <a:tint val="75000"/>
                  </a:schemeClr>
                </a:solidFill>
                <a:effectLst/>
                <a:uLnTx/>
                <a:uFillTx/>
                <a:latin typeface="+mn-lt"/>
                <a:ea typeface="ＭＳ Ｐゴシック" pitchFamily="-123" charset="-128"/>
                <a:cs typeface="ＭＳ Ｐゴシック" pitchFamily="-123" charset="-128"/>
              </a:rPr>
              <a:t>yy</a:t>
            </a:r>
            <a:endPar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endParaRP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sz="2800" dirty="0">
                <a:solidFill>
                  <a:schemeClr val="tx1">
                    <a:tint val="75000"/>
                  </a:schemeClr>
                </a:solidFill>
                <a:latin typeface="+mn-lt"/>
              </a:rPr>
              <a:t>Possible Phenotypes:</a:t>
            </a: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1:1</a:t>
            </a:r>
            <a:r>
              <a:rPr kumimoji="0" lang="en-US" sz="2800" b="0" i="0" u="none" strike="noStrike" kern="1200" cap="none" spc="0" normalizeH="0" noProof="0" dirty="0">
                <a:ln>
                  <a:noFill/>
                </a:ln>
                <a:solidFill>
                  <a:schemeClr val="tx1">
                    <a:tint val="75000"/>
                  </a:schemeClr>
                </a:solidFill>
                <a:effectLst/>
                <a:uLnTx/>
                <a:uFillTx/>
                <a:latin typeface="+mn-lt"/>
                <a:ea typeface="ＭＳ Ｐゴシック" pitchFamily="-123" charset="-128"/>
                <a:cs typeface="ＭＳ Ｐゴシック" pitchFamily="-123" charset="-128"/>
              </a:rPr>
              <a:t> - </a:t>
            </a:r>
            <a:r>
              <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Yellow:</a:t>
            </a:r>
            <a:r>
              <a:rPr lang="en-US" sz="2800" dirty="0">
                <a:solidFill>
                  <a:schemeClr val="tx1">
                    <a:tint val="75000"/>
                  </a:schemeClr>
                </a:solidFill>
                <a:latin typeface="+mn-lt"/>
              </a:rPr>
              <a:t>Green</a:t>
            </a:r>
            <a:endPar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endParaRPr>
          </a:p>
        </p:txBody>
      </p:sp>
      <p:sp>
        <p:nvSpPr>
          <p:cNvPr id="12" name="Subtitle 2"/>
          <p:cNvSpPr txBox="1">
            <a:spLocks/>
          </p:cNvSpPr>
          <p:nvPr/>
        </p:nvSpPr>
        <p:spPr bwMode="auto">
          <a:xfrm>
            <a:off x="5072034" y="2571720"/>
            <a:ext cx="4071966" cy="428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sz="2800" dirty="0">
                <a:solidFill>
                  <a:schemeClr val="tx1">
                    <a:tint val="75000"/>
                  </a:schemeClr>
                </a:solidFill>
                <a:latin typeface="+mn-lt"/>
              </a:rPr>
              <a:t>Possible </a:t>
            </a:r>
            <a:r>
              <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Genotypes:</a:t>
            </a: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sz="2800" dirty="0">
                <a:solidFill>
                  <a:schemeClr val="tx1">
                    <a:tint val="75000"/>
                  </a:schemeClr>
                </a:solidFill>
                <a:latin typeface="+mn-lt"/>
              </a:rPr>
              <a:t>1/2Yy</a:t>
            </a: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1/2 </a:t>
            </a:r>
            <a:r>
              <a:rPr kumimoji="0" lang="en-US" sz="2800" b="0" i="0" u="none" strike="noStrike" kern="1200" cap="none" spc="0" normalizeH="0" baseline="0" noProof="0" dirty="0" err="1">
                <a:ln>
                  <a:noFill/>
                </a:ln>
                <a:solidFill>
                  <a:schemeClr val="tx1">
                    <a:tint val="75000"/>
                  </a:schemeClr>
                </a:solidFill>
                <a:effectLst/>
                <a:uLnTx/>
                <a:uFillTx/>
                <a:latin typeface="+mn-lt"/>
                <a:ea typeface="ＭＳ Ｐゴシック" pitchFamily="-123" charset="-128"/>
                <a:cs typeface="ＭＳ Ｐゴシック" pitchFamily="-123" charset="-128"/>
              </a:rPr>
              <a:t>yy</a:t>
            </a:r>
            <a:endPar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endParaRP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sz="2800" dirty="0">
                <a:solidFill>
                  <a:schemeClr val="tx1">
                    <a:tint val="75000"/>
                  </a:schemeClr>
                </a:solidFill>
                <a:latin typeface="+mn-lt"/>
              </a:rPr>
              <a:t>Possible Phenotypes:</a:t>
            </a: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1/2 Yellow</a:t>
            </a: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sz="2800" dirty="0">
                <a:solidFill>
                  <a:schemeClr val="tx1">
                    <a:tint val="75000"/>
                  </a:schemeClr>
                </a:solidFill>
                <a:latin typeface="+mn-lt"/>
              </a:rPr>
              <a:t>1/2Green</a:t>
            </a:r>
            <a:endPar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_3dxq91A3jII/SyeDzUeQFyI/AAAAAAAAAJI/6CivUUdwf5g/s400/punnet+squa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348880"/>
            <a:ext cx="4079100" cy="43431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14348" y="500042"/>
            <a:ext cx="7772400" cy="1470025"/>
          </a:xfrm>
        </p:spPr>
        <p:txBody>
          <a:bodyPr/>
          <a:lstStyle/>
          <a:p>
            <a:r>
              <a:rPr lang="en-US" dirty="0"/>
              <a:t>Monohybrid Crosses</a:t>
            </a:r>
          </a:p>
        </p:txBody>
      </p:sp>
      <p:sp>
        <p:nvSpPr>
          <p:cNvPr id="3" name="Subtitle 2"/>
          <p:cNvSpPr>
            <a:spLocks noGrp="1"/>
          </p:cNvSpPr>
          <p:nvPr>
            <p:ph type="subTitle" idx="1"/>
          </p:nvPr>
        </p:nvSpPr>
        <p:spPr>
          <a:xfrm>
            <a:off x="357158" y="1643050"/>
            <a:ext cx="8215370" cy="3495684"/>
          </a:xfrm>
        </p:spPr>
        <p:txBody>
          <a:bodyPr/>
          <a:lstStyle/>
          <a:p>
            <a:r>
              <a:rPr lang="en-US" sz="2400" dirty="0"/>
              <a:t>First Step:  Determine the gametes</a:t>
            </a:r>
          </a:p>
        </p:txBody>
      </p:sp>
      <p:sp>
        <p:nvSpPr>
          <p:cNvPr id="13" name="Subtitle 2"/>
          <p:cNvSpPr txBox="1">
            <a:spLocks/>
          </p:cNvSpPr>
          <p:nvPr/>
        </p:nvSpPr>
        <p:spPr bwMode="auto">
          <a:xfrm>
            <a:off x="6429388" y="2071678"/>
            <a:ext cx="2428860" cy="3214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kumimoji="0" lang="en-US" sz="24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Cross two heterozygous purple flowered</a:t>
            </a:r>
            <a:r>
              <a:rPr lang="en-US" dirty="0">
                <a:solidFill>
                  <a:schemeClr val="tx1">
                    <a:tint val="75000"/>
                  </a:schemeClr>
                </a:solidFill>
                <a:latin typeface="+mn-lt"/>
              </a:rPr>
              <a:t> plants</a:t>
            </a: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endParaRPr kumimoji="0" lang="en-US" sz="24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endParaRPr>
          </a:p>
        </p:txBody>
      </p:sp>
      <p:sp>
        <p:nvSpPr>
          <p:cNvPr id="15" name="Rectangle 14"/>
          <p:cNvSpPr/>
          <p:nvPr/>
        </p:nvSpPr>
        <p:spPr>
          <a:xfrm>
            <a:off x="1731389" y="3305994"/>
            <a:ext cx="928694"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987824" y="3679032"/>
            <a:ext cx="1080120" cy="841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99992" y="3679031"/>
            <a:ext cx="1080120" cy="841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95604" y="5256083"/>
            <a:ext cx="1080120" cy="841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87824" y="5408481"/>
            <a:ext cx="1080120" cy="841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995072" y="4979395"/>
            <a:ext cx="1080120" cy="306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99992" y="4941168"/>
            <a:ext cx="1080120" cy="249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995072" y="3266023"/>
            <a:ext cx="1080120" cy="306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572000" y="3266023"/>
            <a:ext cx="1080120" cy="306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763045" y="4818621"/>
            <a:ext cx="928694"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951603" y="2283946"/>
            <a:ext cx="1058018" cy="60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733724" y="2301105"/>
            <a:ext cx="1058018" cy="60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615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_3dxq91A3jII/SyeDzUeQFyI/AAAAAAAAAJI/6CivUUdwf5g/s400/punnet+squa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348880"/>
            <a:ext cx="4079100" cy="434312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987824" y="3679032"/>
            <a:ext cx="1080120" cy="841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99992" y="3679031"/>
            <a:ext cx="1080120" cy="841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495604" y="5256083"/>
            <a:ext cx="1080120" cy="841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87824" y="5408481"/>
            <a:ext cx="1080120" cy="841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995072" y="4979395"/>
            <a:ext cx="1080120" cy="306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99992" y="4941168"/>
            <a:ext cx="1080120" cy="249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995072" y="3266023"/>
            <a:ext cx="1080120" cy="306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572000" y="3266023"/>
            <a:ext cx="1080120" cy="306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ubtitle 2"/>
          <p:cNvSpPr>
            <a:spLocks noGrp="1"/>
          </p:cNvSpPr>
          <p:nvPr>
            <p:ph type="subTitle" idx="1"/>
          </p:nvPr>
        </p:nvSpPr>
        <p:spPr>
          <a:xfrm>
            <a:off x="357158" y="1643050"/>
            <a:ext cx="8215370" cy="3495684"/>
          </a:xfrm>
        </p:spPr>
        <p:txBody>
          <a:bodyPr/>
          <a:lstStyle/>
          <a:p>
            <a:r>
              <a:rPr lang="en-US" sz="2400" dirty="0"/>
              <a:t>Second Step:  Determine the possible offspring</a:t>
            </a:r>
          </a:p>
        </p:txBody>
      </p:sp>
      <p:sp>
        <p:nvSpPr>
          <p:cNvPr id="13" name="Title 1">
            <a:extLst>
              <a:ext uri="{FF2B5EF4-FFF2-40B4-BE49-F238E27FC236}">
                <a16:creationId xmlns:a16="http://schemas.microsoft.com/office/drawing/2014/main" id="{349C8F28-0E3A-4A2F-9177-E3EF9C5C6201}"/>
              </a:ext>
            </a:extLst>
          </p:cNvPr>
          <p:cNvSpPr txBox="1">
            <a:spLocks/>
          </p:cNvSpPr>
          <p:nvPr/>
        </p:nvSpPr>
        <p:spPr bwMode="auto">
          <a:xfrm>
            <a:off x="766882" y="436742"/>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dirty="0"/>
              <a:t>Monohybrid Crosses</a:t>
            </a:r>
          </a:p>
        </p:txBody>
      </p:sp>
      <p:sp>
        <p:nvSpPr>
          <p:cNvPr id="4" name="Title 3">
            <a:extLst>
              <a:ext uri="{FF2B5EF4-FFF2-40B4-BE49-F238E27FC236}">
                <a16:creationId xmlns:a16="http://schemas.microsoft.com/office/drawing/2014/main" id="{5B9D966C-98F6-47C5-ABFF-C6DA55FDB45E}"/>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93568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3010" name="Picture 2" descr="File:StThomasAbbeyBrno.jpg"/>
          <p:cNvPicPr>
            <a:picLocks noChangeAspect="1" noChangeArrowheads="1"/>
          </p:cNvPicPr>
          <p:nvPr/>
        </p:nvPicPr>
        <p:blipFill>
          <a:blip r:embed="rId3" cstate="print"/>
          <a:srcRect/>
          <a:stretch>
            <a:fillRect/>
          </a:stretch>
        </p:blipFill>
        <p:spPr bwMode="auto">
          <a:xfrm>
            <a:off x="571472" y="1357298"/>
            <a:ext cx="8097604" cy="371477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_3dxq91A3jII/SyeDzUeQFyI/AAAAAAAAAJI/6CivUUdwf5g/s400/punnet+squa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348880"/>
            <a:ext cx="4079100" cy="4343121"/>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2995072" y="4979395"/>
            <a:ext cx="1080120" cy="306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499992" y="4941168"/>
            <a:ext cx="1080120" cy="249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995072" y="3266023"/>
            <a:ext cx="1080120" cy="306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572000" y="3266023"/>
            <a:ext cx="1080120" cy="306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p:cNvSpPr txBox="1">
            <a:spLocks/>
          </p:cNvSpPr>
          <p:nvPr/>
        </p:nvSpPr>
        <p:spPr bwMode="auto">
          <a:xfrm>
            <a:off x="357158" y="1643050"/>
            <a:ext cx="8215370" cy="8498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itchFamily="-123" charset="0"/>
              <a:buNone/>
              <a:defRPr sz="3200" kern="1200">
                <a:solidFill>
                  <a:schemeClr val="tx1">
                    <a:tint val="75000"/>
                  </a:schemeClr>
                </a:solidFill>
                <a:latin typeface="+mn-lt"/>
                <a:ea typeface="ＭＳ Ｐゴシック" pitchFamily="-123" charset="-128"/>
                <a:cs typeface="ＭＳ Ｐゴシック" pitchFamily="-123" charset="-128"/>
              </a:defRPr>
            </a:lvl1pPr>
            <a:lvl2pPr marL="457200" indent="0" algn="ctr" rtl="0" eaLnBrk="0" fontAlgn="base" hangingPunct="0">
              <a:spcBef>
                <a:spcPct val="20000"/>
              </a:spcBef>
              <a:spcAft>
                <a:spcPct val="0"/>
              </a:spcAft>
              <a:buFont typeface="Arial" pitchFamily="-123" charset="0"/>
              <a:buNone/>
              <a:defRPr sz="2800" kern="1200">
                <a:solidFill>
                  <a:schemeClr val="tx1">
                    <a:tint val="75000"/>
                  </a:schemeClr>
                </a:solidFill>
                <a:latin typeface="+mn-lt"/>
                <a:ea typeface="ＭＳ Ｐゴシック" pitchFamily="-123" charset="-128"/>
                <a:cs typeface="+mn-cs"/>
              </a:defRPr>
            </a:lvl2pPr>
            <a:lvl3pPr marL="914400" indent="0" algn="ctr" rtl="0" eaLnBrk="0" fontAlgn="base" hangingPunct="0">
              <a:spcBef>
                <a:spcPct val="20000"/>
              </a:spcBef>
              <a:spcAft>
                <a:spcPct val="0"/>
              </a:spcAft>
              <a:buFont typeface="Arial" pitchFamily="-123" charset="0"/>
              <a:buNone/>
              <a:defRPr sz="2400" kern="1200">
                <a:solidFill>
                  <a:schemeClr val="tx1">
                    <a:tint val="75000"/>
                  </a:schemeClr>
                </a:solidFill>
                <a:latin typeface="+mn-lt"/>
                <a:ea typeface="ＭＳ Ｐゴシック" pitchFamily="-123" charset="-128"/>
                <a:cs typeface="+mn-cs"/>
              </a:defRPr>
            </a:lvl3pPr>
            <a:lvl4pPr marL="1371600" indent="0" algn="ctr" rtl="0" eaLnBrk="0" fontAlgn="base" hangingPunct="0">
              <a:spcBef>
                <a:spcPct val="20000"/>
              </a:spcBef>
              <a:spcAft>
                <a:spcPct val="0"/>
              </a:spcAft>
              <a:buFont typeface="Arial" pitchFamily="-123" charset="0"/>
              <a:buNone/>
              <a:defRPr sz="2000" kern="1200">
                <a:solidFill>
                  <a:schemeClr val="tx1">
                    <a:tint val="75000"/>
                  </a:schemeClr>
                </a:solidFill>
                <a:latin typeface="+mn-lt"/>
                <a:ea typeface="ＭＳ Ｐゴシック" pitchFamily="-123" charset="-128"/>
                <a:cs typeface="+mn-cs"/>
              </a:defRPr>
            </a:lvl4pPr>
            <a:lvl5pPr marL="1828800" indent="0" algn="ctr" rtl="0" eaLnBrk="0" fontAlgn="base" hangingPunct="0">
              <a:spcBef>
                <a:spcPct val="20000"/>
              </a:spcBef>
              <a:spcAft>
                <a:spcPct val="0"/>
              </a:spcAft>
              <a:buFont typeface="Arial" pitchFamily="-123" charset="0"/>
              <a:buNone/>
              <a:defRPr sz="2000" kern="1200">
                <a:solidFill>
                  <a:schemeClr val="tx1">
                    <a:tint val="75000"/>
                  </a:schemeClr>
                </a:solidFill>
                <a:latin typeface="+mn-lt"/>
                <a:ea typeface="ＭＳ Ｐゴシック" pitchFamily="-123" charset="-128"/>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400"/>
              <a:t>Third Step:  Determine the phenotype of the offspring</a:t>
            </a:r>
            <a:endParaRPr lang="en-US" sz="2400" dirty="0"/>
          </a:p>
        </p:txBody>
      </p:sp>
      <p:sp>
        <p:nvSpPr>
          <p:cNvPr id="4" name="Title 3">
            <a:extLst>
              <a:ext uri="{FF2B5EF4-FFF2-40B4-BE49-F238E27FC236}">
                <a16:creationId xmlns:a16="http://schemas.microsoft.com/office/drawing/2014/main" id="{7557D4B2-0716-4361-9A60-B2105FCDD8DC}"/>
              </a:ext>
            </a:extLst>
          </p:cNvPr>
          <p:cNvSpPr>
            <a:spLocks noGrp="1"/>
          </p:cNvSpPr>
          <p:nvPr>
            <p:ph type="ctrTitle"/>
          </p:nvPr>
        </p:nvSpPr>
        <p:spPr/>
        <p:txBody>
          <a:bodyPr/>
          <a:lstStyle/>
          <a:p>
            <a:endParaRPr lang="en-US"/>
          </a:p>
        </p:txBody>
      </p:sp>
      <p:sp>
        <p:nvSpPr>
          <p:cNvPr id="11" name="Title 1">
            <a:extLst>
              <a:ext uri="{FF2B5EF4-FFF2-40B4-BE49-F238E27FC236}">
                <a16:creationId xmlns:a16="http://schemas.microsoft.com/office/drawing/2014/main" id="{9A0B0176-76E2-48CE-BFEB-5970633056E2}"/>
              </a:ext>
            </a:extLst>
          </p:cNvPr>
          <p:cNvSpPr txBox="1">
            <a:spLocks/>
          </p:cNvSpPr>
          <p:nvPr/>
        </p:nvSpPr>
        <p:spPr bwMode="auto">
          <a:xfrm>
            <a:off x="714348" y="500042"/>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a:t>Monohybrid Crosses</a:t>
            </a:r>
            <a:endParaRPr lang="en-US" dirty="0"/>
          </a:p>
        </p:txBody>
      </p:sp>
    </p:spTree>
    <p:extLst>
      <p:ext uri="{BB962C8B-B14F-4D97-AF65-F5344CB8AC3E}">
        <p14:creationId xmlns:p14="http://schemas.microsoft.com/office/powerpoint/2010/main" val="102161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_3dxq91A3jII/SyeDzUeQFyI/AAAAAAAAAJI/6CivUUdwf5g/s400/punnet+squa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2348880"/>
            <a:ext cx="4079100" cy="4343121"/>
          </a:xfrm>
          <a:prstGeom prst="rect">
            <a:avLst/>
          </a:prstGeom>
          <a:noFill/>
          <a:extLst>
            <a:ext uri="{909E8E84-426E-40DD-AFC4-6F175D3DCCD1}">
              <a14:hiddenFill xmlns:a14="http://schemas.microsoft.com/office/drawing/2010/main">
                <a:solidFill>
                  <a:srgbClr val="FFFFFF"/>
                </a:solidFill>
              </a14:hiddenFill>
            </a:ext>
          </a:extLst>
        </p:spPr>
      </p:pic>
      <p:sp>
        <p:nvSpPr>
          <p:cNvPr id="12" name="Subtitle 2"/>
          <p:cNvSpPr>
            <a:spLocks noGrp="1"/>
          </p:cNvSpPr>
          <p:nvPr>
            <p:ph type="subTitle" idx="1"/>
          </p:nvPr>
        </p:nvSpPr>
        <p:spPr>
          <a:xfrm>
            <a:off x="357158" y="1643050"/>
            <a:ext cx="8215370" cy="3495684"/>
          </a:xfrm>
        </p:spPr>
        <p:txBody>
          <a:bodyPr/>
          <a:lstStyle/>
          <a:p>
            <a:r>
              <a:rPr lang="en-US" sz="2400" dirty="0"/>
              <a:t>Recording/listing the ratios:</a:t>
            </a:r>
          </a:p>
        </p:txBody>
      </p:sp>
      <p:sp>
        <p:nvSpPr>
          <p:cNvPr id="13" name="Subtitle 2"/>
          <p:cNvSpPr txBox="1">
            <a:spLocks/>
          </p:cNvSpPr>
          <p:nvPr/>
        </p:nvSpPr>
        <p:spPr bwMode="auto">
          <a:xfrm>
            <a:off x="5436096" y="2234087"/>
            <a:ext cx="4071966" cy="428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sz="2800" dirty="0">
                <a:solidFill>
                  <a:schemeClr val="tx1">
                    <a:tint val="75000"/>
                  </a:schemeClr>
                </a:solidFill>
                <a:latin typeface="+mn-lt"/>
              </a:rPr>
              <a:t>Possible </a:t>
            </a:r>
            <a:r>
              <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Genotypes:</a:t>
            </a: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sz="2800" dirty="0">
                <a:solidFill>
                  <a:schemeClr val="tx1">
                    <a:tint val="75000"/>
                  </a:schemeClr>
                </a:solidFill>
                <a:latin typeface="+mn-lt"/>
              </a:rPr>
              <a:t>1/4 PP</a:t>
            </a: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2/4 </a:t>
            </a:r>
            <a:r>
              <a:rPr kumimoji="0" lang="en-US" sz="2800" b="0" i="0" u="none" strike="noStrike" kern="1200" cap="none" spc="0" normalizeH="0" baseline="0" noProof="0" dirty="0" err="1">
                <a:ln>
                  <a:noFill/>
                </a:ln>
                <a:solidFill>
                  <a:schemeClr val="tx1">
                    <a:tint val="75000"/>
                  </a:schemeClr>
                </a:solidFill>
                <a:effectLst/>
                <a:uLnTx/>
                <a:uFillTx/>
                <a:latin typeface="+mn-lt"/>
                <a:ea typeface="ＭＳ Ｐゴシック" pitchFamily="-123" charset="-128"/>
                <a:cs typeface="ＭＳ Ｐゴシック" pitchFamily="-123" charset="-128"/>
              </a:rPr>
              <a:t>Pp</a:t>
            </a:r>
            <a:endPar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endParaRP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sz="2800" dirty="0">
                <a:solidFill>
                  <a:schemeClr val="tx1">
                    <a:tint val="75000"/>
                  </a:schemeClr>
                </a:solidFill>
                <a:latin typeface="+mn-lt"/>
              </a:rPr>
              <a:t>1/4 </a:t>
            </a:r>
            <a:r>
              <a:rPr lang="en-US" sz="2800" dirty="0" err="1">
                <a:solidFill>
                  <a:schemeClr val="tx1">
                    <a:tint val="75000"/>
                  </a:schemeClr>
                </a:solidFill>
                <a:latin typeface="+mn-lt"/>
              </a:rPr>
              <a:t>pp</a:t>
            </a:r>
            <a:endPar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endParaRP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sz="2800" dirty="0">
                <a:solidFill>
                  <a:schemeClr val="tx1">
                    <a:tint val="75000"/>
                  </a:schemeClr>
                </a:solidFill>
                <a:latin typeface="+mn-lt"/>
              </a:rPr>
              <a:t>Possible Phenotypes:</a:t>
            </a: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3/4</a:t>
            </a:r>
            <a:r>
              <a:rPr kumimoji="0" lang="en-US" sz="2800" b="0" i="0" u="none" strike="noStrike" kern="1200" cap="none" spc="0" normalizeH="0" noProof="0" dirty="0">
                <a:ln>
                  <a:noFill/>
                </a:ln>
                <a:solidFill>
                  <a:schemeClr val="tx1">
                    <a:tint val="75000"/>
                  </a:schemeClr>
                </a:solidFill>
                <a:effectLst/>
                <a:uLnTx/>
                <a:uFillTx/>
                <a:latin typeface="+mn-lt"/>
                <a:ea typeface="ＭＳ Ｐゴシック" pitchFamily="-123" charset="-128"/>
                <a:cs typeface="ＭＳ Ｐゴシック" pitchFamily="-123" charset="-128"/>
              </a:rPr>
              <a:t> </a:t>
            </a:r>
            <a:r>
              <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Purple</a:t>
            </a: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sz="2800" dirty="0">
                <a:solidFill>
                  <a:schemeClr val="tx1">
                    <a:tint val="75000"/>
                  </a:schemeClr>
                </a:solidFill>
                <a:latin typeface="+mn-lt"/>
              </a:rPr>
              <a:t>1/4 White</a:t>
            </a:r>
            <a:endPar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endParaRPr>
          </a:p>
        </p:txBody>
      </p:sp>
      <p:sp>
        <p:nvSpPr>
          <p:cNvPr id="10" name="Subtitle 2"/>
          <p:cNvSpPr txBox="1">
            <a:spLocks/>
          </p:cNvSpPr>
          <p:nvPr/>
        </p:nvSpPr>
        <p:spPr bwMode="auto">
          <a:xfrm>
            <a:off x="5580112" y="2087944"/>
            <a:ext cx="4071966" cy="4286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sz="2800" dirty="0">
                <a:solidFill>
                  <a:schemeClr val="tx1">
                    <a:tint val="75000"/>
                  </a:schemeClr>
                </a:solidFill>
                <a:latin typeface="+mn-lt"/>
              </a:rPr>
              <a:t>Possible </a:t>
            </a:r>
            <a:r>
              <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Genotypes:</a:t>
            </a: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sz="2800" dirty="0">
                <a:solidFill>
                  <a:schemeClr val="tx1">
                    <a:tint val="75000"/>
                  </a:schemeClr>
                </a:solidFill>
                <a:latin typeface="+mn-lt"/>
              </a:rPr>
              <a:t>1:2:1 - </a:t>
            </a:r>
            <a:r>
              <a:rPr lang="en-US" sz="2800" dirty="0" err="1">
                <a:solidFill>
                  <a:schemeClr val="tx1">
                    <a:tint val="75000"/>
                  </a:schemeClr>
                </a:solidFill>
                <a:latin typeface="+mn-lt"/>
              </a:rPr>
              <a:t>PP:Pp:pp</a:t>
            </a:r>
            <a:endPar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endParaRP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lang="en-US" sz="2800" dirty="0">
                <a:solidFill>
                  <a:schemeClr val="tx1">
                    <a:tint val="75000"/>
                  </a:schemeClr>
                </a:solidFill>
                <a:latin typeface="+mn-lt"/>
              </a:rPr>
              <a:t>Possible Phenotypes:</a:t>
            </a:r>
          </a:p>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3:1</a:t>
            </a:r>
            <a:r>
              <a:rPr kumimoji="0" lang="en-US" sz="2800" b="0" i="0" u="none" strike="noStrike" kern="1200" cap="none" spc="0" normalizeH="0" noProof="0" dirty="0">
                <a:ln>
                  <a:noFill/>
                </a:ln>
                <a:solidFill>
                  <a:schemeClr val="tx1">
                    <a:tint val="75000"/>
                  </a:schemeClr>
                </a:solidFill>
                <a:effectLst/>
                <a:uLnTx/>
                <a:uFillTx/>
                <a:latin typeface="+mn-lt"/>
                <a:ea typeface="ＭＳ Ｐゴシック" pitchFamily="-123" charset="-128"/>
                <a:cs typeface="ＭＳ Ｐゴシック" pitchFamily="-123" charset="-128"/>
              </a:rPr>
              <a:t> - </a:t>
            </a:r>
            <a:r>
              <a:rPr kumimoji="0" lang="en-US" sz="2800" b="0" i="0" u="none" strike="noStrike" kern="1200" cap="none" spc="0" normalizeH="0" noProof="0" dirty="0" err="1">
                <a:ln>
                  <a:noFill/>
                </a:ln>
                <a:solidFill>
                  <a:schemeClr val="tx1">
                    <a:tint val="75000"/>
                  </a:schemeClr>
                </a:solidFill>
                <a:effectLst/>
                <a:uLnTx/>
                <a:uFillTx/>
                <a:latin typeface="+mn-lt"/>
                <a:ea typeface="ＭＳ Ｐゴシック" pitchFamily="-123" charset="-128"/>
                <a:cs typeface="ＭＳ Ｐゴシック" pitchFamily="-123" charset="-128"/>
              </a:rPr>
              <a:t>Purple</a:t>
            </a:r>
            <a:r>
              <a:rPr kumimoji="0" lang="en-US" sz="2800" b="0" i="0" u="none" strike="noStrike" kern="1200" cap="none" spc="0" normalizeH="0" baseline="0" noProof="0" dirty="0" err="1">
                <a:ln>
                  <a:noFill/>
                </a:ln>
                <a:solidFill>
                  <a:schemeClr val="tx1">
                    <a:tint val="75000"/>
                  </a:schemeClr>
                </a:solidFill>
                <a:effectLst/>
                <a:uLnTx/>
                <a:uFillTx/>
                <a:latin typeface="+mn-lt"/>
                <a:ea typeface="ＭＳ Ｐゴシック" pitchFamily="-123" charset="-128"/>
                <a:cs typeface="ＭＳ Ｐゴシック" pitchFamily="-123" charset="-128"/>
              </a:rPr>
              <a:t>:White</a:t>
            </a:r>
            <a:endParaRPr kumimoji="0" lang="en-US" sz="28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endParaRPr>
          </a:p>
        </p:txBody>
      </p:sp>
      <p:sp>
        <p:nvSpPr>
          <p:cNvPr id="4" name="Title 3">
            <a:extLst>
              <a:ext uri="{FF2B5EF4-FFF2-40B4-BE49-F238E27FC236}">
                <a16:creationId xmlns:a16="http://schemas.microsoft.com/office/drawing/2014/main" id="{11B0D946-F3BC-498B-83D6-B5F274BA9910}"/>
              </a:ext>
            </a:extLst>
          </p:cNvPr>
          <p:cNvSpPr>
            <a:spLocks noGrp="1"/>
          </p:cNvSpPr>
          <p:nvPr>
            <p:ph type="ctrTitle"/>
          </p:nvPr>
        </p:nvSpPr>
        <p:spPr/>
        <p:txBody>
          <a:bodyPr/>
          <a:lstStyle/>
          <a:p>
            <a:endParaRPr lang="en-US"/>
          </a:p>
        </p:txBody>
      </p:sp>
      <p:sp>
        <p:nvSpPr>
          <p:cNvPr id="9" name="Title 1">
            <a:extLst>
              <a:ext uri="{FF2B5EF4-FFF2-40B4-BE49-F238E27FC236}">
                <a16:creationId xmlns:a16="http://schemas.microsoft.com/office/drawing/2014/main" id="{9E623348-8658-496E-920D-0A311ECE7C08}"/>
              </a:ext>
            </a:extLst>
          </p:cNvPr>
          <p:cNvSpPr txBox="1">
            <a:spLocks/>
          </p:cNvSpPr>
          <p:nvPr/>
        </p:nvSpPr>
        <p:spPr bwMode="auto">
          <a:xfrm>
            <a:off x="714348" y="500042"/>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a:t>Monohybrid Crosses</a:t>
            </a:r>
            <a:endParaRPr lang="en-US" dirty="0"/>
          </a:p>
        </p:txBody>
      </p:sp>
    </p:spTree>
    <p:extLst>
      <p:ext uri="{BB962C8B-B14F-4D97-AF65-F5344CB8AC3E}">
        <p14:creationId xmlns:p14="http://schemas.microsoft.com/office/powerpoint/2010/main" val="299874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500042"/>
            <a:ext cx="7772400" cy="1470025"/>
          </a:xfrm>
        </p:spPr>
        <p:txBody>
          <a:bodyPr/>
          <a:lstStyle/>
          <a:p>
            <a:r>
              <a:rPr lang="en-US" dirty="0" err="1"/>
              <a:t>Dihybrid</a:t>
            </a:r>
            <a:r>
              <a:rPr lang="en-US" dirty="0"/>
              <a:t> Crosses</a:t>
            </a:r>
          </a:p>
        </p:txBody>
      </p:sp>
      <p:sp>
        <p:nvSpPr>
          <p:cNvPr id="3" name="Subtitle 2"/>
          <p:cNvSpPr>
            <a:spLocks noGrp="1"/>
          </p:cNvSpPr>
          <p:nvPr>
            <p:ph type="subTitle" idx="1"/>
          </p:nvPr>
        </p:nvSpPr>
        <p:spPr>
          <a:xfrm>
            <a:off x="2536017" y="2199467"/>
            <a:ext cx="4071966" cy="1785950"/>
          </a:xfrm>
        </p:spPr>
        <p:txBody>
          <a:bodyPr/>
          <a:lstStyle/>
          <a:p>
            <a:r>
              <a:rPr lang="en-US" sz="2400" dirty="0"/>
              <a:t>Allow you to determine the probable results of a test cross while considering </a:t>
            </a:r>
            <a:r>
              <a:rPr lang="en-US" sz="2400" dirty="0">
                <a:solidFill>
                  <a:srgbClr val="FF0000"/>
                </a:solidFill>
              </a:rPr>
              <a:t>TWO</a:t>
            </a:r>
            <a:r>
              <a:rPr lang="en-US" sz="2400" dirty="0"/>
              <a:t> traits at once.</a:t>
            </a:r>
          </a:p>
        </p:txBody>
      </p:sp>
      <p:sp>
        <p:nvSpPr>
          <p:cNvPr id="5" name="Subtitle 2"/>
          <p:cNvSpPr txBox="1">
            <a:spLocks/>
          </p:cNvSpPr>
          <p:nvPr/>
        </p:nvSpPr>
        <p:spPr bwMode="auto">
          <a:xfrm>
            <a:off x="2699792" y="4214817"/>
            <a:ext cx="4071966" cy="178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ct val="0"/>
              </a:spcAft>
              <a:buClrTx/>
              <a:buSzTx/>
              <a:buFont typeface="Arial" pitchFamily="-123" charset="0"/>
              <a:buNone/>
              <a:tabLst/>
              <a:defRPr/>
            </a:pPr>
            <a:r>
              <a:rPr kumimoji="0" lang="en-US" sz="24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The Laws</a:t>
            </a:r>
            <a:r>
              <a:rPr kumimoji="0" lang="en-US" sz="2400" b="0" i="0" u="none" strike="noStrike" kern="1200" cap="none" spc="0" normalizeH="0" noProof="0" dirty="0">
                <a:ln>
                  <a:noFill/>
                </a:ln>
                <a:solidFill>
                  <a:schemeClr val="tx1">
                    <a:tint val="75000"/>
                  </a:schemeClr>
                </a:solidFill>
                <a:effectLst/>
                <a:uLnTx/>
                <a:uFillTx/>
                <a:latin typeface="+mn-lt"/>
                <a:ea typeface="ＭＳ Ｐゴシック" pitchFamily="-123" charset="-128"/>
                <a:cs typeface="ＭＳ Ｐゴシック" pitchFamily="-123" charset="-128"/>
              </a:rPr>
              <a:t> of </a:t>
            </a:r>
            <a:r>
              <a:rPr kumimoji="0" lang="en-US" sz="24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Segregation and Independent Assortment</a:t>
            </a:r>
            <a:r>
              <a:rPr kumimoji="0" lang="en-US" sz="2400" b="0" i="0" u="none" strike="noStrike" kern="1200" cap="none" spc="0" normalizeH="0" noProof="0" dirty="0">
                <a:ln>
                  <a:noFill/>
                </a:ln>
                <a:solidFill>
                  <a:schemeClr val="tx1">
                    <a:tint val="75000"/>
                  </a:schemeClr>
                </a:solidFill>
                <a:effectLst/>
                <a:uLnTx/>
                <a:uFillTx/>
                <a:latin typeface="+mn-lt"/>
                <a:ea typeface="ＭＳ Ｐゴシック" pitchFamily="-123" charset="-128"/>
                <a:cs typeface="ＭＳ Ｐゴシック" pitchFamily="-123" charset="-128"/>
              </a:rPr>
              <a:t> will apply.</a:t>
            </a:r>
            <a:endParaRPr kumimoji="0" lang="en-US" sz="24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endParaRPr>
          </a:p>
        </p:txBody>
      </p:sp>
    </p:spTree>
    <p:extLst>
      <p:ext uri="{BB962C8B-B14F-4D97-AF65-F5344CB8AC3E}">
        <p14:creationId xmlns:p14="http://schemas.microsoft.com/office/powerpoint/2010/main" val="1104171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69B6-40D5-4EFB-AD1F-C8DF372E6786}"/>
              </a:ext>
            </a:extLst>
          </p:cNvPr>
          <p:cNvSpPr>
            <a:spLocks noGrp="1"/>
          </p:cNvSpPr>
          <p:nvPr>
            <p:ph type="title"/>
          </p:nvPr>
        </p:nvSpPr>
        <p:spPr/>
        <p:txBody>
          <a:bodyPr/>
          <a:lstStyle/>
          <a:p>
            <a:r>
              <a:rPr lang="en-US" dirty="0"/>
              <a:t>Law of Segregation – split alleles for A (one) trait</a:t>
            </a:r>
          </a:p>
        </p:txBody>
      </p:sp>
      <p:sp>
        <p:nvSpPr>
          <p:cNvPr id="3" name="Content Placeholder 2">
            <a:extLst>
              <a:ext uri="{FF2B5EF4-FFF2-40B4-BE49-F238E27FC236}">
                <a16:creationId xmlns:a16="http://schemas.microsoft.com/office/drawing/2014/main" id="{58F9B7AA-4F6D-409D-96D2-7A79AB8C267B}"/>
              </a:ext>
            </a:extLst>
          </p:cNvPr>
          <p:cNvSpPr>
            <a:spLocks noGrp="1"/>
          </p:cNvSpPr>
          <p:nvPr>
            <p:ph idx="1"/>
          </p:nvPr>
        </p:nvSpPr>
        <p:spPr/>
        <p:txBody>
          <a:bodyPr/>
          <a:lstStyle/>
          <a:p>
            <a:endParaRPr lang="en-US"/>
          </a:p>
        </p:txBody>
      </p:sp>
      <p:pic>
        <p:nvPicPr>
          <p:cNvPr id="1028" name="Picture 4" descr="Image result for dihybrid cross gametes">
            <a:extLst>
              <a:ext uri="{FF2B5EF4-FFF2-40B4-BE49-F238E27FC236}">
                <a16:creationId xmlns:a16="http://schemas.microsoft.com/office/drawing/2014/main" id="{A5A8DC2C-8F27-414A-9456-7771C9C2C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19" y="1591424"/>
            <a:ext cx="9128613" cy="335315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6D39F63D-9C2D-4A63-8BA5-6C3DF71AC21E}"/>
              </a:ext>
            </a:extLst>
          </p:cNvPr>
          <p:cNvSpPr txBox="1">
            <a:spLocks/>
          </p:cNvSpPr>
          <p:nvPr/>
        </p:nvSpPr>
        <p:spPr bwMode="auto">
          <a:xfrm>
            <a:off x="179512" y="5257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a:lstStyle>
          <a:p>
            <a:r>
              <a:rPr lang="en-US" dirty="0"/>
              <a:t>Law of Independent Assortment – split alleles for each trait independently</a:t>
            </a:r>
          </a:p>
        </p:txBody>
      </p:sp>
    </p:spTree>
    <p:extLst>
      <p:ext uri="{BB962C8B-B14F-4D97-AF65-F5344CB8AC3E}">
        <p14:creationId xmlns:p14="http://schemas.microsoft.com/office/powerpoint/2010/main" val="538196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95C9-D4B6-4175-974A-0991A8F9DF5B}"/>
              </a:ext>
            </a:extLst>
          </p:cNvPr>
          <p:cNvSpPr>
            <a:spLocks noGrp="1"/>
          </p:cNvSpPr>
          <p:nvPr>
            <p:ph type="title"/>
          </p:nvPr>
        </p:nvSpPr>
        <p:spPr/>
        <p:txBody>
          <a:bodyPr/>
          <a:lstStyle/>
          <a:p>
            <a:r>
              <a:rPr lang="en-US" dirty="0"/>
              <a:t>Everything is doubled:</a:t>
            </a:r>
            <a:br>
              <a:rPr lang="en-US" dirty="0"/>
            </a:br>
            <a:r>
              <a:rPr lang="en-US" dirty="0"/>
              <a:t>The Gametes</a:t>
            </a:r>
          </a:p>
        </p:txBody>
      </p:sp>
      <p:pic>
        <p:nvPicPr>
          <p:cNvPr id="2050" name="Picture 2" descr="Image result for dihybrid cross gametes">
            <a:extLst>
              <a:ext uri="{FF2B5EF4-FFF2-40B4-BE49-F238E27FC236}">
                <a16:creationId xmlns:a16="http://schemas.microsoft.com/office/drawing/2014/main" id="{35EC2657-5F34-41BC-9398-41A2121B96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64589"/>
            <a:ext cx="14053907" cy="263931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dihybrid cross gametes">
            <a:extLst>
              <a:ext uri="{FF2B5EF4-FFF2-40B4-BE49-F238E27FC236}">
                <a16:creationId xmlns:a16="http://schemas.microsoft.com/office/drawing/2014/main" id="{3F0D4C51-FBA6-49B1-8E63-88FC366E5E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9907" y="4437112"/>
            <a:ext cx="14053907" cy="263931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DAA7494-4DDC-441F-BD01-0394D5840394}"/>
              </a:ext>
            </a:extLst>
          </p:cNvPr>
          <p:cNvSpPr/>
          <p:nvPr/>
        </p:nvSpPr>
        <p:spPr>
          <a:xfrm>
            <a:off x="-396552" y="4149080"/>
            <a:ext cx="4680520"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B45744-2F17-49C7-833B-B333696EF833}"/>
              </a:ext>
            </a:extLst>
          </p:cNvPr>
          <p:cNvSpPr/>
          <p:nvPr/>
        </p:nvSpPr>
        <p:spPr>
          <a:xfrm>
            <a:off x="4281264" y="5060198"/>
            <a:ext cx="4680520"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26E4915-C8CB-4A2C-8AD6-BD6BC1F6466A}"/>
              </a:ext>
            </a:extLst>
          </p:cNvPr>
          <p:cNvSpPr/>
          <p:nvPr/>
        </p:nvSpPr>
        <p:spPr>
          <a:xfrm>
            <a:off x="4725376" y="1946655"/>
            <a:ext cx="4680520" cy="4032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43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ihybrid cross filling in">
            <a:extLst>
              <a:ext uri="{FF2B5EF4-FFF2-40B4-BE49-F238E27FC236}">
                <a16:creationId xmlns:a16="http://schemas.microsoft.com/office/drawing/2014/main" id="{B94AC59C-C90B-406F-8482-618BE7502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75381"/>
            <a:ext cx="6768752" cy="518261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29BAD8FB-DD17-427D-B4D5-7A998A03EA4D}"/>
              </a:ext>
            </a:extLst>
          </p:cNvPr>
          <p:cNvSpPr>
            <a:spLocks noGrp="1"/>
          </p:cNvSpPr>
          <p:nvPr>
            <p:ph type="title"/>
          </p:nvPr>
        </p:nvSpPr>
        <p:spPr>
          <a:xfrm>
            <a:off x="457200" y="274638"/>
            <a:ext cx="8229600" cy="1143000"/>
          </a:xfrm>
        </p:spPr>
        <p:txBody>
          <a:bodyPr/>
          <a:lstStyle/>
          <a:p>
            <a:r>
              <a:rPr lang="en-US" dirty="0"/>
              <a:t>Everything is doubled:</a:t>
            </a:r>
            <a:br>
              <a:rPr lang="en-US" dirty="0"/>
            </a:br>
            <a:r>
              <a:rPr lang="en-US" dirty="0"/>
              <a:t>The Offspring</a:t>
            </a:r>
          </a:p>
        </p:txBody>
      </p:sp>
      <p:sp>
        <p:nvSpPr>
          <p:cNvPr id="4" name="Rectangle 3">
            <a:extLst>
              <a:ext uri="{FF2B5EF4-FFF2-40B4-BE49-F238E27FC236}">
                <a16:creationId xmlns:a16="http://schemas.microsoft.com/office/drawing/2014/main" id="{5AFBE72C-7338-4A7F-95AD-83852A87AFEA}"/>
              </a:ext>
            </a:extLst>
          </p:cNvPr>
          <p:cNvSpPr/>
          <p:nvPr/>
        </p:nvSpPr>
        <p:spPr>
          <a:xfrm>
            <a:off x="2103859" y="2366936"/>
            <a:ext cx="583813"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G</a:t>
            </a:r>
          </a:p>
        </p:txBody>
      </p:sp>
      <p:sp>
        <p:nvSpPr>
          <p:cNvPr id="8" name="Rectangle 7">
            <a:extLst>
              <a:ext uri="{FF2B5EF4-FFF2-40B4-BE49-F238E27FC236}">
                <a16:creationId xmlns:a16="http://schemas.microsoft.com/office/drawing/2014/main" id="{F5E54C1B-6CFE-4FAD-881A-A0D898B7616D}"/>
              </a:ext>
            </a:extLst>
          </p:cNvPr>
          <p:cNvSpPr/>
          <p:nvPr/>
        </p:nvSpPr>
        <p:spPr>
          <a:xfrm>
            <a:off x="2466767" y="2366936"/>
            <a:ext cx="470000" cy="707886"/>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g</a:t>
            </a:r>
          </a:p>
        </p:txBody>
      </p:sp>
      <p:sp>
        <p:nvSpPr>
          <p:cNvPr id="9" name="Rectangle 8">
            <a:extLst>
              <a:ext uri="{FF2B5EF4-FFF2-40B4-BE49-F238E27FC236}">
                <a16:creationId xmlns:a16="http://schemas.microsoft.com/office/drawing/2014/main" id="{FE1B3D82-5C95-47C5-9F25-DD86AE731E4E}"/>
              </a:ext>
            </a:extLst>
          </p:cNvPr>
          <p:cNvSpPr/>
          <p:nvPr/>
        </p:nvSpPr>
        <p:spPr>
          <a:xfrm>
            <a:off x="3064675" y="2366936"/>
            <a:ext cx="470000"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b</a:t>
            </a:r>
          </a:p>
        </p:txBody>
      </p:sp>
      <p:sp>
        <p:nvSpPr>
          <p:cNvPr id="10" name="Rectangle 9">
            <a:extLst>
              <a:ext uri="{FF2B5EF4-FFF2-40B4-BE49-F238E27FC236}">
                <a16:creationId xmlns:a16="http://schemas.microsoft.com/office/drawing/2014/main" id="{9288EC15-A534-4F6D-9189-D653FA401022}"/>
              </a:ext>
            </a:extLst>
          </p:cNvPr>
          <p:cNvSpPr/>
          <p:nvPr/>
        </p:nvSpPr>
        <p:spPr>
          <a:xfrm>
            <a:off x="2743019" y="2366936"/>
            <a:ext cx="526105"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B</a:t>
            </a:r>
          </a:p>
        </p:txBody>
      </p:sp>
      <p:sp>
        <p:nvSpPr>
          <p:cNvPr id="11" name="Rectangle 10">
            <a:extLst>
              <a:ext uri="{FF2B5EF4-FFF2-40B4-BE49-F238E27FC236}">
                <a16:creationId xmlns:a16="http://schemas.microsoft.com/office/drawing/2014/main" id="{5FF80C04-80DC-41C6-A996-7C57345DF6B6}"/>
              </a:ext>
            </a:extLst>
          </p:cNvPr>
          <p:cNvSpPr/>
          <p:nvPr/>
        </p:nvSpPr>
        <p:spPr>
          <a:xfrm>
            <a:off x="3531771" y="4630651"/>
            <a:ext cx="583813"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G</a:t>
            </a:r>
          </a:p>
        </p:txBody>
      </p:sp>
      <p:sp>
        <p:nvSpPr>
          <p:cNvPr id="12" name="Rectangle 11">
            <a:extLst>
              <a:ext uri="{FF2B5EF4-FFF2-40B4-BE49-F238E27FC236}">
                <a16:creationId xmlns:a16="http://schemas.microsoft.com/office/drawing/2014/main" id="{2DE0804F-818A-4676-9670-A4DFA9079DC0}"/>
              </a:ext>
            </a:extLst>
          </p:cNvPr>
          <p:cNvSpPr/>
          <p:nvPr/>
        </p:nvSpPr>
        <p:spPr>
          <a:xfrm>
            <a:off x="3923928" y="4630651"/>
            <a:ext cx="470000" cy="707886"/>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g</a:t>
            </a:r>
          </a:p>
        </p:txBody>
      </p:sp>
      <p:sp>
        <p:nvSpPr>
          <p:cNvPr id="13" name="Rectangle 12">
            <a:extLst>
              <a:ext uri="{FF2B5EF4-FFF2-40B4-BE49-F238E27FC236}">
                <a16:creationId xmlns:a16="http://schemas.microsoft.com/office/drawing/2014/main" id="{5604ED1B-32CA-4322-BC0F-0D0C2AE49E16}"/>
              </a:ext>
            </a:extLst>
          </p:cNvPr>
          <p:cNvSpPr/>
          <p:nvPr/>
        </p:nvSpPr>
        <p:spPr>
          <a:xfrm>
            <a:off x="4464074" y="4630651"/>
            <a:ext cx="470000"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b</a:t>
            </a:r>
          </a:p>
        </p:txBody>
      </p:sp>
      <p:sp>
        <p:nvSpPr>
          <p:cNvPr id="14" name="Rectangle 13">
            <a:extLst>
              <a:ext uri="{FF2B5EF4-FFF2-40B4-BE49-F238E27FC236}">
                <a16:creationId xmlns:a16="http://schemas.microsoft.com/office/drawing/2014/main" id="{88E4389C-6848-4F88-9FD9-B836B30F8318}"/>
              </a:ext>
            </a:extLst>
          </p:cNvPr>
          <p:cNvSpPr/>
          <p:nvPr/>
        </p:nvSpPr>
        <p:spPr>
          <a:xfrm>
            <a:off x="4174008" y="4630651"/>
            <a:ext cx="470000"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b</a:t>
            </a:r>
          </a:p>
        </p:txBody>
      </p:sp>
    </p:spTree>
    <p:extLst>
      <p:ext uri="{BB962C8B-B14F-4D97-AF65-F5344CB8AC3E}">
        <p14:creationId xmlns:p14="http://schemas.microsoft.com/office/powerpoint/2010/main" val="248762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D54ED8FB-EF82-485D-92A7-8115F783D016}"/>
              </a:ext>
            </a:extLst>
          </p:cNvPr>
          <p:cNvSpPr>
            <a:spLocks noGrp="1" noChangeArrowheads="1"/>
          </p:cNvSpPr>
          <p:nvPr>
            <p:ph type="title"/>
          </p:nvPr>
        </p:nvSpPr>
        <p:spPr>
          <a:xfrm>
            <a:off x="457200" y="0"/>
            <a:ext cx="8229600" cy="1143000"/>
          </a:xfrm>
        </p:spPr>
        <p:txBody>
          <a:bodyPr/>
          <a:lstStyle/>
          <a:p>
            <a:pPr eaLnBrk="1" hangingPunct="1"/>
            <a:r>
              <a:rPr lang="en-US" altLang="en-US" sz="5400">
                <a:latin typeface="Rockwell" panose="02060603020205020403" pitchFamily="18" charset="0"/>
              </a:rPr>
              <a:t>Dihybrid Cross</a:t>
            </a:r>
          </a:p>
        </p:txBody>
      </p:sp>
      <p:sp>
        <p:nvSpPr>
          <p:cNvPr id="6147" name="Rectangle 3">
            <a:extLst>
              <a:ext uri="{FF2B5EF4-FFF2-40B4-BE49-F238E27FC236}">
                <a16:creationId xmlns:a16="http://schemas.microsoft.com/office/drawing/2014/main" id="{60B70091-B254-4CE1-A89A-823CDE20AE91}"/>
              </a:ext>
            </a:extLst>
          </p:cNvPr>
          <p:cNvSpPr>
            <a:spLocks noGrp="1" noChangeArrowheads="1"/>
          </p:cNvSpPr>
          <p:nvPr>
            <p:ph idx="1"/>
          </p:nvPr>
        </p:nvSpPr>
        <p:spPr>
          <a:xfrm>
            <a:off x="533400" y="1295400"/>
            <a:ext cx="8229600" cy="5562600"/>
          </a:xfrm>
        </p:spPr>
        <p:txBody>
          <a:bodyPr rtlCol="0">
            <a:normAutofit fontScale="92500" lnSpcReduction="20000"/>
          </a:bodyPr>
          <a:lstStyle/>
          <a:p>
            <a:pPr algn="ctr" eaLnBrk="1" fontAlgn="auto" hangingPunct="1">
              <a:spcAft>
                <a:spcPts val="0"/>
              </a:spcAft>
              <a:buFontTx/>
              <a:buNone/>
              <a:defRPr/>
            </a:pPr>
            <a:r>
              <a:rPr lang="en-US" altLang="en-US" sz="7700" dirty="0" err="1"/>
              <a:t>BbRr</a:t>
            </a:r>
            <a:r>
              <a:rPr lang="en-US" altLang="en-US" sz="7700" dirty="0"/>
              <a:t>   x   </a:t>
            </a:r>
            <a:r>
              <a:rPr lang="en-US" altLang="en-US" sz="7700" dirty="0" err="1"/>
              <a:t>BbRr</a:t>
            </a:r>
            <a:endParaRPr lang="en-US" altLang="en-US" sz="7700" dirty="0"/>
          </a:p>
          <a:p>
            <a:pPr eaLnBrk="1" fontAlgn="auto" hangingPunct="1">
              <a:spcAft>
                <a:spcPts val="0"/>
              </a:spcAft>
              <a:buFontTx/>
              <a:buNone/>
              <a:defRPr/>
            </a:pPr>
            <a:endParaRPr lang="en-US" altLang="en-US" dirty="0"/>
          </a:p>
          <a:p>
            <a:pPr eaLnBrk="1" fontAlgn="auto" hangingPunct="1">
              <a:spcAft>
                <a:spcPts val="0"/>
              </a:spcAft>
              <a:buFontTx/>
              <a:buNone/>
              <a:defRPr/>
            </a:pPr>
            <a:endParaRPr lang="en-US" altLang="en-US" dirty="0"/>
          </a:p>
          <a:p>
            <a:pPr eaLnBrk="1" fontAlgn="auto" hangingPunct="1">
              <a:spcAft>
                <a:spcPts val="0"/>
              </a:spcAft>
              <a:buFontTx/>
              <a:buNone/>
              <a:defRPr/>
            </a:pPr>
            <a:endParaRPr lang="en-US" altLang="en-US" dirty="0"/>
          </a:p>
          <a:p>
            <a:pPr eaLnBrk="1" fontAlgn="auto" hangingPunct="1">
              <a:lnSpc>
                <a:spcPct val="90000"/>
              </a:lnSpc>
              <a:spcAft>
                <a:spcPts val="0"/>
              </a:spcAft>
              <a:buFontTx/>
              <a:buNone/>
              <a:defRPr/>
            </a:pPr>
            <a:r>
              <a:rPr lang="en-US" altLang="en-US" sz="3800" u="sng" dirty="0"/>
              <a:t>Possible gametes:</a:t>
            </a:r>
          </a:p>
          <a:p>
            <a:pPr eaLnBrk="1" fontAlgn="auto" hangingPunct="1">
              <a:lnSpc>
                <a:spcPct val="90000"/>
              </a:lnSpc>
              <a:spcAft>
                <a:spcPts val="0"/>
              </a:spcAft>
              <a:buFontTx/>
              <a:buNone/>
              <a:defRPr/>
            </a:pPr>
            <a:r>
              <a:rPr lang="en-US" altLang="en-US" sz="3800" dirty="0"/>
              <a:t>		</a:t>
            </a:r>
            <a:r>
              <a:rPr lang="en-US" altLang="en-US" sz="5200" b="1" dirty="0"/>
              <a:t>BR</a:t>
            </a:r>
          </a:p>
          <a:p>
            <a:pPr eaLnBrk="1" fontAlgn="auto" hangingPunct="1">
              <a:lnSpc>
                <a:spcPct val="90000"/>
              </a:lnSpc>
              <a:spcAft>
                <a:spcPts val="0"/>
              </a:spcAft>
              <a:buFontTx/>
              <a:buNone/>
              <a:defRPr/>
            </a:pPr>
            <a:r>
              <a:rPr lang="en-US" altLang="en-US" sz="5200" b="1" dirty="0"/>
              <a:t>		Br</a:t>
            </a:r>
          </a:p>
          <a:p>
            <a:pPr eaLnBrk="1" fontAlgn="auto" hangingPunct="1">
              <a:lnSpc>
                <a:spcPct val="90000"/>
              </a:lnSpc>
              <a:spcAft>
                <a:spcPts val="0"/>
              </a:spcAft>
              <a:buFontTx/>
              <a:buNone/>
              <a:defRPr/>
            </a:pPr>
            <a:r>
              <a:rPr lang="en-US" altLang="en-US" sz="5200" b="1" dirty="0"/>
              <a:t>		</a:t>
            </a:r>
            <a:r>
              <a:rPr lang="en-US" altLang="en-US" sz="5200" b="1" dirty="0" err="1"/>
              <a:t>bR</a:t>
            </a:r>
            <a:endParaRPr lang="en-US" altLang="en-US" sz="5200" b="1" dirty="0"/>
          </a:p>
          <a:p>
            <a:pPr eaLnBrk="1" fontAlgn="auto" hangingPunct="1">
              <a:lnSpc>
                <a:spcPct val="90000"/>
              </a:lnSpc>
              <a:spcAft>
                <a:spcPts val="0"/>
              </a:spcAft>
              <a:buFontTx/>
              <a:buNone/>
              <a:defRPr/>
            </a:pPr>
            <a:r>
              <a:rPr lang="en-US" altLang="en-US" sz="5200" b="1" dirty="0"/>
              <a:t>		</a:t>
            </a:r>
            <a:r>
              <a:rPr lang="en-US" altLang="en-US" sz="5200" b="1" dirty="0" err="1"/>
              <a:t>br</a:t>
            </a:r>
            <a:endParaRPr lang="en-US" altLang="en-US" sz="5200" b="1" dirty="0"/>
          </a:p>
          <a:p>
            <a:pPr eaLnBrk="1" fontAlgn="auto" hangingPunct="1">
              <a:spcAft>
                <a:spcPts val="0"/>
              </a:spcAft>
              <a:buFontTx/>
              <a:buNone/>
              <a:defRPr/>
            </a:pPr>
            <a:endParaRPr lang="en-US" altLang="en-US" i="1" dirty="0"/>
          </a:p>
        </p:txBody>
      </p:sp>
      <p:pic>
        <p:nvPicPr>
          <p:cNvPr id="108548" name="Picture 3" descr="C:\Users\11412.BISD\AppData\Local\Microsoft\Windows\Temporary Internet Files\Content.IE5\IUNUDL3G\MC900303653[1].wmf">
            <a:extLst>
              <a:ext uri="{FF2B5EF4-FFF2-40B4-BE49-F238E27FC236}">
                <a16:creationId xmlns:a16="http://schemas.microsoft.com/office/drawing/2014/main" id="{338B52D6-0B93-43F7-9CD6-66643994AB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12700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2" descr="C:\Users\11412.BISD\AppData\Local\Microsoft\Windows\Temporary Internet Files\Content.IE5\OJ7B5M4M\MC900303655[1].wmf">
            <a:extLst>
              <a:ext uri="{FF2B5EF4-FFF2-40B4-BE49-F238E27FC236}">
                <a16:creationId xmlns:a16="http://schemas.microsoft.com/office/drawing/2014/main" id="{F8B99815-E257-43BB-89A2-0D5FFDA971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371600"/>
            <a:ext cx="9906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E893B989-D992-4EAB-ADFF-2B82AFE887B2}"/>
              </a:ext>
            </a:extLst>
          </p:cNvPr>
          <p:cNvSpPr/>
          <p:nvPr/>
        </p:nvSpPr>
        <p:spPr>
          <a:xfrm>
            <a:off x="2276475" y="2538413"/>
            <a:ext cx="1600200" cy="820737"/>
          </a:xfrm>
          <a:prstGeom prst="ellipse">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2800" b="1" dirty="0"/>
              <a:t>DAD</a:t>
            </a:r>
            <a:endParaRPr lang="en-US" b="1" dirty="0"/>
          </a:p>
        </p:txBody>
      </p:sp>
      <p:sp>
        <p:nvSpPr>
          <p:cNvPr id="7" name="Oval 6">
            <a:extLst>
              <a:ext uri="{FF2B5EF4-FFF2-40B4-BE49-F238E27FC236}">
                <a16:creationId xmlns:a16="http://schemas.microsoft.com/office/drawing/2014/main" id="{911C3B0C-B6D6-42FC-B62D-9D57ECCE3268}"/>
              </a:ext>
            </a:extLst>
          </p:cNvPr>
          <p:cNvSpPr/>
          <p:nvPr/>
        </p:nvSpPr>
        <p:spPr>
          <a:xfrm>
            <a:off x="5105400" y="2538413"/>
            <a:ext cx="1600200" cy="820737"/>
          </a:xfrm>
          <a:prstGeom prst="ellipse">
            <a:avLst/>
          </a:prstGeom>
          <a:solidFill>
            <a:srgbClr val="FF33CC"/>
          </a:solidFill>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800" b="1" dirty="0"/>
              <a:t>MOM</a:t>
            </a:r>
            <a:endParaRPr lang="en-US" b="1" dirty="0"/>
          </a:p>
        </p:txBody>
      </p:sp>
      <p:sp>
        <p:nvSpPr>
          <p:cNvPr id="2" name="TextBox 1">
            <a:extLst>
              <a:ext uri="{FF2B5EF4-FFF2-40B4-BE49-F238E27FC236}">
                <a16:creationId xmlns:a16="http://schemas.microsoft.com/office/drawing/2014/main" id="{B428AB6C-8147-445B-AA9E-C34358B54A53}"/>
              </a:ext>
            </a:extLst>
          </p:cNvPr>
          <p:cNvSpPr txBox="1"/>
          <p:nvPr/>
        </p:nvSpPr>
        <p:spPr>
          <a:xfrm>
            <a:off x="4343400" y="4419600"/>
            <a:ext cx="3886200" cy="1201738"/>
          </a:xfrm>
          <a:prstGeom prst="rect">
            <a:avLst/>
          </a:prstGeom>
          <a:noFill/>
        </p:spPr>
        <p:txBody>
          <a:bodyPr>
            <a:spAutoFit/>
          </a:bodyPr>
          <a:lstStyle/>
          <a:p>
            <a:pPr algn="ctr" eaLnBrk="1" hangingPunct="1">
              <a:defRPr/>
            </a:pPr>
            <a:r>
              <a:rPr lang="en-US" sz="7200" b="1" dirty="0">
                <a:solidFill>
                  <a:srgbClr val="C00000"/>
                </a:solidFill>
                <a:effectLst>
                  <a:outerShdw blurRad="38100" dist="38100" dir="2700000" algn="tl">
                    <a:srgbClr val="000000">
                      <a:alpha val="43137"/>
                    </a:srgbClr>
                  </a:outerShdw>
                </a:effectLst>
                <a:latin typeface="Cooper Black" panose="0208090404030B020404" pitchFamily="18" charset="0"/>
              </a:rPr>
              <a:t>F O I L </a:t>
            </a:r>
          </a:p>
        </p:txBody>
      </p:sp>
      <p:sp>
        <p:nvSpPr>
          <p:cNvPr id="9" name="Text Box 3">
            <a:extLst>
              <a:ext uri="{FF2B5EF4-FFF2-40B4-BE49-F238E27FC236}">
                <a16:creationId xmlns:a16="http://schemas.microsoft.com/office/drawing/2014/main" id="{394961F5-16C2-46C6-86DA-2C7A288CA2E5}"/>
              </a:ext>
            </a:extLst>
          </p:cNvPr>
          <p:cNvSpPr txBox="1">
            <a:spLocks noChangeArrowheads="1"/>
          </p:cNvSpPr>
          <p:nvPr/>
        </p:nvSpPr>
        <p:spPr bwMode="auto">
          <a:xfrm>
            <a:off x="4572000" y="5586413"/>
            <a:ext cx="2362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dirty="0">
                <a:latin typeface="Tahoma" panose="020B0604030504040204" pitchFamily="34" charset="0"/>
              </a:rPr>
              <a:t>Fur Color:</a:t>
            </a:r>
            <a:br>
              <a:rPr lang="en-US" altLang="en-US" sz="2400" dirty="0">
                <a:latin typeface="Tahoma" panose="020B0604030504040204" pitchFamily="34" charset="0"/>
              </a:rPr>
            </a:br>
            <a:r>
              <a:rPr lang="en-US" altLang="en-US" sz="2400" dirty="0">
                <a:latin typeface="Tahoma" panose="020B0604030504040204" pitchFamily="34" charset="0"/>
              </a:rPr>
              <a:t>	B:  Black </a:t>
            </a:r>
            <a:br>
              <a:rPr lang="en-US" altLang="en-US" sz="2400" dirty="0">
                <a:latin typeface="Tahoma" panose="020B0604030504040204" pitchFamily="34" charset="0"/>
              </a:rPr>
            </a:br>
            <a:r>
              <a:rPr lang="en-US" altLang="en-US" sz="2400" dirty="0">
                <a:latin typeface="Tahoma" panose="020B0604030504040204" pitchFamily="34" charset="0"/>
              </a:rPr>
              <a:t>	b:  White</a:t>
            </a:r>
          </a:p>
        </p:txBody>
      </p:sp>
      <p:sp>
        <p:nvSpPr>
          <p:cNvPr id="10" name="Text Box 4">
            <a:extLst>
              <a:ext uri="{FF2B5EF4-FFF2-40B4-BE49-F238E27FC236}">
                <a16:creationId xmlns:a16="http://schemas.microsoft.com/office/drawing/2014/main" id="{E137BE9D-E250-46C6-A3F2-2D26D178E1C7}"/>
              </a:ext>
            </a:extLst>
          </p:cNvPr>
          <p:cNvSpPr txBox="1">
            <a:spLocks noChangeArrowheads="1"/>
          </p:cNvSpPr>
          <p:nvPr/>
        </p:nvSpPr>
        <p:spPr bwMode="auto">
          <a:xfrm>
            <a:off x="6515100" y="5592171"/>
            <a:ext cx="2362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dirty="0">
                <a:latin typeface="Tahoma" panose="020B0604030504040204" pitchFamily="34" charset="0"/>
              </a:rPr>
              <a:t>Coat Texture:</a:t>
            </a:r>
            <a:br>
              <a:rPr lang="en-US" altLang="en-US" sz="2400" dirty="0">
                <a:latin typeface="Tahoma" panose="020B0604030504040204" pitchFamily="34" charset="0"/>
              </a:rPr>
            </a:br>
            <a:r>
              <a:rPr lang="en-US" altLang="en-US" sz="2400" dirty="0">
                <a:latin typeface="Tahoma" panose="020B0604030504040204" pitchFamily="34" charset="0"/>
              </a:rPr>
              <a:t>	R: Rough</a:t>
            </a:r>
            <a:br>
              <a:rPr lang="en-US" altLang="en-US" sz="2400" dirty="0">
                <a:latin typeface="Tahoma" panose="020B0604030504040204" pitchFamily="34" charset="0"/>
              </a:rPr>
            </a:br>
            <a:r>
              <a:rPr lang="en-US" altLang="en-US" sz="2400" dirty="0">
                <a:latin typeface="Tahoma" panose="020B0604030504040204" pitchFamily="34" charset="0"/>
              </a:rPr>
              <a:t>	r:  Smooth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957EB777-C37F-46ED-8B3D-72C3889DA39A}"/>
              </a:ext>
            </a:extLst>
          </p:cNvPr>
          <p:cNvSpPr>
            <a:spLocks noGrp="1" noChangeArrowheads="1"/>
          </p:cNvSpPr>
          <p:nvPr>
            <p:ph type="title"/>
          </p:nvPr>
        </p:nvSpPr>
        <p:spPr>
          <a:xfrm>
            <a:off x="457200" y="0"/>
            <a:ext cx="8229600" cy="1143000"/>
          </a:xfrm>
        </p:spPr>
        <p:txBody>
          <a:bodyPr/>
          <a:lstStyle/>
          <a:p>
            <a:pPr eaLnBrk="1" hangingPunct="1"/>
            <a:r>
              <a:rPr lang="en-US" altLang="en-US" sz="5400">
                <a:latin typeface="Rockwell" panose="02060603020205020403" pitchFamily="18" charset="0"/>
              </a:rPr>
              <a:t>Dihybrid Cross</a:t>
            </a:r>
          </a:p>
        </p:txBody>
      </p:sp>
      <p:sp>
        <p:nvSpPr>
          <p:cNvPr id="109571" name="Rectangle 3">
            <a:extLst>
              <a:ext uri="{FF2B5EF4-FFF2-40B4-BE49-F238E27FC236}">
                <a16:creationId xmlns:a16="http://schemas.microsoft.com/office/drawing/2014/main" id="{E24A5A1D-184E-4C1C-9F62-BA4BB743FB8B}"/>
              </a:ext>
            </a:extLst>
          </p:cNvPr>
          <p:cNvSpPr>
            <a:spLocks noGrp="1" noChangeArrowheads="1"/>
          </p:cNvSpPr>
          <p:nvPr>
            <p:ph idx="1"/>
          </p:nvPr>
        </p:nvSpPr>
        <p:spPr>
          <a:xfrm>
            <a:off x="533400" y="1295400"/>
            <a:ext cx="8229600" cy="5370513"/>
          </a:xfrm>
        </p:spPr>
        <p:txBody>
          <a:bodyPr/>
          <a:lstStyle/>
          <a:p>
            <a:pPr algn="ctr" eaLnBrk="1" hangingPunct="1">
              <a:buFontTx/>
              <a:buNone/>
            </a:pPr>
            <a:r>
              <a:rPr lang="en-US" altLang="en-US" sz="7700"/>
              <a:t>BbRr   x   BbRr</a:t>
            </a:r>
          </a:p>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endParaRPr lang="en-US" altLang="en-US"/>
          </a:p>
          <a:p>
            <a:pPr eaLnBrk="1" hangingPunct="1">
              <a:buFontTx/>
              <a:buNone/>
            </a:pPr>
            <a:endParaRPr lang="en-US" altLang="en-US" sz="3300"/>
          </a:p>
          <a:p>
            <a:pPr eaLnBrk="1" hangingPunct="1">
              <a:buFontTx/>
              <a:buNone/>
            </a:pPr>
            <a:endParaRPr lang="en-US" altLang="en-US" i="1"/>
          </a:p>
        </p:txBody>
      </p:sp>
      <p:pic>
        <p:nvPicPr>
          <p:cNvPr id="109572" name="Picture 3" descr="C:\Users\11412.BISD\AppData\Local\Microsoft\Windows\Temporary Internet Files\Content.IE5\IUNUDL3G\MC900303653[1].wmf">
            <a:extLst>
              <a:ext uri="{FF2B5EF4-FFF2-40B4-BE49-F238E27FC236}">
                <a16:creationId xmlns:a16="http://schemas.microsoft.com/office/drawing/2014/main" id="{B085B7FE-F8A5-46C3-AF4D-8D76EFD59F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43000"/>
            <a:ext cx="12700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2" descr="C:\Users\11412.BISD\AppData\Local\Microsoft\Windows\Temporary Internet Files\Content.IE5\OJ7B5M4M\MC900303655[1].wmf">
            <a:extLst>
              <a:ext uri="{FF2B5EF4-FFF2-40B4-BE49-F238E27FC236}">
                <a16:creationId xmlns:a16="http://schemas.microsoft.com/office/drawing/2014/main" id="{E51DC1E5-18B8-4E83-99A8-FD0FE6D22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1447800"/>
            <a:ext cx="9906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AFC3DE22-6CFF-4F63-8F58-15BFFA1B0B0A}"/>
              </a:ext>
            </a:extLst>
          </p:cNvPr>
          <p:cNvSpPr/>
          <p:nvPr/>
        </p:nvSpPr>
        <p:spPr>
          <a:xfrm>
            <a:off x="2276475" y="2538413"/>
            <a:ext cx="1600200" cy="820737"/>
          </a:xfrm>
          <a:prstGeom prst="ellipse">
            <a:avLst/>
          </a:prstGeom>
          <a:solidFill>
            <a:srgbClr val="00B0F0"/>
          </a:solidFill>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r>
              <a:rPr lang="en-US" sz="2800" b="1" dirty="0"/>
              <a:t>DAD</a:t>
            </a:r>
            <a:endParaRPr lang="en-US" b="1" dirty="0"/>
          </a:p>
        </p:txBody>
      </p:sp>
      <p:sp>
        <p:nvSpPr>
          <p:cNvPr id="7" name="Oval 6">
            <a:extLst>
              <a:ext uri="{FF2B5EF4-FFF2-40B4-BE49-F238E27FC236}">
                <a16:creationId xmlns:a16="http://schemas.microsoft.com/office/drawing/2014/main" id="{879E155F-966E-41DF-BBCD-DA0CA1B77FB6}"/>
              </a:ext>
            </a:extLst>
          </p:cNvPr>
          <p:cNvSpPr/>
          <p:nvPr/>
        </p:nvSpPr>
        <p:spPr>
          <a:xfrm>
            <a:off x="5105400" y="2538413"/>
            <a:ext cx="1600200" cy="820737"/>
          </a:xfrm>
          <a:prstGeom prst="ellipse">
            <a:avLst/>
          </a:prstGeom>
          <a:solidFill>
            <a:srgbClr val="FF33CC"/>
          </a:solidFill>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n-US" sz="2800" b="1" dirty="0"/>
              <a:t>MOM</a:t>
            </a:r>
            <a:endParaRPr lang="en-US" b="1" dirty="0"/>
          </a:p>
        </p:txBody>
      </p:sp>
      <p:sp>
        <p:nvSpPr>
          <p:cNvPr id="8" name="Text Box 4">
            <a:extLst>
              <a:ext uri="{FF2B5EF4-FFF2-40B4-BE49-F238E27FC236}">
                <a16:creationId xmlns:a16="http://schemas.microsoft.com/office/drawing/2014/main" id="{32B26221-E7EC-4478-A7AF-61025A3CF5BA}"/>
              </a:ext>
            </a:extLst>
          </p:cNvPr>
          <p:cNvSpPr txBox="1">
            <a:spLocks noChangeArrowheads="1"/>
          </p:cNvSpPr>
          <p:nvPr/>
        </p:nvSpPr>
        <p:spPr bwMode="auto">
          <a:xfrm>
            <a:off x="2590800" y="3886200"/>
            <a:ext cx="470217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i="1" u="sng">
                <a:solidFill>
                  <a:srgbClr val="FF0000"/>
                </a:solidFill>
                <a:latin typeface="Arial" panose="020B0604020202020204" pitchFamily="34" charset="0"/>
              </a:rPr>
              <a:t>Step 2</a:t>
            </a:r>
            <a:r>
              <a:rPr lang="en-US" altLang="en-US" sz="2800" b="1" i="1">
                <a:solidFill>
                  <a:srgbClr val="FF0000"/>
                </a:solidFill>
                <a:latin typeface="Arial" panose="020B0604020202020204" pitchFamily="34" charset="0"/>
              </a:rPr>
              <a:t>: </a:t>
            </a:r>
            <a:r>
              <a:rPr lang="en-US" altLang="en-US" sz="2800" b="1" i="1">
                <a:latin typeface="Arial" panose="020B0604020202020204" pitchFamily="34" charset="0"/>
              </a:rPr>
              <a:t>Arrange all possible gametes for dad on the top of your Punnett Square, and mom down the side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a:extLst>
              <a:ext uri="{FF2B5EF4-FFF2-40B4-BE49-F238E27FC236}">
                <a16:creationId xmlns:a16="http://schemas.microsoft.com/office/drawing/2014/main" id="{BE568A2B-4B53-4863-A4FF-969D69833CA9}"/>
              </a:ext>
            </a:extLst>
          </p:cNvPr>
          <p:cNvSpPr/>
          <p:nvPr/>
        </p:nvSpPr>
        <p:spPr>
          <a:xfrm>
            <a:off x="7696200" y="1195388"/>
            <a:ext cx="762000" cy="685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 name="Oval 41">
            <a:extLst>
              <a:ext uri="{FF2B5EF4-FFF2-40B4-BE49-F238E27FC236}">
                <a16:creationId xmlns:a16="http://schemas.microsoft.com/office/drawing/2014/main" id="{A961F170-E6AE-4AAB-ACC7-235FCDBD4357}"/>
              </a:ext>
            </a:extLst>
          </p:cNvPr>
          <p:cNvSpPr/>
          <p:nvPr/>
        </p:nvSpPr>
        <p:spPr>
          <a:xfrm>
            <a:off x="6310313" y="1216025"/>
            <a:ext cx="762000" cy="685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 name="Oval 40">
            <a:extLst>
              <a:ext uri="{FF2B5EF4-FFF2-40B4-BE49-F238E27FC236}">
                <a16:creationId xmlns:a16="http://schemas.microsoft.com/office/drawing/2014/main" id="{104D53FF-82C7-4CE0-9031-928303101D71}"/>
              </a:ext>
            </a:extLst>
          </p:cNvPr>
          <p:cNvSpPr/>
          <p:nvPr/>
        </p:nvSpPr>
        <p:spPr>
          <a:xfrm>
            <a:off x="4903788" y="1203325"/>
            <a:ext cx="762000" cy="685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7" name="Oval 46">
            <a:extLst>
              <a:ext uri="{FF2B5EF4-FFF2-40B4-BE49-F238E27FC236}">
                <a16:creationId xmlns:a16="http://schemas.microsoft.com/office/drawing/2014/main" id="{C26D3740-DB53-452B-9133-2ACF16D5ECF7}"/>
              </a:ext>
            </a:extLst>
          </p:cNvPr>
          <p:cNvSpPr/>
          <p:nvPr/>
        </p:nvSpPr>
        <p:spPr>
          <a:xfrm>
            <a:off x="2590800" y="5470525"/>
            <a:ext cx="762000" cy="685800"/>
          </a:xfrm>
          <a:prstGeom prst="ellipse">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 name="Oval 45">
            <a:extLst>
              <a:ext uri="{FF2B5EF4-FFF2-40B4-BE49-F238E27FC236}">
                <a16:creationId xmlns:a16="http://schemas.microsoft.com/office/drawing/2014/main" id="{4F8442B2-5511-4BB6-B34B-89EFBF7370EB}"/>
              </a:ext>
            </a:extLst>
          </p:cNvPr>
          <p:cNvSpPr/>
          <p:nvPr/>
        </p:nvSpPr>
        <p:spPr>
          <a:xfrm>
            <a:off x="2590800" y="4303713"/>
            <a:ext cx="762000" cy="685800"/>
          </a:xfrm>
          <a:prstGeom prst="ellipse">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 name="Oval 44">
            <a:extLst>
              <a:ext uri="{FF2B5EF4-FFF2-40B4-BE49-F238E27FC236}">
                <a16:creationId xmlns:a16="http://schemas.microsoft.com/office/drawing/2014/main" id="{5FEBC100-CE74-4F95-BDCC-3AD666B3AF8F}"/>
              </a:ext>
            </a:extLst>
          </p:cNvPr>
          <p:cNvSpPr/>
          <p:nvPr/>
        </p:nvSpPr>
        <p:spPr>
          <a:xfrm>
            <a:off x="2565400" y="3160713"/>
            <a:ext cx="762000" cy="685800"/>
          </a:xfrm>
          <a:prstGeom prst="ellipse">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 name="Oval 43">
            <a:extLst>
              <a:ext uri="{FF2B5EF4-FFF2-40B4-BE49-F238E27FC236}">
                <a16:creationId xmlns:a16="http://schemas.microsoft.com/office/drawing/2014/main" id="{65C6A44F-2781-4949-9E2C-40169749FFF0}"/>
              </a:ext>
            </a:extLst>
          </p:cNvPr>
          <p:cNvSpPr/>
          <p:nvPr/>
        </p:nvSpPr>
        <p:spPr>
          <a:xfrm>
            <a:off x="2565400" y="2139950"/>
            <a:ext cx="762000" cy="685800"/>
          </a:xfrm>
          <a:prstGeom prst="ellipse">
            <a:avLst/>
          </a:prstGeom>
          <a:solidFill>
            <a:srgbClr val="FF33CC"/>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Oval 1">
            <a:extLst>
              <a:ext uri="{FF2B5EF4-FFF2-40B4-BE49-F238E27FC236}">
                <a16:creationId xmlns:a16="http://schemas.microsoft.com/office/drawing/2014/main" id="{DBB7458C-B985-4FED-A7EF-9C9D052C8A5D}"/>
              </a:ext>
            </a:extLst>
          </p:cNvPr>
          <p:cNvSpPr/>
          <p:nvPr/>
        </p:nvSpPr>
        <p:spPr>
          <a:xfrm>
            <a:off x="3467100" y="1203325"/>
            <a:ext cx="762000" cy="6858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10602" name="Rectangle 2">
            <a:extLst>
              <a:ext uri="{FF2B5EF4-FFF2-40B4-BE49-F238E27FC236}">
                <a16:creationId xmlns:a16="http://schemas.microsoft.com/office/drawing/2014/main" id="{E89CFA7C-62D1-4F81-8090-6FC4B0212321}"/>
              </a:ext>
            </a:extLst>
          </p:cNvPr>
          <p:cNvSpPr>
            <a:spLocks noGrp="1" noChangeArrowheads="1"/>
          </p:cNvSpPr>
          <p:nvPr>
            <p:ph type="title"/>
          </p:nvPr>
        </p:nvSpPr>
        <p:spPr>
          <a:xfrm>
            <a:off x="762000" y="0"/>
            <a:ext cx="7772400" cy="1143000"/>
          </a:xfrm>
        </p:spPr>
        <p:txBody>
          <a:bodyPr/>
          <a:lstStyle/>
          <a:p>
            <a:pPr eaLnBrk="1" hangingPunct="1"/>
            <a:r>
              <a:rPr lang="en-US" altLang="en-US">
                <a:latin typeface="Rockwell" panose="02060603020205020403" pitchFamily="18" charset="0"/>
              </a:rPr>
              <a:t>Dihybrid Crosses:</a:t>
            </a:r>
            <a:br>
              <a:rPr lang="en-US" altLang="en-US">
                <a:latin typeface="Rockwell" panose="02060603020205020403" pitchFamily="18" charset="0"/>
              </a:rPr>
            </a:br>
            <a:r>
              <a:rPr lang="en-US" altLang="en-US" sz="2000">
                <a:latin typeface="Rockwell" panose="02060603020205020403" pitchFamily="18" charset="0"/>
              </a:rPr>
              <a:t>a cross that shows the possible offspring for two traits</a:t>
            </a:r>
            <a:endParaRPr lang="en-US" altLang="en-US">
              <a:latin typeface="Rockwell" panose="02060603020205020403" pitchFamily="18" charset="0"/>
            </a:endParaRPr>
          </a:p>
        </p:txBody>
      </p:sp>
      <p:sp>
        <p:nvSpPr>
          <p:cNvPr id="110603" name="Text Box 3">
            <a:extLst>
              <a:ext uri="{FF2B5EF4-FFF2-40B4-BE49-F238E27FC236}">
                <a16:creationId xmlns:a16="http://schemas.microsoft.com/office/drawing/2014/main" id="{C69C9384-0217-4FD7-9915-F60664AC5756}"/>
              </a:ext>
            </a:extLst>
          </p:cNvPr>
          <p:cNvSpPr txBox="1">
            <a:spLocks noChangeArrowheads="1"/>
          </p:cNvSpPr>
          <p:nvPr/>
        </p:nvSpPr>
        <p:spPr bwMode="auto">
          <a:xfrm>
            <a:off x="200025" y="1716088"/>
            <a:ext cx="2362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Fur Color:</a:t>
            </a:r>
            <a:br>
              <a:rPr lang="en-US" altLang="en-US" sz="2400">
                <a:latin typeface="Tahoma" panose="020B0604030504040204" pitchFamily="34" charset="0"/>
              </a:rPr>
            </a:br>
            <a:r>
              <a:rPr lang="en-US" altLang="en-US" sz="2400">
                <a:latin typeface="Tahoma" panose="020B0604030504040204" pitchFamily="34" charset="0"/>
              </a:rPr>
              <a:t>	B:  Black </a:t>
            </a:r>
            <a:br>
              <a:rPr lang="en-US" altLang="en-US" sz="2400">
                <a:latin typeface="Tahoma" panose="020B0604030504040204" pitchFamily="34" charset="0"/>
              </a:rPr>
            </a:br>
            <a:r>
              <a:rPr lang="en-US" altLang="en-US" sz="2400">
                <a:latin typeface="Tahoma" panose="020B0604030504040204" pitchFamily="34" charset="0"/>
              </a:rPr>
              <a:t>	b:  White</a:t>
            </a:r>
          </a:p>
        </p:txBody>
      </p:sp>
      <p:sp>
        <p:nvSpPr>
          <p:cNvPr id="110604" name="Text Box 4">
            <a:extLst>
              <a:ext uri="{FF2B5EF4-FFF2-40B4-BE49-F238E27FC236}">
                <a16:creationId xmlns:a16="http://schemas.microsoft.com/office/drawing/2014/main" id="{6A45F4C9-2621-4D78-8864-BDC0886EC0D8}"/>
              </a:ext>
            </a:extLst>
          </p:cNvPr>
          <p:cNvSpPr txBox="1">
            <a:spLocks noChangeArrowheads="1"/>
          </p:cNvSpPr>
          <p:nvPr/>
        </p:nvSpPr>
        <p:spPr bwMode="auto">
          <a:xfrm>
            <a:off x="200025" y="2895600"/>
            <a:ext cx="2362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Coat Texture:</a:t>
            </a:r>
            <a:br>
              <a:rPr lang="en-US" altLang="en-US" sz="2400">
                <a:latin typeface="Tahoma" panose="020B0604030504040204" pitchFamily="34" charset="0"/>
              </a:rPr>
            </a:br>
            <a:r>
              <a:rPr lang="en-US" altLang="en-US" sz="2400">
                <a:latin typeface="Tahoma" panose="020B0604030504040204" pitchFamily="34" charset="0"/>
              </a:rPr>
              <a:t>	R: Rough</a:t>
            </a:r>
            <a:br>
              <a:rPr lang="en-US" altLang="en-US" sz="2400">
                <a:latin typeface="Tahoma" panose="020B0604030504040204" pitchFamily="34" charset="0"/>
              </a:rPr>
            </a:br>
            <a:r>
              <a:rPr lang="en-US" altLang="en-US" sz="2400">
                <a:latin typeface="Tahoma" panose="020B0604030504040204" pitchFamily="34" charset="0"/>
              </a:rPr>
              <a:t>	r:  Smooth</a:t>
            </a:r>
          </a:p>
        </p:txBody>
      </p:sp>
      <p:sp>
        <p:nvSpPr>
          <p:cNvPr id="110605" name="Text Box 5">
            <a:extLst>
              <a:ext uri="{FF2B5EF4-FFF2-40B4-BE49-F238E27FC236}">
                <a16:creationId xmlns:a16="http://schemas.microsoft.com/office/drawing/2014/main" id="{39FA69B0-3310-4861-975E-BD5567A6430A}"/>
              </a:ext>
            </a:extLst>
          </p:cNvPr>
          <p:cNvSpPr txBox="1">
            <a:spLocks noChangeArrowheads="1"/>
          </p:cNvSpPr>
          <p:nvPr/>
        </p:nvSpPr>
        <p:spPr bwMode="auto">
          <a:xfrm>
            <a:off x="533400" y="1295400"/>
            <a:ext cx="2209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latin typeface="Tahoma" panose="020B0604030504040204" pitchFamily="34" charset="0"/>
              </a:rPr>
              <a:t>BbRr x BbRr</a:t>
            </a:r>
          </a:p>
        </p:txBody>
      </p:sp>
      <p:grpSp>
        <p:nvGrpSpPr>
          <p:cNvPr id="110606" name="Group 6">
            <a:extLst>
              <a:ext uri="{FF2B5EF4-FFF2-40B4-BE49-F238E27FC236}">
                <a16:creationId xmlns:a16="http://schemas.microsoft.com/office/drawing/2014/main" id="{7DD926D6-6BF1-4424-B679-B33681E5F4AA}"/>
              </a:ext>
            </a:extLst>
          </p:cNvPr>
          <p:cNvGrpSpPr>
            <a:grpSpLocks/>
          </p:cNvGrpSpPr>
          <p:nvPr/>
        </p:nvGrpSpPr>
        <p:grpSpPr bwMode="auto">
          <a:xfrm>
            <a:off x="2743200" y="1295400"/>
            <a:ext cx="6096000" cy="4937125"/>
            <a:chOff x="1680" y="970"/>
            <a:chExt cx="3840" cy="3110"/>
          </a:xfrm>
        </p:grpSpPr>
        <p:grpSp>
          <p:nvGrpSpPr>
            <p:cNvPr id="110677" name="Group 7">
              <a:extLst>
                <a:ext uri="{FF2B5EF4-FFF2-40B4-BE49-F238E27FC236}">
                  <a16:creationId xmlns:a16="http://schemas.microsoft.com/office/drawing/2014/main" id="{E2EDF486-C327-4DC4-A16D-EB4D5AE00B7C}"/>
                </a:ext>
              </a:extLst>
            </p:cNvPr>
            <p:cNvGrpSpPr>
              <a:grpSpLocks/>
            </p:cNvGrpSpPr>
            <p:nvPr/>
          </p:nvGrpSpPr>
          <p:grpSpPr bwMode="auto">
            <a:xfrm>
              <a:off x="2016" y="1344"/>
              <a:ext cx="3504" cy="2736"/>
              <a:chOff x="2016" y="1344"/>
              <a:chExt cx="3504" cy="2736"/>
            </a:xfrm>
          </p:grpSpPr>
          <p:sp>
            <p:nvSpPr>
              <p:cNvPr id="110702" name="Rectangle 8">
                <a:extLst>
                  <a:ext uri="{FF2B5EF4-FFF2-40B4-BE49-F238E27FC236}">
                    <a16:creationId xmlns:a16="http://schemas.microsoft.com/office/drawing/2014/main" id="{43BB9FCE-DA33-417B-9244-CD15387258CC}"/>
                  </a:ext>
                </a:extLst>
              </p:cNvPr>
              <p:cNvSpPr>
                <a:spLocks noChangeArrowheads="1"/>
              </p:cNvSpPr>
              <p:nvPr/>
            </p:nvSpPr>
            <p:spPr bwMode="auto">
              <a:xfrm>
                <a:off x="2016" y="1344"/>
                <a:ext cx="3504" cy="2736"/>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10703" name="Line 9">
                <a:extLst>
                  <a:ext uri="{FF2B5EF4-FFF2-40B4-BE49-F238E27FC236}">
                    <a16:creationId xmlns:a16="http://schemas.microsoft.com/office/drawing/2014/main" id="{DDE0C45B-852E-48B7-B7AD-53901BE10850}"/>
                  </a:ext>
                </a:extLst>
              </p:cNvPr>
              <p:cNvSpPr>
                <a:spLocks noChangeShapeType="1"/>
              </p:cNvSpPr>
              <p:nvPr/>
            </p:nvSpPr>
            <p:spPr bwMode="auto">
              <a:xfrm>
                <a:off x="2016" y="2688"/>
                <a:ext cx="350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0704" name="Line 10">
                <a:extLst>
                  <a:ext uri="{FF2B5EF4-FFF2-40B4-BE49-F238E27FC236}">
                    <a16:creationId xmlns:a16="http://schemas.microsoft.com/office/drawing/2014/main" id="{423DB218-DEF8-442D-8630-441ED07445BC}"/>
                  </a:ext>
                </a:extLst>
              </p:cNvPr>
              <p:cNvSpPr>
                <a:spLocks noChangeShapeType="1"/>
              </p:cNvSpPr>
              <p:nvPr/>
            </p:nvSpPr>
            <p:spPr bwMode="auto">
              <a:xfrm>
                <a:off x="2016" y="2016"/>
                <a:ext cx="350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0705" name="Line 11">
                <a:extLst>
                  <a:ext uri="{FF2B5EF4-FFF2-40B4-BE49-F238E27FC236}">
                    <a16:creationId xmlns:a16="http://schemas.microsoft.com/office/drawing/2014/main" id="{0B53214E-18C1-44F9-BAED-28196429BB8B}"/>
                  </a:ext>
                </a:extLst>
              </p:cNvPr>
              <p:cNvSpPr>
                <a:spLocks noChangeShapeType="1"/>
              </p:cNvSpPr>
              <p:nvPr/>
            </p:nvSpPr>
            <p:spPr bwMode="auto">
              <a:xfrm>
                <a:off x="2016" y="3408"/>
                <a:ext cx="350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0706" name="Line 12">
                <a:extLst>
                  <a:ext uri="{FF2B5EF4-FFF2-40B4-BE49-F238E27FC236}">
                    <a16:creationId xmlns:a16="http://schemas.microsoft.com/office/drawing/2014/main" id="{E65E15AE-CD25-4D87-821E-CE647DA0CA82}"/>
                  </a:ext>
                </a:extLst>
              </p:cNvPr>
              <p:cNvSpPr>
                <a:spLocks noChangeShapeType="1"/>
              </p:cNvSpPr>
              <p:nvPr/>
            </p:nvSpPr>
            <p:spPr bwMode="auto">
              <a:xfrm>
                <a:off x="2928" y="1344"/>
                <a:ext cx="0" cy="273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0707" name="Line 13">
                <a:extLst>
                  <a:ext uri="{FF2B5EF4-FFF2-40B4-BE49-F238E27FC236}">
                    <a16:creationId xmlns:a16="http://schemas.microsoft.com/office/drawing/2014/main" id="{A8D9F661-2690-4058-B649-4E49E000E8D7}"/>
                  </a:ext>
                </a:extLst>
              </p:cNvPr>
              <p:cNvSpPr>
                <a:spLocks noChangeShapeType="1"/>
              </p:cNvSpPr>
              <p:nvPr/>
            </p:nvSpPr>
            <p:spPr bwMode="auto">
              <a:xfrm>
                <a:off x="4656" y="1344"/>
                <a:ext cx="0" cy="273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0708" name="Line 14">
                <a:extLst>
                  <a:ext uri="{FF2B5EF4-FFF2-40B4-BE49-F238E27FC236}">
                    <a16:creationId xmlns:a16="http://schemas.microsoft.com/office/drawing/2014/main" id="{DA08DF7E-5532-4A6D-AFBE-0800951FDDBC}"/>
                  </a:ext>
                </a:extLst>
              </p:cNvPr>
              <p:cNvSpPr>
                <a:spLocks noChangeShapeType="1"/>
              </p:cNvSpPr>
              <p:nvPr/>
            </p:nvSpPr>
            <p:spPr bwMode="auto">
              <a:xfrm>
                <a:off x="3792" y="1344"/>
                <a:ext cx="0" cy="273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10678" name="Text Box 15">
              <a:extLst>
                <a:ext uri="{FF2B5EF4-FFF2-40B4-BE49-F238E27FC236}">
                  <a16:creationId xmlns:a16="http://schemas.microsoft.com/office/drawing/2014/main" id="{356E09A1-5A42-4FFF-B03F-6A8F0E994326}"/>
                </a:ext>
              </a:extLst>
            </p:cNvPr>
            <p:cNvSpPr txBox="1">
              <a:spLocks noChangeArrowheads="1"/>
            </p:cNvSpPr>
            <p:nvPr/>
          </p:nvSpPr>
          <p:spPr bwMode="auto">
            <a:xfrm>
              <a:off x="2210" y="970"/>
              <a:ext cx="336"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latin typeface="Tahoma" panose="020B0604030504040204" pitchFamily="34" charset="0"/>
                </a:rPr>
                <a:t>BR</a:t>
              </a:r>
            </a:p>
          </p:txBody>
        </p:sp>
        <p:sp>
          <p:nvSpPr>
            <p:cNvPr id="110679" name="Text Box 16">
              <a:extLst>
                <a:ext uri="{FF2B5EF4-FFF2-40B4-BE49-F238E27FC236}">
                  <a16:creationId xmlns:a16="http://schemas.microsoft.com/office/drawing/2014/main" id="{55673384-C5D0-4C8F-9D91-9237C15B32F9}"/>
                </a:ext>
              </a:extLst>
            </p:cNvPr>
            <p:cNvSpPr txBox="1">
              <a:spLocks noChangeArrowheads="1"/>
            </p:cNvSpPr>
            <p:nvPr/>
          </p:nvSpPr>
          <p:spPr bwMode="auto">
            <a:xfrm>
              <a:off x="4008" y="1008"/>
              <a:ext cx="384"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latin typeface="Tahoma" panose="020B0604030504040204" pitchFamily="34" charset="0"/>
                </a:rPr>
                <a:t>bR</a:t>
              </a:r>
            </a:p>
          </p:txBody>
        </p:sp>
        <p:sp>
          <p:nvSpPr>
            <p:cNvPr id="110680" name="Text Box 17">
              <a:extLst>
                <a:ext uri="{FF2B5EF4-FFF2-40B4-BE49-F238E27FC236}">
                  <a16:creationId xmlns:a16="http://schemas.microsoft.com/office/drawing/2014/main" id="{56E196E2-6611-49F5-8BA8-9DDB538AC6AF}"/>
                </a:ext>
              </a:extLst>
            </p:cNvPr>
            <p:cNvSpPr txBox="1">
              <a:spLocks noChangeArrowheads="1"/>
            </p:cNvSpPr>
            <p:nvPr/>
          </p:nvSpPr>
          <p:spPr bwMode="auto">
            <a:xfrm>
              <a:off x="1728" y="3600"/>
              <a:ext cx="24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latin typeface="Tahoma" panose="020B0604030504040204" pitchFamily="34" charset="0"/>
                </a:rPr>
                <a:t>br</a:t>
              </a:r>
            </a:p>
          </p:txBody>
        </p:sp>
        <p:sp>
          <p:nvSpPr>
            <p:cNvPr id="110681" name="Text Box 18">
              <a:extLst>
                <a:ext uri="{FF2B5EF4-FFF2-40B4-BE49-F238E27FC236}">
                  <a16:creationId xmlns:a16="http://schemas.microsoft.com/office/drawing/2014/main" id="{EDBF604F-74E5-409A-8696-CBC1DC2E377F}"/>
                </a:ext>
              </a:extLst>
            </p:cNvPr>
            <p:cNvSpPr txBox="1">
              <a:spLocks noChangeArrowheads="1"/>
            </p:cNvSpPr>
            <p:nvPr/>
          </p:nvSpPr>
          <p:spPr bwMode="auto">
            <a:xfrm>
              <a:off x="1680" y="2928"/>
              <a:ext cx="336"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latin typeface="Tahoma" panose="020B0604030504040204" pitchFamily="34" charset="0"/>
                </a:rPr>
                <a:t>bR</a:t>
              </a:r>
            </a:p>
          </p:txBody>
        </p:sp>
        <p:sp>
          <p:nvSpPr>
            <p:cNvPr id="110682" name="Text Box 19">
              <a:extLst>
                <a:ext uri="{FF2B5EF4-FFF2-40B4-BE49-F238E27FC236}">
                  <a16:creationId xmlns:a16="http://schemas.microsoft.com/office/drawing/2014/main" id="{BCECCBCD-3D8D-4C3A-AC04-B2E5C48EB303}"/>
                </a:ext>
              </a:extLst>
            </p:cNvPr>
            <p:cNvSpPr txBox="1">
              <a:spLocks noChangeArrowheads="1"/>
            </p:cNvSpPr>
            <p:nvPr/>
          </p:nvSpPr>
          <p:spPr bwMode="auto">
            <a:xfrm>
              <a:off x="1680" y="2208"/>
              <a:ext cx="28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latin typeface="Tahoma" panose="020B0604030504040204" pitchFamily="34" charset="0"/>
                </a:rPr>
                <a:t>Br</a:t>
              </a:r>
            </a:p>
          </p:txBody>
        </p:sp>
        <p:sp>
          <p:nvSpPr>
            <p:cNvPr id="110683" name="Text Box 20">
              <a:extLst>
                <a:ext uri="{FF2B5EF4-FFF2-40B4-BE49-F238E27FC236}">
                  <a16:creationId xmlns:a16="http://schemas.microsoft.com/office/drawing/2014/main" id="{F93C862C-F527-45DB-9770-AAD8BC4DB97E}"/>
                </a:ext>
              </a:extLst>
            </p:cNvPr>
            <p:cNvSpPr txBox="1">
              <a:spLocks noChangeArrowheads="1"/>
            </p:cNvSpPr>
            <p:nvPr/>
          </p:nvSpPr>
          <p:spPr bwMode="auto">
            <a:xfrm>
              <a:off x="1680" y="1536"/>
              <a:ext cx="336"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latin typeface="Tahoma" panose="020B0604030504040204" pitchFamily="34" charset="0"/>
                </a:rPr>
                <a:t>BR</a:t>
              </a:r>
            </a:p>
          </p:txBody>
        </p:sp>
        <p:sp>
          <p:nvSpPr>
            <p:cNvPr id="110684" name="Text Box 21">
              <a:extLst>
                <a:ext uri="{FF2B5EF4-FFF2-40B4-BE49-F238E27FC236}">
                  <a16:creationId xmlns:a16="http://schemas.microsoft.com/office/drawing/2014/main" id="{0AB7FAD1-FEDD-46EC-9865-01BF0520D658}"/>
                </a:ext>
              </a:extLst>
            </p:cNvPr>
            <p:cNvSpPr txBox="1">
              <a:spLocks noChangeArrowheads="1"/>
            </p:cNvSpPr>
            <p:nvPr/>
          </p:nvSpPr>
          <p:spPr bwMode="auto">
            <a:xfrm>
              <a:off x="4920" y="983"/>
              <a:ext cx="24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latin typeface="Tahoma" panose="020B0604030504040204" pitchFamily="34" charset="0"/>
                </a:rPr>
                <a:t>br</a:t>
              </a:r>
            </a:p>
          </p:txBody>
        </p:sp>
        <p:sp>
          <p:nvSpPr>
            <p:cNvPr id="110685" name="Text Box 22">
              <a:extLst>
                <a:ext uri="{FF2B5EF4-FFF2-40B4-BE49-F238E27FC236}">
                  <a16:creationId xmlns:a16="http://schemas.microsoft.com/office/drawing/2014/main" id="{35DE70EF-455A-4075-AAF8-D9CADECB0D0C}"/>
                </a:ext>
              </a:extLst>
            </p:cNvPr>
            <p:cNvSpPr txBox="1">
              <a:spLocks noChangeArrowheads="1"/>
            </p:cNvSpPr>
            <p:nvPr/>
          </p:nvSpPr>
          <p:spPr bwMode="auto">
            <a:xfrm>
              <a:off x="3168" y="1008"/>
              <a:ext cx="28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latin typeface="Tahoma" panose="020B0604030504040204" pitchFamily="34" charset="0"/>
                </a:rPr>
                <a:t>Br</a:t>
              </a:r>
            </a:p>
          </p:txBody>
        </p:sp>
        <p:sp>
          <p:nvSpPr>
            <p:cNvPr id="110686" name="Text Box 23">
              <a:extLst>
                <a:ext uri="{FF2B5EF4-FFF2-40B4-BE49-F238E27FC236}">
                  <a16:creationId xmlns:a16="http://schemas.microsoft.com/office/drawing/2014/main" id="{87A718C0-79C7-4980-A040-7D38FE788B87}"/>
                </a:ext>
              </a:extLst>
            </p:cNvPr>
            <p:cNvSpPr txBox="1">
              <a:spLocks noChangeArrowheads="1"/>
            </p:cNvSpPr>
            <p:nvPr/>
          </p:nvSpPr>
          <p:spPr bwMode="auto">
            <a:xfrm>
              <a:off x="2208" y="1536"/>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a:latin typeface="Tahoma" panose="020B0604030504040204" pitchFamily="34" charset="0"/>
              </a:endParaRPr>
            </a:p>
          </p:txBody>
        </p:sp>
        <p:sp>
          <p:nvSpPr>
            <p:cNvPr id="110687" name="Text Box 24">
              <a:extLst>
                <a:ext uri="{FF2B5EF4-FFF2-40B4-BE49-F238E27FC236}">
                  <a16:creationId xmlns:a16="http://schemas.microsoft.com/office/drawing/2014/main" id="{888B0637-6059-43D2-A28B-EACFC2942203}"/>
                </a:ext>
              </a:extLst>
            </p:cNvPr>
            <p:cNvSpPr txBox="1">
              <a:spLocks noChangeArrowheads="1"/>
            </p:cNvSpPr>
            <p:nvPr/>
          </p:nvSpPr>
          <p:spPr bwMode="auto">
            <a:xfrm>
              <a:off x="3936" y="1536"/>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a:latin typeface="Tahoma" panose="020B0604030504040204" pitchFamily="34" charset="0"/>
              </a:endParaRPr>
            </a:p>
          </p:txBody>
        </p:sp>
        <p:sp>
          <p:nvSpPr>
            <p:cNvPr id="110688" name="Text Box 25">
              <a:extLst>
                <a:ext uri="{FF2B5EF4-FFF2-40B4-BE49-F238E27FC236}">
                  <a16:creationId xmlns:a16="http://schemas.microsoft.com/office/drawing/2014/main" id="{34BCEC59-5213-4E3D-B5D0-DD0897777C7E}"/>
                </a:ext>
              </a:extLst>
            </p:cNvPr>
            <p:cNvSpPr txBox="1">
              <a:spLocks noChangeArrowheads="1"/>
            </p:cNvSpPr>
            <p:nvPr/>
          </p:nvSpPr>
          <p:spPr bwMode="auto">
            <a:xfrm>
              <a:off x="4800" y="1536"/>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a:latin typeface="Tahoma" panose="020B0604030504040204" pitchFamily="34" charset="0"/>
              </a:endParaRPr>
            </a:p>
          </p:txBody>
        </p:sp>
        <p:sp>
          <p:nvSpPr>
            <p:cNvPr id="110689" name="Text Box 26">
              <a:extLst>
                <a:ext uri="{FF2B5EF4-FFF2-40B4-BE49-F238E27FC236}">
                  <a16:creationId xmlns:a16="http://schemas.microsoft.com/office/drawing/2014/main" id="{5B02D607-6E97-4291-9338-13F8C7FC380A}"/>
                </a:ext>
              </a:extLst>
            </p:cNvPr>
            <p:cNvSpPr txBox="1">
              <a:spLocks noChangeArrowheads="1"/>
            </p:cNvSpPr>
            <p:nvPr/>
          </p:nvSpPr>
          <p:spPr bwMode="auto">
            <a:xfrm>
              <a:off x="2256" y="2256"/>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a:latin typeface="Tahoma" panose="020B0604030504040204" pitchFamily="34" charset="0"/>
              </a:endParaRPr>
            </a:p>
          </p:txBody>
        </p:sp>
        <p:sp>
          <p:nvSpPr>
            <p:cNvPr id="110690" name="Text Box 27">
              <a:extLst>
                <a:ext uri="{FF2B5EF4-FFF2-40B4-BE49-F238E27FC236}">
                  <a16:creationId xmlns:a16="http://schemas.microsoft.com/office/drawing/2014/main" id="{D1BCA996-5C51-46A2-B30E-BEC13D35D264}"/>
                </a:ext>
              </a:extLst>
            </p:cNvPr>
            <p:cNvSpPr txBox="1">
              <a:spLocks noChangeArrowheads="1"/>
            </p:cNvSpPr>
            <p:nvPr/>
          </p:nvSpPr>
          <p:spPr bwMode="auto">
            <a:xfrm>
              <a:off x="3120" y="2256"/>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a:latin typeface="Tahoma" panose="020B0604030504040204" pitchFamily="34" charset="0"/>
              </a:endParaRPr>
            </a:p>
          </p:txBody>
        </p:sp>
        <p:sp>
          <p:nvSpPr>
            <p:cNvPr id="110691" name="Text Box 28">
              <a:extLst>
                <a:ext uri="{FF2B5EF4-FFF2-40B4-BE49-F238E27FC236}">
                  <a16:creationId xmlns:a16="http://schemas.microsoft.com/office/drawing/2014/main" id="{2E7B0A00-51D9-4C6E-937A-754E1B2A840E}"/>
                </a:ext>
              </a:extLst>
            </p:cNvPr>
            <p:cNvSpPr txBox="1">
              <a:spLocks noChangeArrowheads="1"/>
            </p:cNvSpPr>
            <p:nvPr/>
          </p:nvSpPr>
          <p:spPr bwMode="auto">
            <a:xfrm>
              <a:off x="3984" y="2256"/>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a:latin typeface="Tahoma" panose="020B0604030504040204" pitchFamily="34" charset="0"/>
              </a:endParaRPr>
            </a:p>
          </p:txBody>
        </p:sp>
        <p:sp>
          <p:nvSpPr>
            <p:cNvPr id="110692" name="Text Box 29">
              <a:extLst>
                <a:ext uri="{FF2B5EF4-FFF2-40B4-BE49-F238E27FC236}">
                  <a16:creationId xmlns:a16="http://schemas.microsoft.com/office/drawing/2014/main" id="{FFAF740D-6665-4634-999D-C04C39228134}"/>
                </a:ext>
              </a:extLst>
            </p:cNvPr>
            <p:cNvSpPr txBox="1">
              <a:spLocks noChangeArrowheads="1"/>
            </p:cNvSpPr>
            <p:nvPr/>
          </p:nvSpPr>
          <p:spPr bwMode="auto">
            <a:xfrm>
              <a:off x="4800" y="2256"/>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a:latin typeface="Tahoma" panose="020B0604030504040204" pitchFamily="34" charset="0"/>
              </a:endParaRPr>
            </a:p>
          </p:txBody>
        </p:sp>
        <p:sp>
          <p:nvSpPr>
            <p:cNvPr id="110693" name="Text Box 30">
              <a:extLst>
                <a:ext uri="{FF2B5EF4-FFF2-40B4-BE49-F238E27FC236}">
                  <a16:creationId xmlns:a16="http://schemas.microsoft.com/office/drawing/2014/main" id="{6D32B792-1CFD-48A3-9689-A79E7AF7EB58}"/>
                </a:ext>
              </a:extLst>
            </p:cNvPr>
            <p:cNvSpPr txBox="1">
              <a:spLocks noChangeArrowheads="1"/>
            </p:cNvSpPr>
            <p:nvPr/>
          </p:nvSpPr>
          <p:spPr bwMode="auto">
            <a:xfrm>
              <a:off x="2256" y="2928"/>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a:latin typeface="Tahoma" panose="020B0604030504040204" pitchFamily="34" charset="0"/>
              </a:endParaRPr>
            </a:p>
          </p:txBody>
        </p:sp>
        <p:sp>
          <p:nvSpPr>
            <p:cNvPr id="110694" name="Text Box 31">
              <a:extLst>
                <a:ext uri="{FF2B5EF4-FFF2-40B4-BE49-F238E27FC236}">
                  <a16:creationId xmlns:a16="http://schemas.microsoft.com/office/drawing/2014/main" id="{37B2A577-362B-4A90-995D-2F3EA29928FA}"/>
                </a:ext>
              </a:extLst>
            </p:cNvPr>
            <p:cNvSpPr txBox="1">
              <a:spLocks noChangeArrowheads="1"/>
            </p:cNvSpPr>
            <p:nvPr/>
          </p:nvSpPr>
          <p:spPr bwMode="auto">
            <a:xfrm>
              <a:off x="3072" y="2928"/>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a:latin typeface="Tahoma" panose="020B0604030504040204" pitchFamily="34" charset="0"/>
              </a:endParaRPr>
            </a:p>
          </p:txBody>
        </p:sp>
        <p:sp>
          <p:nvSpPr>
            <p:cNvPr id="110695" name="Text Box 32">
              <a:extLst>
                <a:ext uri="{FF2B5EF4-FFF2-40B4-BE49-F238E27FC236}">
                  <a16:creationId xmlns:a16="http://schemas.microsoft.com/office/drawing/2014/main" id="{0F0F719D-7156-447B-88B7-02F0CACC7A4F}"/>
                </a:ext>
              </a:extLst>
            </p:cNvPr>
            <p:cNvSpPr txBox="1">
              <a:spLocks noChangeArrowheads="1"/>
            </p:cNvSpPr>
            <p:nvPr/>
          </p:nvSpPr>
          <p:spPr bwMode="auto">
            <a:xfrm>
              <a:off x="3984" y="2928"/>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a:latin typeface="Tahoma" panose="020B0604030504040204" pitchFamily="34" charset="0"/>
              </a:endParaRPr>
            </a:p>
          </p:txBody>
        </p:sp>
        <p:sp>
          <p:nvSpPr>
            <p:cNvPr id="110696" name="Text Box 33">
              <a:extLst>
                <a:ext uri="{FF2B5EF4-FFF2-40B4-BE49-F238E27FC236}">
                  <a16:creationId xmlns:a16="http://schemas.microsoft.com/office/drawing/2014/main" id="{BE470C1A-9098-4D6D-B266-575BD71C9819}"/>
                </a:ext>
              </a:extLst>
            </p:cNvPr>
            <p:cNvSpPr txBox="1">
              <a:spLocks noChangeArrowheads="1"/>
            </p:cNvSpPr>
            <p:nvPr/>
          </p:nvSpPr>
          <p:spPr bwMode="auto">
            <a:xfrm>
              <a:off x="4848" y="2928"/>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a:latin typeface="Tahoma" panose="020B0604030504040204" pitchFamily="34" charset="0"/>
              </a:endParaRPr>
            </a:p>
          </p:txBody>
        </p:sp>
        <p:sp>
          <p:nvSpPr>
            <p:cNvPr id="110697" name="Text Box 34">
              <a:extLst>
                <a:ext uri="{FF2B5EF4-FFF2-40B4-BE49-F238E27FC236}">
                  <a16:creationId xmlns:a16="http://schemas.microsoft.com/office/drawing/2014/main" id="{59A7C99D-7225-4A79-B6C6-6F798F129E53}"/>
                </a:ext>
              </a:extLst>
            </p:cNvPr>
            <p:cNvSpPr txBox="1">
              <a:spLocks noChangeArrowheads="1"/>
            </p:cNvSpPr>
            <p:nvPr/>
          </p:nvSpPr>
          <p:spPr bwMode="auto">
            <a:xfrm>
              <a:off x="2256" y="3600"/>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a:latin typeface="Tahoma" panose="020B0604030504040204" pitchFamily="34" charset="0"/>
              </a:endParaRPr>
            </a:p>
          </p:txBody>
        </p:sp>
        <p:sp>
          <p:nvSpPr>
            <p:cNvPr id="110698" name="Text Box 35">
              <a:extLst>
                <a:ext uri="{FF2B5EF4-FFF2-40B4-BE49-F238E27FC236}">
                  <a16:creationId xmlns:a16="http://schemas.microsoft.com/office/drawing/2014/main" id="{B9CC080C-8714-4780-91D1-4E5137FCEC34}"/>
                </a:ext>
              </a:extLst>
            </p:cNvPr>
            <p:cNvSpPr txBox="1">
              <a:spLocks noChangeArrowheads="1"/>
            </p:cNvSpPr>
            <p:nvPr/>
          </p:nvSpPr>
          <p:spPr bwMode="auto">
            <a:xfrm>
              <a:off x="3120" y="3600"/>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a:latin typeface="Tahoma" panose="020B0604030504040204" pitchFamily="34" charset="0"/>
              </a:endParaRPr>
            </a:p>
          </p:txBody>
        </p:sp>
        <p:sp>
          <p:nvSpPr>
            <p:cNvPr id="110699" name="Text Box 36">
              <a:extLst>
                <a:ext uri="{FF2B5EF4-FFF2-40B4-BE49-F238E27FC236}">
                  <a16:creationId xmlns:a16="http://schemas.microsoft.com/office/drawing/2014/main" id="{C535A52C-3A51-4BA5-9D53-19D000D0FFCA}"/>
                </a:ext>
              </a:extLst>
            </p:cNvPr>
            <p:cNvSpPr txBox="1">
              <a:spLocks noChangeArrowheads="1"/>
            </p:cNvSpPr>
            <p:nvPr/>
          </p:nvSpPr>
          <p:spPr bwMode="auto">
            <a:xfrm>
              <a:off x="4032" y="3600"/>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a:latin typeface="Tahoma" panose="020B0604030504040204" pitchFamily="34" charset="0"/>
              </a:endParaRPr>
            </a:p>
          </p:txBody>
        </p:sp>
        <p:sp>
          <p:nvSpPr>
            <p:cNvPr id="110700" name="Text Box 37">
              <a:extLst>
                <a:ext uri="{FF2B5EF4-FFF2-40B4-BE49-F238E27FC236}">
                  <a16:creationId xmlns:a16="http://schemas.microsoft.com/office/drawing/2014/main" id="{D2C5C849-CC51-48F3-A490-C972B10DF727}"/>
                </a:ext>
              </a:extLst>
            </p:cNvPr>
            <p:cNvSpPr txBox="1">
              <a:spLocks noChangeArrowheads="1"/>
            </p:cNvSpPr>
            <p:nvPr/>
          </p:nvSpPr>
          <p:spPr bwMode="auto">
            <a:xfrm>
              <a:off x="4896" y="3600"/>
              <a:ext cx="43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a:latin typeface="Tahoma" panose="020B0604030504040204" pitchFamily="34" charset="0"/>
              </a:endParaRPr>
            </a:p>
          </p:txBody>
        </p:sp>
        <p:sp>
          <p:nvSpPr>
            <p:cNvPr id="110701" name="Text Box 38">
              <a:extLst>
                <a:ext uri="{FF2B5EF4-FFF2-40B4-BE49-F238E27FC236}">
                  <a16:creationId xmlns:a16="http://schemas.microsoft.com/office/drawing/2014/main" id="{D7564E2D-DBE7-48AC-A879-BB587A5CFC60}"/>
                </a:ext>
              </a:extLst>
            </p:cNvPr>
            <p:cNvSpPr txBox="1">
              <a:spLocks noChangeArrowheads="1"/>
            </p:cNvSpPr>
            <p:nvPr/>
          </p:nvSpPr>
          <p:spPr bwMode="auto">
            <a:xfrm>
              <a:off x="3120" y="1536"/>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en-US" altLang="en-US" sz="2400">
                <a:latin typeface="Tahoma" panose="020B0604030504040204" pitchFamily="34" charset="0"/>
              </a:endParaRPr>
            </a:p>
          </p:txBody>
        </p:sp>
      </p:grpSp>
      <p:sp>
        <p:nvSpPr>
          <p:cNvPr id="6183" name="Text Box 39">
            <a:extLst>
              <a:ext uri="{FF2B5EF4-FFF2-40B4-BE49-F238E27FC236}">
                <a16:creationId xmlns:a16="http://schemas.microsoft.com/office/drawing/2014/main" id="{FA9011F5-2570-46A8-B3D3-841371CB81BA}"/>
              </a:ext>
            </a:extLst>
          </p:cNvPr>
          <p:cNvSpPr txBox="1">
            <a:spLocks noChangeArrowheads="1"/>
          </p:cNvSpPr>
          <p:nvPr/>
        </p:nvSpPr>
        <p:spPr bwMode="auto">
          <a:xfrm>
            <a:off x="9525" y="4267200"/>
            <a:ext cx="2743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i="1" u="sng">
                <a:solidFill>
                  <a:srgbClr val="FF0000"/>
                </a:solidFill>
                <a:latin typeface="Arial" panose="020B0604020202020204" pitchFamily="34" charset="0"/>
              </a:rPr>
              <a:t>Step 3</a:t>
            </a:r>
            <a:r>
              <a:rPr lang="en-US" altLang="en-US" sz="2400" b="1" i="1">
                <a:solidFill>
                  <a:srgbClr val="FF0000"/>
                </a:solidFill>
                <a:latin typeface="Arial" panose="020B0604020202020204" pitchFamily="34" charset="0"/>
              </a:rPr>
              <a:t>: </a:t>
            </a:r>
            <a:r>
              <a:rPr lang="en-US" altLang="en-US" sz="2400" b="1" i="1">
                <a:latin typeface="Arial" panose="020B0604020202020204" pitchFamily="34" charset="0"/>
              </a:rPr>
              <a:t>Fill in the Punnett Square </a:t>
            </a:r>
            <a:r>
              <a:rPr lang="en-US" altLang="en-US" sz="2400" i="1">
                <a:latin typeface="Arial" panose="020B0604020202020204" pitchFamily="34" charset="0"/>
              </a:rPr>
              <a:t>(find the possible genotypes of the offspring)</a:t>
            </a:r>
          </a:p>
        </p:txBody>
      </p:sp>
      <p:cxnSp>
        <p:nvCxnSpPr>
          <p:cNvPr id="4" name="Curved Connector 3">
            <a:extLst>
              <a:ext uri="{FF2B5EF4-FFF2-40B4-BE49-F238E27FC236}">
                <a16:creationId xmlns:a16="http://schemas.microsoft.com/office/drawing/2014/main" id="{FBBF9A5C-340E-4A96-B5C6-DBBC5AA7C756}"/>
              </a:ext>
            </a:extLst>
          </p:cNvPr>
          <p:cNvCxnSpPr/>
          <p:nvPr/>
        </p:nvCxnSpPr>
        <p:spPr>
          <a:xfrm flipV="1">
            <a:off x="4192588" y="1295400"/>
            <a:ext cx="531812" cy="214313"/>
          </a:xfrm>
          <a:prstGeom prst="curvedConnector3">
            <a:avLst>
              <a:gd name="adj1" fmla="val 50000"/>
            </a:avLst>
          </a:prstGeom>
        </p:spPr>
        <p:style>
          <a:lnRef idx="3">
            <a:schemeClr val="accent1"/>
          </a:lnRef>
          <a:fillRef idx="0">
            <a:schemeClr val="accent1"/>
          </a:fillRef>
          <a:effectRef idx="2">
            <a:schemeClr val="accent1"/>
          </a:effectRef>
          <a:fontRef idx="minor">
            <a:schemeClr val="tx1"/>
          </a:fontRef>
        </p:style>
      </p:cxnSp>
      <p:cxnSp>
        <p:nvCxnSpPr>
          <p:cNvPr id="56" name="Curved Connector 55">
            <a:extLst>
              <a:ext uri="{FF2B5EF4-FFF2-40B4-BE49-F238E27FC236}">
                <a16:creationId xmlns:a16="http://schemas.microsoft.com/office/drawing/2014/main" id="{D7159639-3D1F-4378-967F-10C6D7D1F67D}"/>
              </a:ext>
            </a:extLst>
          </p:cNvPr>
          <p:cNvCxnSpPr/>
          <p:nvPr/>
        </p:nvCxnSpPr>
        <p:spPr>
          <a:xfrm flipV="1">
            <a:off x="5648325" y="1346200"/>
            <a:ext cx="531813" cy="212725"/>
          </a:xfrm>
          <a:prstGeom prst="curvedConnector3">
            <a:avLst>
              <a:gd name="adj1" fmla="val 50000"/>
            </a:avLst>
          </a:prstGeom>
          <a:ln>
            <a:solidFill>
              <a:schemeClr val="accent1"/>
            </a:solidFill>
          </a:ln>
        </p:spPr>
        <p:style>
          <a:lnRef idx="3">
            <a:schemeClr val="accent6"/>
          </a:lnRef>
          <a:fillRef idx="0">
            <a:schemeClr val="accent6"/>
          </a:fillRef>
          <a:effectRef idx="2">
            <a:schemeClr val="accent6"/>
          </a:effectRef>
          <a:fontRef idx="minor">
            <a:schemeClr val="tx1"/>
          </a:fontRef>
        </p:style>
      </p:cxnSp>
      <p:cxnSp>
        <p:nvCxnSpPr>
          <p:cNvPr id="57" name="Curved Connector 56">
            <a:extLst>
              <a:ext uri="{FF2B5EF4-FFF2-40B4-BE49-F238E27FC236}">
                <a16:creationId xmlns:a16="http://schemas.microsoft.com/office/drawing/2014/main" id="{95394494-3649-4535-BC57-B8B15C179D50}"/>
              </a:ext>
            </a:extLst>
          </p:cNvPr>
          <p:cNvCxnSpPr/>
          <p:nvPr/>
        </p:nvCxnSpPr>
        <p:spPr>
          <a:xfrm flipV="1">
            <a:off x="7048500" y="1355725"/>
            <a:ext cx="531813" cy="212725"/>
          </a:xfrm>
          <a:prstGeom prst="curvedConnector3">
            <a:avLst>
              <a:gd name="adj1" fmla="val 50000"/>
            </a:avLst>
          </a:prstGeom>
          <a:ln>
            <a:solidFill>
              <a:schemeClr val="accent1"/>
            </a:solidFill>
          </a:ln>
        </p:spPr>
        <p:style>
          <a:lnRef idx="3">
            <a:schemeClr val="accent6"/>
          </a:lnRef>
          <a:fillRef idx="0">
            <a:schemeClr val="accent6"/>
          </a:fillRef>
          <a:effectRef idx="2">
            <a:schemeClr val="accent6"/>
          </a:effectRef>
          <a:fontRef idx="minor">
            <a:schemeClr val="tx1"/>
          </a:fontRef>
        </p:style>
      </p:cxnSp>
      <p:cxnSp>
        <p:nvCxnSpPr>
          <p:cNvPr id="58" name="Curved Connector 57">
            <a:extLst>
              <a:ext uri="{FF2B5EF4-FFF2-40B4-BE49-F238E27FC236}">
                <a16:creationId xmlns:a16="http://schemas.microsoft.com/office/drawing/2014/main" id="{515FCCB4-BC8F-400D-AFA7-2DC3FD70378B}"/>
              </a:ext>
            </a:extLst>
          </p:cNvPr>
          <p:cNvCxnSpPr/>
          <p:nvPr/>
        </p:nvCxnSpPr>
        <p:spPr>
          <a:xfrm flipV="1">
            <a:off x="8458200" y="1355725"/>
            <a:ext cx="531813" cy="212725"/>
          </a:xfrm>
          <a:prstGeom prst="curvedConnector3">
            <a:avLst>
              <a:gd name="adj1" fmla="val 50000"/>
            </a:avLst>
          </a:prstGeom>
          <a:ln>
            <a:solidFill>
              <a:schemeClr val="accent1"/>
            </a:solidFill>
          </a:ln>
        </p:spPr>
        <p:style>
          <a:lnRef idx="3">
            <a:schemeClr val="accent6"/>
          </a:lnRef>
          <a:fillRef idx="0">
            <a:schemeClr val="accent6"/>
          </a:fillRef>
          <a:effectRef idx="2">
            <a:schemeClr val="accent6"/>
          </a:effectRef>
          <a:fontRef idx="minor">
            <a:schemeClr val="tx1"/>
          </a:fontRef>
        </p:style>
      </p:cxnSp>
      <p:sp>
        <p:nvSpPr>
          <p:cNvPr id="3" name="TextBox 2">
            <a:extLst>
              <a:ext uri="{FF2B5EF4-FFF2-40B4-BE49-F238E27FC236}">
                <a16:creationId xmlns:a16="http://schemas.microsoft.com/office/drawing/2014/main" id="{56549EE3-6BAC-4D81-9EF1-6E39C2A3F8CF}"/>
              </a:ext>
            </a:extLst>
          </p:cNvPr>
          <p:cNvSpPr txBox="1">
            <a:spLocks noChangeArrowheads="1"/>
          </p:cNvSpPr>
          <p:nvPr/>
        </p:nvSpPr>
        <p:spPr bwMode="auto">
          <a:xfrm>
            <a:off x="3360738" y="2173288"/>
            <a:ext cx="304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110613" name="TextBox 4">
            <a:extLst>
              <a:ext uri="{FF2B5EF4-FFF2-40B4-BE49-F238E27FC236}">
                <a16:creationId xmlns:a16="http://schemas.microsoft.com/office/drawing/2014/main" id="{461C5783-9691-4B7A-BD9C-477275C4579F}"/>
              </a:ext>
            </a:extLst>
          </p:cNvPr>
          <p:cNvSpPr txBox="1">
            <a:spLocks noChangeArrowheads="1"/>
          </p:cNvSpPr>
          <p:nvPr/>
        </p:nvSpPr>
        <p:spPr bwMode="auto">
          <a:xfrm>
            <a:off x="3581400" y="25590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54" name="TextBox 53">
            <a:extLst>
              <a:ext uri="{FF2B5EF4-FFF2-40B4-BE49-F238E27FC236}">
                <a16:creationId xmlns:a16="http://schemas.microsoft.com/office/drawing/2014/main" id="{A674E8C2-76A7-4453-B2FA-7AF9504172F3}"/>
              </a:ext>
            </a:extLst>
          </p:cNvPr>
          <p:cNvSpPr txBox="1">
            <a:spLocks noChangeArrowheads="1"/>
          </p:cNvSpPr>
          <p:nvPr/>
        </p:nvSpPr>
        <p:spPr bwMode="auto">
          <a:xfrm>
            <a:off x="3346450" y="3294063"/>
            <a:ext cx="304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55" name="TextBox 54">
            <a:extLst>
              <a:ext uri="{FF2B5EF4-FFF2-40B4-BE49-F238E27FC236}">
                <a16:creationId xmlns:a16="http://schemas.microsoft.com/office/drawing/2014/main" id="{6866C623-50D0-44CE-A9D6-71136F35157C}"/>
              </a:ext>
            </a:extLst>
          </p:cNvPr>
          <p:cNvSpPr txBox="1">
            <a:spLocks noChangeArrowheads="1"/>
          </p:cNvSpPr>
          <p:nvPr/>
        </p:nvSpPr>
        <p:spPr bwMode="auto">
          <a:xfrm>
            <a:off x="3355975" y="4356100"/>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59" name="TextBox 58">
            <a:extLst>
              <a:ext uri="{FF2B5EF4-FFF2-40B4-BE49-F238E27FC236}">
                <a16:creationId xmlns:a16="http://schemas.microsoft.com/office/drawing/2014/main" id="{EA12B539-1883-48BF-A114-621E288C8BB6}"/>
              </a:ext>
            </a:extLst>
          </p:cNvPr>
          <p:cNvSpPr txBox="1">
            <a:spLocks noChangeArrowheads="1"/>
          </p:cNvSpPr>
          <p:nvPr/>
        </p:nvSpPr>
        <p:spPr bwMode="auto">
          <a:xfrm>
            <a:off x="3349625" y="5422900"/>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60" name="TextBox 59">
            <a:extLst>
              <a:ext uri="{FF2B5EF4-FFF2-40B4-BE49-F238E27FC236}">
                <a16:creationId xmlns:a16="http://schemas.microsoft.com/office/drawing/2014/main" id="{126BC4C2-507F-4D3F-A4D4-1B5809BA28A8}"/>
              </a:ext>
            </a:extLst>
          </p:cNvPr>
          <p:cNvSpPr txBox="1">
            <a:spLocks noChangeArrowheads="1"/>
          </p:cNvSpPr>
          <p:nvPr/>
        </p:nvSpPr>
        <p:spPr bwMode="auto">
          <a:xfrm>
            <a:off x="4800600" y="2116138"/>
            <a:ext cx="304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61" name="TextBox 60">
            <a:extLst>
              <a:ext uri="{FF2B5EF4-FFF2-40B4-BE49-F238E27FC236}">
                <a16:creationId xmlns:a16="http://schemas.microsoft.com/office/drawing/2014/main" id="{0C93F41F-1B51-4FAA-A284-3CDF8726DF48}"/>
              </a:ext>
            </a:extLst>
          </p:cNvPr>
          <p:cNvSpPr txBox="1">
            <a:spLocks noChangeArrowheads="1"/>
          </p:cNvSpPr>
          <p:nvPr/>
        </p:nvSpPr>
        <p:spPr bwMode="auto">
          <a:xfrm>
            <a:off x="4773613" y="3171825"/>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62" name="TextBox 61">
            <a:extLst>
              <a:ext uri="{FF2B5EF4-FFF2-40B4-BE49-F238E27FC236}">
                <a16:creationId xmlns:a16="http://schemas.microsoft.com/office/drawing/2014/main" id="{202ABE1A-DBA2-402D-B4DE-9C4B1FC0B648}"/>
              </a:ext>
            </a:extLst>
          </p:cNvPr>
          <p:cNvSpPr txBox="1">
            <a:spLocks noChangeArrowheads="1"/>
          </p:cNvSpPr>
          <p:nvPr/>
        </p:nvSpPr>
        <p:spPr bwMode="auto">
          <a:xfrm>
            <a:off x="4772025" y="4375150"/>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63" name="TextBox 62">
            <a:extLst>
              <a:ext uri="{FF2B5EF4-FFF2-40B4-BE49-F238E27FC236}">
                <a16:creationId xmlns:a16="http://schemas.microsoft.com/office/drawing/2014/main" id="{844A2C1B-A9C2-4201-B051-B44688B126B3}"/>
              </a:ext>
            </a:extLst>
          </p:cNvPr>
          <p:cNvSpPr txBox="1">
            <a:spLocks noChangeArrowheads="1"/>
          </p:cNvSpPr>
          <p:nvPr/>
        </p:nvSpPr>
        <p:spPr bwMode="auto">
          <a:xfrm>
            <a:off x="4756150" y="5441950"/>
            <a:ext cx="30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6" name="TextBox 5">
            <a:extLst>
              <a:ext uri="{FF2B5EF4-FFF2-40B4-BE49-F238E27FC236}">
                <a16:creationId xmlns:a16="http://schemas.microsoft.com/office/drawing/2014/main" id="{37F1E32D-D57E-4727-9503-B45A964C96D3}"/>
              </a:ext>
            </a:extLst>
          </p:cNvPr>
          <p:cNvSpPr txBox="1">
            <a:spLocks noChangeArrowheads="1"/>
          </p:cNvSpPr>
          <p:nvPr/>
        </p:nvSpPr>
        <p:spPr bwMode="auto">
          <a:xfrm>
            <a:off x="6426901" y="2155825"/>
            <a:ext cx="319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latin typeface="Arial" panose="020B0604020202020204" pitchFamily="34" charset="0"/>
              </a:rPr>
              <a:t>b</a:t>
            </a:r>
          </a:p>
        </p:txBody>
      </p:sp>
      <p:sp>
        <p:nvSpPr>
          <p:cNvPr id="64" name="TextBox 63">
            <a:extLst>
              <a:ext uri="{FF2B5EF4-FFF2-40B4-BE49-F238E27FC236}">
                <a16:creationId xmlns:a16="http://schemas.microsoft.com/office/drawing/2014/main" id="{4D19D74D-450D-4948-9232-0E6F37E223CB}"/>
              </a:ext>
            </a:extLst>
          </p:cNvPr>
          <p:cNvSpPr txBox="1">
            <a:spLocks noChangeArrowheads="1"/>
          </p:cNvSpPr>
          <p:nvPr/>
        </p:nvSpPr>
        <p:spPr bwMode="auto">
          <a:xfrm>
            <a:off x="6427929" y="3201987"/>
            <a:ext cx="3190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latin typeface="Arial" panose="020B0604020202020204" pitchFamily="34" charset="0"/>
              </a:rPr>
              <a:t>b</a:t>
            </a:r>
          </a:p>
        </p:txBody>
      </p:sp>
      <p:sp>
        <p:nvSpPr>
          <p:cNvPr id="65" name="TextBox 64">
            <a:extLst>
              <a:ext uri="{FF2B5EF4-FFF2-40B4-BE49-F238E27FC236}">
                <a16:creationId xmlns:a16="http://schemas.microsoft.com/office/drawing/2014/main" id="{68AA8C64-1769-4660-99A7-355CD5F0F3D8}"/>
              </a:ext>
            </a:extLst>
          </p:cNvPr>
          <p:cNvSpPr txBox="1">
            <a:spLocks noChangeArrowheads="1"/>
          </p:cNvSpPr>
          <p:nvPr/>
        </p:nvSpPr>
        <p:spPr bwMode="auto">
          <a:xfrm>
            <a:off x="6226175" y="4329113"/>
            <a:ext cx="319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66" name="TextBox 65">
            <a:extLst>
              <a:ext uri="{FF2B5EF4-FFF2-40B4-BE49-F238E27FC236}">
                <a16:creationId xmlns:a16="http://schemas.microsoft.com/office/drawing/2014/main" id="{4A19A9CE-03DB-4775-AD21-13E170C111DC}"/>
              </a:ext>
            </a:extLst>
          </p:cNvPr>
          <p:cNvSpPr txBox="1">
            <a:spLocks noChangeArrowheads="1"/>
          </p:cNvSpPr>
          <p:nvPr/>
        </p:nvSpPr>
        <p:spPr bwMode="auto">
          <a:xfrm>
            <a:off x="6180138" y="5495925"/>
            <a:ext cx="319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67" name="TextBox 66">
            <a:extLst>
              <a:ext uri="{FF2B5EF4-FFF2-40B4-BE49-F238E27FC236}">
                <a16:creationId xmlns:a16="http://schemas.microsoft.com/office/drawing/2014/main" id="{79410D65-ACBF-4163-88D9-E0D630EEDC49}"/>
              </a:ext>
            </a:extLst>
          </p:cNvPr>
          <p:cNvSpPr txBox="1">
            <a:spLocks noChangeArrowheads="1"/>
          </p:cNvSpPr>
          <p:nvPr/>
        </p:nvSpPr>
        <p:spPr bwMode="auto">
          <a:xfrm>
            <a:off x="7714457" y="2219792"/>
            <a:ext cx="319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latin typeface="Arial" panose="020B0604020202020204" pitchFamily="34" charset="0"/>
              </a:rPr>
              <a:t>b</a:t>
            </a:r>
          </a:p>
        </p:txBody>
      </p:sp>
      <p:sp>
        <p:nvSpPr>
          <p:cNvPr id="68" name="TextBox 67">
            <a:extLst>
              <a:ext uri="{FF2B5EF4-FFF2-40B4-BE49-F238E27FC236}">
                <a16:creationId xmlns:a16="http://schemas.microsoft.com/office/drawing/2014/main" id="{08B8BCCA-CFEB-4C5F-8D44-3FA88F2ECA7F}"/>
              </a:ext>
            </a:extLst>
          </p:cNvPr>
          <p:cNvSpPr txBox="1">
            <a:spLocks noChangeArrowheads="1"/>
          </p:cNvSpPr>
          <p:nvPr/>
        </p:nvSpPr>
        <p:spPr bwMode="auto">
          <a:xfrm>
            <a:off x="7535863" y="4373563"/>
            <a:ext cx="3190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69" name="TextBox 68">
            <a:extLst>
              <a:ext uri="{FF2B5EF4-FFF2-40B4-BE49-F238E27FC236}">
                <a16:creationId xmlns:a16="http://schemas.microsoft.com/office/drawing/2014/main" id="{CC1B4446-1BCA-4F55-AF01-F0C5D2179C5E}"/>
              </a:ext>
            </a:extLst>
          </p:cNvPr>
          <p:cNvSpPr txBox="1">
            <a:spLocks noChangeArrowheads="1"/>
          </p:cNvSpPr>
          <p:nvPr/>
        </p:nvSpPr>
        <p:spPr bwMode="auto">
          <a:xfrm>
            <a:off x="7778890" y="3321051"/>
            <a:ext cx="319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latin typeface="Arial" panose="020B0604020202020204" pitchFamily="34" charset="0"/>
              </a:rPr>
              <a:t>b</a:t>
            </a:r>
          </a:p>
        </p:txBody>
      </p:sp>
      <p:sp>
        <p:nvSpPr>
          <p:cNvPr id="70" name="TextBox 69">
            <a:extLst>
              <a:ext uri="{FF2B5EF4-FFF2-40B4-BE49-F238E27FC236}">
                <a16:creationId xmlns:a16="http://schemas.microsoft.com/office/drawing/2014/main" id="{E6565C1C-CD51-4EA4-9995-0CCEDABCF620}"/>
              </a:ext>
            </a:extLst>
          </p:cNvPr>
          <p:cNvSpPr txBox="1">
            <a:spLocks noChangeArrowheads="1"/>
          </p:cNvSpPr>
          <p:nvPr/>
        </p:nvSpPr>
        <p:spPr bwMode="auto">
          <a:xfrm>
            <a:off x="7499350" y="5453063"/>
            <a:ext cx="3190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7" name="TextBox 6">
            <a:extLst>
              <a:ext uri="{FF2B5EF4-FFF2-40B4-BE49-F238E27FC236}">
                <a16:creationId xmlns:a16="http://schemas.microsoft.com/office/drawing/2014/main" id="{9D0AA2F7-E6BF-4F5C-B4FE-88C139D263BC}"/>
              </a:ext>
            </a:extLst>
          </p:cNvPr>
          <p:cNvSpPr txBox="1">
            <a:spLocks noChangeArrowheads="1"/>
          </p:cNvSpPr>
          <p:nvPr/>
        </p:nvSpPr>
        <p:spPr bwMode="auto">
          <a:xfrm>
            <a:off x="3602038" y="2171700"/>
            <a:ext cx="311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71" name="TextBox 70">
            <a:extLst>
              <a:ext uri="{FF2B5EF4-FFF2-40B4-BE49-F238E27FC236}">
                <a16:creationId xmlns:a16="http://schemas.microsoft.com/office/drawing/2014/main" id="{2CC1A0D5-E598-427E-919F-B61313CACAEB}"/>
              </a:ext>
            </a:extLst>
          </p:cNvPr>
          <p:cNvSpPr txBox="1">
            <a:spLocks noChangeArrowheads="1"/>
          </p:cNvSpPr>
          <p:nvPr/>
        </p:nvSpPr>
        <p:spPr bwMode="auto">
          <a:xfrm>
            <a:off x="5021263" y="2125663"/>
            <a:ext cx="309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72" name="TextBox 71">
            <a:extLst>
              <a:ext uri="{FF2B5EF4-FFF2-40B4-BE49-F238E27FC236}">
                <a16:creationId xmlns:a16="http://schemas.microsoft.com/office/drawing/2014/main" id="{228B3E67-0EEF-4E83-AB61-516A1F7D0521}"/>
              </a:ext>
            </a:extLst>
          </p:cNvPr>
          <p:cNvSpPr txBox="1">
            <a:spLocks noChangeArrowheads="1"/>
          </p:cNvSpPr>
          <p:nvPr/>
        </p:nvSpPr>
        <p:spPr bwMode="auto">
          <a:xfrm>
            <a:off x="6160995" y="2155172"/>
            <a:ext cx="311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73" name="TextBox 72">
            <a:extLst>
              <a:ext uri="{FF2B5EF4-FFF2-40B4-BE49-F238E27FC236}">
                <a16:creationId xmlns:a16="http://schemas.microsoft.com/office/drawing/2014/main" id="{6CB4CE08-70FF-4009-A46C-D532028319D4}"/>
              </a:ext>
            </a:extLst>
          </p:cNvPr>
          <p:cNvSpPr txBox="1">
            <a:spLocks noChangeArrowheads="1"/>
          </p:cNvSpPr>
          <p:nvPr/>
        </p:nvSpPr>
        <p:spPr bwMode="auto">
          <a:xfrm>
            <a:off x="7449345" y="2187575"/>
            <a:ext cx="309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latin typeface="Arial" panose="020B0604020202020204" pitchFamily="34" charset="0"/>
              </a:rPr>
              <a:t>B</a:t>
            </a:r>
          </a:p>
        </p:txBody>
      </p:sp>
      <p:sp>
        <p:nvSpPr>
          <p:cNvPr id="74" name="TextBox 73">
            <a:extLst>
              <a:ext uri="{FF2B5EF4-FFF2-40B4-BE49-F238E27FC236}">
                <a16:creationId xmlns:a16="http://schemas.microsoft.com/office/drawing/2014/main" id="{202BA1B7-C99C-442F-9AB0-A4F76DD3BE98}"/>
              </a:ext>
            </a:extLst>
          </p:cNvPr>
          <p:cNvSpPr txBox="1">
            <a:spLocks noChangeArrowheads="1"/>
          </p:cNvSpPr>
          <p:nvPr/>
        </p:nvSpPr>
        <p:spPr bwMode="auto">
          <a:xfrm>
            <a:off x="3600450" y="3294063"/>
            <a:ext cx="3111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75" name="TextBox 74">
            <a:extLst>
              <a:ext uri="{FF2B5EF4-FFF2-40B4-BE49-F238E27FC236}">
                <a16:creationId xmlns:a16="http://schemas.microsoft.com/office/drawing/2014/main" id="{0C3D5BD3-B38A-4D4D-9042-6A4965CD6DB1}"/>
              </a:ext>
            </a:extLst>
          </p:cNvPr>
          <p:cNvSpPr txBox="1">
            <a:spLocks noChangeArrowheads="1"/>
          </p:cNvSpPr>
          <p:nvPr/>
        </p:nvSpPr>
        <p:spPr bwMode="auto">
          <a:xfrm>
            <a:off x="4979988" y="3171825"/>
            <a:ext cx="3095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76" name="TextBox 75">
            <a:extLst>
              <a:ext uri="{FF2B5EF4-FFF2-40B4-BE49-F238E27FC236}">
                <a16:creationId xmlns:a16="http://schemas.microsoft.com/office/drawing/2014/main" id="{8F4C41F8-0F1C-4401-951B-AEA2461B8048}"/>
              </a:ext>
            </a:extLst>
          </p:cNvPr>
          <p:cNvSpPr txBox="1">
            <a:spLocks noChangeArrowheads="1"/>
          </p:cNvSpPr>
          <p:nvPr/>
        </p:nvSpPr>
        <p:spPr bwMode="auto">
          <a:xfrm>
            <a:off x="6159223" y="3211420"/>
            <a:ext cx="309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latin typeface="Arial" panose="020B0604020202020204" pitchFamily="34" charset="0"/>
              </a:rPr>
              <a:t>B</a:t>
            </a:r>
          </a:p>
        </p:txBody>
      </p:sp>
      <p:sp>
        <p:nvSpPr>
          <p:cNvPr id="77" name="TextBox 76">
            <a:extLst>
              <a:ext uri="{FF2B5EF4-FFF2-40B4-BE49-F238E27FC236}">
                <a16:creationId xmlns:a16="http://schemas.microsoft.com/office/drawing/2014/main" id="{E9F28724-286A-4B43-944A-C5C548114DC3}"/>
              </a:ext>
            </a:extLst>
          </p:cNvPr>
          <p:cNvSpPr txBox="1">
            <a:spLocks noChangeArrowheads="1"/>
          </p:cNvSpPr>
          <p:nvPr/>
        </p:nvSpPr>
        <p:spPr bwMode="auto">
          <a:xfrm>
            <a:off x="7521575" y="3313113"/>
            <a:ext cx="311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latin typeface="Arial" panose="020B0604020202020204" pitchFamily="34" charset="0"/>
              </a:rPr>
              <a:t>B</a:t>
            </a:r>
          </a:p>
        </p:txBody>
      </p:sp>
      <p:sp>
        <p:nvSpPr>
          <p:cNvPr id="8" name="TextBox 7">
            <a:extLst>
              <a:ext uri="{FF2B5EF4-FFF2-40B4-BE49-F238E27FC236}">
                <a16:creationId xmlns:a16="http://schemas.microsoft.com/office/drawing/2014/main" id="{DBB457A5-3EC3-41D1-B2C4-E7AAB1C3843F}"/>
              </a:ext>
            </a:extLst>
          </p:cNvPr>
          <p:cNvSpPr txBox="1">
            <a:spLocks noChangeArrowheads="1"/>
          </p:cNvSpPr>
          <p:nvPr/>
        </p:nvSpPr>
        <p:spPr bwMode="auto">
          <a:xfrm>
            <a:off x="3590925" y="4364038"/>
            <a:ext cx="292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78" name="TextBox 77">
            <a:extLst>
              <a:ext uri="{FF2B5EF4-FFF2-40B4-BE49-F238E27FC236}">
                <a16:creationId xmlns:a16="http://schemas.microsoft.com/office/drawing/2014/main" id="{D0367194-4E49-4EA4-A901-54B8FEFBDA67}"/>
              </a:ext>
            </a:extLst>
          </p:cNvPr>
          <p:cNvSpPr txBox="1">
            <a:spLocks noChangeArrowheads="1"/>
          </p:cNvSpPr>
          <p:nvPr/>
        </p:nvSpPr>
        <p:spPr bwMode="auto">
          <a:xfrm>
            <a:off x="4976813" y="4384675"/>
            <a:ext cx="292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79" name="TextBox 78">
            <a:extLst>
              <a:ext uri="{FF2B5EF4-FFF2-40B4-BE49-F238E27FC236}">
                <a16:creationId xmlns:a16="http://schemas.microsoft.com/office/drawing/2014/main" id="{F802AB81-52A3-4B32-9EC8-ACF66637E668}"/>
              </a:ext>
            </a:extLst>
          </p:cNvPr>
          <p:cNvSpPr txBox="1">
            <a:spLocks noChangeArrowheads="1"/>
          </p:cNvSpPr>
          <p:nvPr/>
        </p:nvSpPr>
        <p:spPr bwMode="auto">
          <a:xfrm>
            <a:off x="6399213" y="4329113"/>
            <a:ext cx="292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80" name="TextBox 79">
            <a:extLst>
              <a:ext uri="{FF2B5EF4-FFF2-40B4-BE49-F238E27FC236}">
                <a16:creationId xmlns:a16="http://schemas.microsoft.com/office/drawing/2014/main" id="{35F03323-2CF8-47F7-9300-9DB436C113B1}"/>
              </a:ext>
            </a:extLst>
          </p:cNvPr>
          <p:cNvSpPr txBox="1">
            <a:spLocks noChangeArrowheads="1"/>
          </p:cNvSpPr>
          <p:nvPr/>
        </p:nvSpPr>
        <p:spPr bwMode="auto">
          <a:xfrm>
            <a:off x="7740650" y="4384675"/>
            <a:ext cx="292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81" name="TextBox 80">
            <a:extLst>
              <a:ext uri="{FF2B5EF4-FFF2-40B4-BE49-F238E27FC236}">
                <a16:creationId xmlns:a16="http://schemas.microsoft.com/office/drawing/2014/main" id="{260DB9EE-8424-40CF-97B7-8B83222E48D3}"/>
              </a:ext>
            </a:extLst>
          </p:cNvPr>
          <p:cNvSpPr txBox="1">
            <a:spLocks noChangeArrowheads="1"/>
          </p:cNvSpPr>
          <p:nvPr/>
        </p:nvSpPr>
        <p:spPr bwMode="auto">
          <a:xfrm>
            <a:off x="3587750" y="5422900"/>
            <a:ext cx="292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82" name="TextBox 81">
            <a:extLst>
              <a:ext uri="{FF2B5EF4-FFF2-40B4-BE49-F238E27FC236}">
                <a16:creationId xmlns:a16="http://schemas.microsoft.com/office/drawing/2014/main" id="{7D6E59E2-F7AC-47FC-AE95-0AA7CA8DE96F}"/>
              </a:ext>
            </a:extLst>
          </p:cNvPr>
          <p:cNvSpPr txBox="1">
            <a:spLocks noChangeArrowheads="1"/>
          </p:cNvSpPr>
          <p:nvPr/>
        </p:nvSpPr>
        <p:spPr bwMode="auto">
          <a:xfrm>
            <a:off x="4989513" y="5441950"/>
            <a:ext cx="290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83" name="TextBox 82">
            <a:extLst>
              <a:ext uri="{FF2B5EF4-FFF2-40B4-BE49-F238E27FC236}">
                <a16:creationId xmlns:a16="http://schemas.microsoft.com/office/drawing/2014/main" id="{B17D6D53-6421-4071-8A05-F3525817C9C4}"/>
              </a:ext>
            </a:extLst>
          </p:cNvPr>
          <p:cNvSpPr txBox="1">
            <a:spLocks noChangeArrowheads="1"/>
          </p:cNvSpPr>
          <p:nvPr/>
        </p:nvSpPr>
        <p:spPr bwMode="auto">
          <a:xfrm>
            <a:off x="6380163" y="5486400"/>
            <a:ext cx="292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84" name="TextBox 83">
            <a:extLst>
              <a:ext uri="{FF2B5EF4-FFF2-40B4-BE49-F238E27FC236}">
                <a16:creationId xmlns:a16="http://schemas.microsoft.com/office/drawing/2014/main" id="{9B8140F9-5DEF-416F-966B-38699A82FF41}"/>
              </a:ext>
            </a:extLst>
          </p:cNvPr>
          <p:cNvSpPr txBox="1">
            <a:spLocks noChangeArrowheads="1"/>
          </p:cNvSpPr>
          <p:nvPr/>
        </p:nvSpPr>
        <p:spPr bwMode="auto">
          <a:xfrm>
            <a:off x="7666038" y="5453063"/>
            <a:ext cx="2905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b</a:t>
            </a:r>
          </a:p>
        </p:txBody>
      </p:sp>
      <p:sp>
        <p:nvSpPr>
          <p:cNvPr id="9" name="TextBox 8">
            <a:extLst>
              <a:ext uri="{FF2B5EF4-FFF2-40B4-BE49-F238E27FC236}">
                <a16:creationId xmlns:a16="http://schemas.microsoft.com/office/drawing/2014/main" id="{A1199DD9-10DC-4430-8C1C-8C0E5377FB11}"/>
              </a:ext>
            </a:extLst>
          </p:cNvPr>
          <p:cNvSpPr txBox="1">
            <a:spLocks noChangeArrowheads="1"/>
          </p:cNvSpPr>
          <p:nvPr/>
        </p:nvSpPr>
        <p:spPr bwMode="auto">
          <a:xfrm>
            <a:off x="3856038" y="2171700"/>
            <a:ext cx="319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87" name="TextBox 86">
            <a:extLst>
              <a:ext uri="{FF2B5EF4-FFF2-40B4-BE49-F238E27FC236}">
                <a16:creationId xmlns:a16="http://schemas.microsoft.com/office/drawing/2014/main" id="{DF9CEF06-99A0-4E7F-87EE-A849D0B63BDC}"/>
              </a:ext>
            </a:extLst>
          </p:cNvPr>
          <p:cNvSpPr txBox="1">
            <a:spLocks noChangeArrowheads="1"/>
          </p:cNvSpPr>
          <p:nvPr/>
        </p:nvSpPr>
        <p:spPr bwMode="auto">
          <a:xfrm>
            <a:off x="3854450" y="3282950"/>
            <a:ext cx="317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88" name="TextBox 87">
            <a:extLst>
              <a:ext uri="{FF2B5EF4-FFF2-40B4-BE49-F238E27FC236}">
                <a16:creationId xmlns:a16="http://schemas.microsoft.com/office/drawing/2014/main" id="{6AC2A642-87EF-4AC8-8AA9-72BC65841C3C}"/>
              </a:ext>
            </a:extLst>
          </p:cNvPr>
          <p:cNvSpPr txBox="1">
            <a:spLocks noChangeArrowheads="1"/>
          </p:cNvSpPr>
          <p:nvPr/>
        </p:nvSpPr>
        <p:spPr bwMode="auto">
          <a:xfrm>
            <a:off x="3810000" y="4373563"/>
            <a:ext cx="317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89" name="TextBox 88">
            <a:extLst>
              <a:ext uri="{FF2B5EF4-FFF2-40B4-BE49-F238E27FC236}">
                <a16:creationId xmlns:a16="http://schemas.microsoft.com/office/drawing/2014/main" id="{552ED392-0C34-4609-9D72-B8DDCBFB0462}"/>
              </a:ext>
            </a:extLst>
          </p:cNvPr>
          <p:cNvSpPr txBox="1">
            <a:spLocks noChangeArrowheads="1"/>
          </p:cNvSpPr>
          <p:nvPr/>
        </p:nvSpPr>
        <p:spPr bwMode="auto">
          <a:xfrm>
            <a:off x="3876675" y="5440363"/>
            <a:ext cx="317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10" name="TextBox 9">
            <a:extLst>
              <a:ext uri="{FF2B5EF4-FFF2-40B4-BE49-F238E27FC236}">
                <a16:creationId xmlns:a16="http://schemas.microsoft.com/office/drawing/2014/main" id="{E991F27C-31E5-45AA-AFDC-11A2CF2145AA}"/>
              </a:ext>
            </a:extLst>
          </p:cNvPr>
          <p:cNvSpPr txBox="1">
            <a:spLocks noChangeArrowheads="1"/>
          </p:cNvSpPr>
          <p:nvPr/>
        </p:nvSpPr>
        <p:spPr bwMode="auto">
          <a:xfrm>
            <a:off x="5275263" y="2125663"/>
            <a:ext cx="252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91" name="TextBox 90">
            <a:extLst>
              <a:ext uri="{FF2B5EF4-FFF2-40B4-BE49-F238E27FC236}">
                <a16:creationId xmlns:a16="http://schemas.microsoft.com/office/drawing/2014/main" id="{C5FF53A9-A252-401D-8502-8503F528E3BF}"/>
              </a:ext>
            </a:extLst>
          </p:cNvPr>
          <p:cNvSpPr txBox="1">
            <a:spLocks noChangeArrowheads="1"/>
          </p:cNvSpPr>
          <p:nvPr/>
        </p:nvSpPr>
        <p:spPr bwMode="auto">
          <a:xfrm>
            <a:off x="5284788" y="3192463"/>
            <a:ext cx="2508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92" name="TextBox 91">
            <a:extLst>
              <a:ext uri="{FF2B5EF4-FFF2-40B4-BE49-F238E27FC236}">
                <a16:creationId xmlns:a16="http://schemas.microsoft.com/office/drawing/2014/main" id="{30B0F0A0-E3E2-4D03-950A-B48279031607}"/>
              </a:ext>
            </a:extLst>
          </p:cNvPr>
          <p:cNvSpPr txBox="1">
            <a:spLocks noChangeArrowheads="1"/>
          </p:cNvSpPr>
          <p:nvPr/>
        </p:nvSpPr>
        <p:spPr bwMode="auto">
          <a:xfrm>
            <a:off x="5527956" y="4370482"/>
            <a:ext cx="2524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latin typeface="Arial" panose="020B0604020202020204" pitchFamily="34" charset="0"/>
              </a:rPr>
              <a:t>r</a:t>
            </a:r>
          </a:p>
        </p:txBody>
      </p:sp>
      <p:sp>
        <p:nvSpPr>
          <p:cNvPr id="93" name="TextBox 92">
            <a:extLst>
              <a:ext uri="{FF2B5EF4-FFF2-40B4-BE49-F238E27FC236}">
                <a16:creationId xmlns:a16="http://schemas.microsoft.com/office/drawing/2014/main" id="{2823DE49-3B6A-46E8-868D-A3C2721F031E}"/>
              </a:ext>
            </a:extLst>
          </p:cNvPr>
          <p:cNvSpPr txBox="1">
            <a:spLocks noChangeArrowheads="1"/>
          </p:cNvSpPr>
          <p:nvPr/>
        </p:nvSpPr>
        <p:spPr bwMode="auto">
          <a:xfrm>
            <a:off x="5229225" y="5430838"/>
            <a:ext cx="250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94" name="TextBox 93">
            <a:extLst>
              <a:ext uri="{FF2B5EF4-FFF2-40B4-BE49-F238E27FC236}">
                <a16:creationId xmlns:a16="http://schemas.microsoft.com/office/drawing/2014/main" id="{3C9FB423-6F11-42E7-9D51-7C4C28FF44B8}"/>
              </a:ext>
            </a:extLst>
          </p:cNvPr>
          <p:cNvSpPr txBox="1">
            <a:spLocks noChangeArrowheads="1"/>
          </p:cNvSpPr>
          <p:nvPr/>
        </p:nvSpPr>
        <p:spPr bwMode="auto">
          <a:xfrm>
            <a:off x="6662738" y="2160588"/>
            <a:ext cx="319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95" name="TextBox 94">
            <a:extLst>
              <a:ext uri="{FF2B5EF4-FFF2-40B4-BE49-F238E27FC236}">
                <a16:creationId xmlns:a16="http://schemas.microsoft.com/office/drawing/2014/main" id="{D7B00FAC-DBD5-4685-A144-36B87B6A61D6}"/>
              </a:ext>
            </a:extLst>
          </p:cNvPr>
          <p:cNvSpPr txBox="1">
            <a:spLocks noChangeArrowheads="1"/>
          </p:cNvSpPr>
          <p:nvPr/>
        </p:nvSpPr>
        <p:spPr bwMode="auto">
          <a:xfrm>
            <a:off x="6740525" y="3192463"/>
            <a:ext cx="317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96" name="TextBox 95">
            <a:extLst>
              <a:ext uri="{FF2B5EF4-FFF2-40B4-BE49-F238E27FC236}">
                <a16:creationId xmlns:a16="http://schemas.microsoft.com/office/drawing/2014/main" id="{037BA148-22C3-4280-B265-CCCC36D01846}"/>
              </a:ext>
            </a:extLst>
          </p:cNvPr>
          <p:cNvSpPr txBox="1">
            <a:spLocks noChangeArrowheads="1"/>
          </p:cNvSpPr>
          <p:nvPr/>
        </p:nvSpPr>
        <p:spPr bwMode="auto">
          <a:xfrm>
            <a:off x="6619875" y="4329113"/>
            <a:ext cx="317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97" name="TextBox 96">
            <a:extLst>
              <a:ext uri="{FF2B5EF4-FFF2-40B4-BE49-F238E27FC236}">
                <a16:creationId xmlns:a16="http://schemas.microsoft.com/office/drawing/2014/main" id="{7D706AA5-C1C9-4900-AEE9-A235B784D383}"/>
              </a:ext>
            </a:extLst>
          </p:cNvPr>
          <p:cNvSpPr txBox="1">
            <a:spLocks noChangeArrowheads="1"/>
          </p:cNvSpPr>
          <p:nvPr/>
        </p:nvSpPr>
        <p:spPr bwMode="auto">
          <a:xfrm>
            <a:off x="6608763" y="5495925"/>
            <a:ext cx="319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99" name="TextBox 98">
            <a:extLst>
              <a:ext uri="{FF2B5EF4-FFF2-40B4-BE49-F238E27FC236}">
                <a16:creationId xmlns:a16="http://schemas.microsoft.com/office/drawing/2014/main" id="{58CE5E47-45B3-439E-95F0-31D45C29928F}"/>
              </a:ext>
            </a:extLst>
          </p:cNvPr>
          <p:cNvSpPr txBox="1">
            <a:spLocks noChangeArrowheads="1"/>
          </p:cNvSpPr>
          <p:nvPr/>
        </p:nvSpPr>
        <p:spPr bwMode="auto">
          <a:xfrm>
            <a:off x="8398669" y="2225674"/>
            <a:ext cx="252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latin typeface="Arial" panose="020B0604020202020204" pitchFamily="34" charset="0"/>
              </a:rPr>
              <a:t>r</a:t>
            </a:r>
          </a:p>
        </p:txBody>
      </p:sp>
      <p:sp>
        <p:nvSpPr>
          <p:cNvPr id="100" name="TextBox 99">
            <a:extLst>
              <a:ext uri="{FF2B5EF4-FFF2-40B4-BE49-F238E27FC236}">
                <a16:creationId xmlns:a16="http://schemas.microsoft.com/office/drawing/2014/main" id="{3788ADF5-E40B-4BF7-92E4-022D65891DC3}"/>
              </a:ext>
            </a:extLst>
          </p:cNvPr>
          <p:cNvSpPr txBox="1">
            <a:spLocks noChangeArrowheads="1"/>
          </p:cNvSpPr>
          <p:nvPr/>
        </p:nvSpPr>
        <p:spPr bwMode="auto">
          <a:xfrm>
            <a:off x="7989049" y="3349625"/>
            <a:ext cx="2524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latin typeface="Arial" panose="020B0604020202020204" pitchFamily="34" charset="0"/>
              </a:rPr>
              <a:t>r</a:t>
            </a:r>
          </a:p>
        </p:txBody>
      </p:sp>
      <p:sp>
        <p:nvSpPr>
          <p:cNvPr id="101" name="TextBox 100">
            <a:extLst>
              <a:ext uri="{FF2B5EF4-FFF2-40B4-BE49-F238E27FC236}">
                <a16:creationId xmlns:a16="http://schemas.microsoft.com/office/drawing/2014/main" id="{E306F338-4149-4191-8DB5-CD11E85AB0A0}"/>
              </a:ext>
            </a:extLst>
          </p:cNvPr>
          <p:cNvSpPr txBox="1">
            <a:spLocks noChangeArrowheads="1"/>
          </p:cNvSpPr>
          <p:nvPr/>
        </p:nvSpPr>
        <p:spPr bwMode="auto">
          <a:xfrm>
            <a:off x="8235950" y="4361564"/>
            <a:ext cx="250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latin typeface="Arial" panose="020B0604020202020204" pitchFamily="34" charset="0"/>
              </a:rPr>
              <a:t>r</a:t>
            </a:r>
          </a:p>
        </p:txBody>
      </p:sp>
      <p:sp>
        <p:nvSpPr>
          <p:cNvPr id="102" name="TextBox 101">
            <a:extLst>
              <a:ext uri="{FF2B5EF4-FFF2-40B4-BE49-F238E27FC236}">
                <a16:creationId xmlns:a16="http://schemas.microsoft.com/office/drawing/2014/main" id="{09D99145-F0E4-4F07-81DA-E8AEFA8DFA76}"/>
              </a:ext>
            </a:extLst>
          </p:cNvPr>
          <p:cNvSpPr txBox="1">
            <a:spLocks noChangeArrowheads="1"/>
          </p:cNvSpPr>
          <p:nvPr/>
        </p:nvSpPr>
        <p:spPr bwMode="auto">
          <a:xfrm>
            <a:off x="7970838" y="5459413"/>
            <a:ext cx="2524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103" name="TextBox 102">
            <a:extLst>
              <a:ext uri="{FF2B5EF4-FFF2-40B4-BE49-F238E27FC236}">
                <a16:creationId xmlns:a16="http://schemas.microsoft.com/office/drawing/2014/main" id="{5EA96912-9C4D-4D8B-BC85-DEDB42387016}"/>
              </a:ext>
            </a:extLst>
          </p:cNvPr>
          <p:cNvSpPr txBox="1">
            <a:spLocks noChangeArrowheads="1"/>
          </p:cNvSpPr>
          <p:nvPr/>
        </p:nvSpPr>
        <p:spPr bwMode="auto">
          <a:xfrm>
            <a:off x="4140200" y="2170113"/>
            <a:ext cx="317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104" name="TextBox 103">
            <a:extLst>
              <a:ext uri="{FF2B5EF4-FFF2-40B4-BE49-F238E27FC236}">
                <a16:creationId xmlns:a16="http://schemas.microsoft.com/office/drawing/2014/main" id="{CF5F1561-A17A-4F2E-B265-D312D45323FF}"/>
              </a:ext>
            </a:extLst>
          </p:cNvPr>
          <p:cNvSpPr txBox="1">
            <a:spLocks noChangeArrowheads="1"/>
          </p:cNvSpPr>
          <p:nvPr/>
        </p:nvSpPr>
        <p:spPr bwMode="auto">
          <a:xfrm>
            <a:off x="5440363" y="2125663"/>
            <a:ext cx="319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105" name="TextBox 104">
            <a:extLst>
              <a:ext uri="{FF2B5EF4-FFF2-40B4-BE49-F238E27FC236}">
                <a16:creationId xmlns:a16="http://schemas.microsoft.com/office/drawing/2014/main" id="{A26B49FB-E17C-4A7A-AE82-9290E04231C3}"/>
              </a:ext>
            </a:extLst>
          </p:cNvPr>
          <p:cNvSpPr txBox="1">
            <a:spLocks noChangeArrowheads="1"/>
          </p:cNvSpPr>
          <p:nvPr/>
        </p:nvSpPr>
        <p:spPr bwMode="auto">
          <a:xfrm>
            <a:off x="6929438" y="2160588"/>
            <a:ext cx="317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latin typeface="Arial" panose="020B0604020202020204" pitchFamily="34" charset="0"/>
              </a:rPr>
              <a:t>R</a:t>
            </a:r>
          </a:p>
        </p:txBody>
      </p:sp>
      <p:sp>
        <p:nvSpPr>
          <p:cNvPr id="106" name="TextBox 105">
            <a:extLst>
              <a:ext uri="{FF2B5EF4-FFF2-40B4-BE49-F238E27FC236}">
                <a16:creationId xmlns:a16="http://schemas.microsoft.com/office/drawing/2014/main" id="{77C31718-9EFA-4354-B82A-F4E1FDFD2691}"/>
              </a:ext>
            </a:extLst>
          </p:cNvPr>
          <p:cNvSpPr txBox="1">
            <a:spLocks noChangeArrowheads="1"/>
          </p:cNvSpPr>
          <p:nvPr/>
        </p:nvSpPr>
        <p:spPr bwMode="auto">
          <a:xfrm>
            <a:off x="8058009" y="2179825"/>
            <a:ext cx="317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107" name="TextBox 106">
            <a:extLst>
              <a:ext uri="{FF2B5EF4-FFF2-40B4-BE49-F238E27FC236}">
                <a16:creationId xmlns:a16="http://schemas.microsoft.com/office/drawing/2014/main" id="{DB014805-E15E-49DD-97E1-1A23E9D944DC}"/>
              </a:ext>
            </a:extLst>
          </p:cNvPr>
          <p:cNvSpPr txBox="1">
            <a:spLocks noChangeArrowheads="1"/>
          </p:cNvSpPr>
          <p:nvPr/>
        </p:nvSpPr>
        <p:spPr bwMode="auto">
          <a:xfrm>
            <a:off x="4137025" y="3279775"/>
            <a:ext cx="252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108" name="TextBox 107">
            <a:extLst>
              <a:ext uri="{FF2B5EF4-FFF2-40B4-BE49-F238E27FC236}">
                <a16:creationId xmlns:a16="http://schemas.microsoft.com/office/drawing/2014/main" id="{B91FBC64-A239-4A3E-8E1B-4EE97A66D2BE}"/>
              </a:ext>
            </a:extLst>
          </p:cNvPr>
          <p:cNvSpPr txBox="1">
            <a:spLocks noChangeArrowheads="1"/>
          </p:cNvSpPr>
          <p:nvPr/>
        </p:nvSpPr>
        <p:spPr bwMode="auto">
          <a:xfrm>
            <a:off x="5426075" y="3189288"/>
            <a:ext cx="250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109" name="TextBox 108">
            <a:extLst>
              <a:ext uri="{FF2B5EF4-FFF2-40B4-BE49-F238E27FC236}">
                <a16:creationId xmlns:a16="http://schemas.microsoft.com/office/drawing/2014/main" id="{692603CC-DCF4-4CD2-AD7F-9E29E0BB443F}"/>
              </a:ext>
            </a:extLst>
          </p:cNvPr>
          <p:cNvSpPr txBox="1">
            <a:spLocks noChangeArrowheads="1"/>
          </p:cNvSpPr>
          <p:nvPr/>
        </p:nvSpPr>
        <p:spPr bwMode="auto">
          <a:xfrm>
            <a:off x="7013575" y="3178175"/>
            <a:ext cx="250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110" name="TextBox 109">
            <a:extLst>
              <a:ext uri="{FF2B5EF4-FFF2-40B4-BE49-F238E27FC236}">
                <a16:creationId xmlns:a16="http://schemas.microsoft.com/office/drawing/2014/main" id="{F3F6C3BB-D14B-4DD6-8F11-2364493A7D6D}"/>
              </a:ext>
            </a:extLst>
          </p:cNvPr>
          <p:cNvSpPr txBox="1">
            <a:spLocks noChangeArrowheads="1"/>
          </p:cNvSpPr>
          <p:nvPr/>
        </p:nvSpPr>
        <p:spPr bwMode="auto">
          <a:xfrm>
            <a:off x="8126413" y="3316288"/>
            <a:ext cx="2524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112" name="TextBox 111">
            <a:extLst>
              <a:ext uri="{FF2B5EF4-FFF2-40B4-BE49-F238E27FC236}">
                <a16:creationId xmlns:a16="http://schemas.microsoft.com/office/drawing/2014/main" id="{B23D03D9-D882-4AE0-913F-68C950E09B0C}"/>
              </a:ext>
            </a:extLst>
          </p:cNvPr>
          <p:cNvSpPr txBox="1">
            <a:spLocks noChangeArrowheads="1"/>
          </p:cNvSpPr>
          <p:nvPr/>
        </p:nvSpPr>
        <p:spPr bwMode="auto">
          <a:xfrm>
            <a:off x="4071938" y="4395788"/>
            <a:ext cx="317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113" name="TextBox 112">
            <a:extLst>
              <a:ext uri="{FF2B5EF4-FFF2-40B4-BE49-F238E27FC236}">
                <a16:creationId xmlns:a16="http://schemas.microsoft.com/office/drawing/2014/main" id="{A2739CE3-D58D-4397-A02D-4C838CD539EF}"/>
              </a:ext>
            </a:extLst>
          </p:cNvPr>
          <p:cNvSpPr txBox="1">
            <a:spLocks noChangeArrowheads="1"/>
          </p:cNvSpPr>
          <p:nvPr/>
        </p:nvSpPr>
        <p:spPr bwMode="auto">
          <a:xfrm>
            <a:off x="5230813" y="4384395"/>
            <a:ext cx="3190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114" name="TextBox 113">
            <a:extLst>
              <a:ext uri="{FF2B5EF4-FFF2-40B4-BE49-F238E27FC236}">
                <a16:creationId xmlns:a16="http://schemas.microsoft.com/office/drawing/2014/main" id="{AAFA7223-0929-4865-B255-33D17C6A6575}"/>
              </a:ext>
            </a:extLst>
          </p:cNvPr>
          <p:cNvSpPr txBox="1">
            <a:spLocks noChangeArrowheads="1"/>
          </p:cNvSpPr>
          <p:nvPr/>
        </p:nvSpPr>
        <p:spPr bwMode="auto">
          <a:xfrm>
            <a:off x="6892925" y="4338638"/>
            <a:ext cx="317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115" name="TextBox 114">
            <a:extLst>
              <a:ext uri="{FF2B5EF4-FFF2-40B4-BE49-F238E27FC236}">
                <a16:creationId xmlns:a16="http://schemas.microsoft.com/office/drawing/2014/main" id="{C003738B-DD1C-46C3-9502-CBA66043A08D}"/>
              </a:ext>
            </a:extLst>
          </p:cNvPr>
          <p:cNvSpPr txBox="1">
            <a:spLocks noChangeArrowheads="1"/>
          </p:cNvSpPr>
          <p:nvPr/>
        </p:nvSpPr>
        <p:spPr bwMode="auto">
          <a:xfrm>
            <a:off x="7967663" y="4409188"/>
            <a:ext cx="317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dirty="0">
                <a:latin typeface="Arial" panose="020B0604020202020204" pitchFamily="34" charset="0"/>
              </a:rPr>
              <a:t>R</a:t>
            </a:r>
          </a:p>
        </p:txBody>
      </p:sp>
      <p:sp>
        <p:nvSpPr>
          <p:cNvPr id="117" name="TextBox 116">
            <a:extLst>
              <a:ext uri="{FF2B5EF4-FFF2-40B4-BE49-F238E27FC236}">
                <a16:creationId xmlns:a16="http://schemas.microsoft.com/office/drawing/2014/main" id="{1A622936-22B4-42D2-9921-E18B714A714C}"/>
              </a:ext>
            </a:extLst>
          </p:cNvPr>
          <p:cNvSpPr txBox="1">
            <a:spLocks noChangeArrowheads="1"/>
          </p:cNvSpPr>
          <p:nvPr/>
        </p:nvSpPr>
        <p:spPr bwMode="auto">
          <a:xfrm>
            <a:off x="4146550" y="5437188"/>
            <a:ext cx="250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118" name="TextBox 117">
            <a:extLst>
              <a:ext uri="{FF2B5EF4-FFF2-40B4-BE49-F238E27FC236}">
                <a16:creationId xmlns:a16="http://schemas.microsoft.com/office/drawing/2014/main" id="{A2071F9A-453D-4746-B5FB-2738F887A1A9}"/>
              </a:ext>
            </a:extLst>
          </p:cNvPr>
          <p:cNvSpPr txBox="1">
            <a:spLocks noChangeArrowheads="1"/>
          </p:cNvSpPr>
          <p:nvPr/>
        </p:nvSpPr>
        <p:spPr bwMode="auto">
          <a:xfrm>
            <a:off x="5402263" y="5434013"/>
            <a:ext cx="250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119" name="TextBox 118">
            <a:extLst>
              <a:ext uri="{FF2B5EF4-FFF2-40B4-BE49-F238E27FC236}">
                <a16:creationId xmlns:a16="http://schemas.microsoft.com/office/drawing/2014/main" id="{AE842176-B327-40EE-A696-D8BC6263ECAB}"/>
              </a:ext>
            </a:extLst>
          </p:cNvPr>
          <p:cNvSpPr txBox="1">
            <a:spLocks noChangeArrowheads="1"/>
          </p:cNvSpPr>
          <p:nvPr/>
        </p:nvSpPr>
        <p:spPr bwMode="auto">
          <a:xfrm>
            <a:off x="6877050" y="5478463"/>
            <a:ext cx="2524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
        <p:nvSpPr>
          <p:cNvPr id="120" name="TextBox 119">
            <a:extLst>
              <a:ext uri="{FF2B5EF4-FFF2-40B4-BE49-F238E27FC236}">
                <a16:creationId xmlns:a16="http://schemas.microsoft.com/office/drawing/2014/main" id="{7CDB13AE-F676-446C-9E21-DD915177602C}"/>
              </a:ext>
            </a:extLst>
          </p:cNvPr>
          <p:cNvSpPr txBox="1">
            <a:spLocks noChangeArrowheads="1"/>
          </p:cNvSpPr>
          <p:nvPr/>
        </p:nvSpPr>
        <p:spPr bwMode="auto">
          <a:xfrm>
            <a:off x="8110538" y="5457825"/>
            <a:ext cx="250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Arial" panose="020B0604020202020204" pitchFamily="34" charset="0"/>
              </a:rPr>
              <a:t>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83"/>
                                        </p:tgtEl>
                                        <p:attrNameLst>
                                          <p:attrName>style.visibility</p:attrName>
                                        </p:attrNameLst>
                                      </p:cBhvr>
                                      <p:to>
                                        <p:strVal val="visible"/>
                                      </p:to>
                                    </p:set>
                                    <p:animEffect transition="in" filter="box(in)">
                                      <p:cBhvr>
                                        <p:cTn id="7" dur="500"/>
                                        <p:tgtEl>
                                          <p:spTgt spid="61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60"/>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1"/>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3"/>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500" fill="hold"/>
                                        <p:tgtEl>
                                          <p:spTgt spid="64"/>
                                        </p:tgtEl>
                                        <p:attrNameLst>
                                          <p:attrName>ppt_x</p:attrName>
                                        </p:attrNameLst>
                                      </p:cBhvr>
                                      <p:tavLst>
                                        <p:tav tm="0">
                                          <p:val>
                                            <p:strVal val="#ppt_x"/>
                                          </p:val>
                                        </p:tav>
                                        <p:tav tm="100000">
                                          <p:val>
                                            <p:strVal val="#ppt_x"/>
                                          </p:val>
                                        </p:tav>
                                      </p:tavLst>
                                    </p:anim>
                                    <p:anim calcmode="lin" valueType="num">
                                      <p:cBhvr additive="base">
                                        <p:cTn id="49"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65"/>
                                        </p:tgtEl>
                                        <p:attrNameLst>
                                          <p:attrName>style.visibility</p:attrName>
                                        </p:attrNameLst>
                                      </p:cBhvr>
                                      <p:to>
                                        <p:strVal val="visible"/>
                                      </p:to>
                                    </p:set>
                                    <p:anim calcmode="lin" valueType="num">
                                      <p:cBhvr additive="base">
                                        <p:cTn id="54" dur="500" fill="hold"/>
                                        <p:tgtEl>
                                          <p:spTgt spid="65"/>
                                        </p:tgtEl>
                                        <p:attrNameLst>
                                          <p:attrName>ppt_x</p:attrName>
                                        </p:attrNameLst>
                                      </p:cBhvr>
                                      <p:tavLst>
                                        <p:tav tm="0">
                                          <p:val>
                                            <p:strVal val="#ppt_x"/>
                                          </p:val>
                                        </p:tav>
                                        <p:tav tm="100000">
                                          <p:val>
                                            <p:strVal val="#ppt_x"/>
                                          </p:val>
                                        </p:tav>
                                      </p:tavLst>
                                    </p:anim>
                                    <p:anim calcmode="lin" valueType="num">
                                      <p:cBhvr additive="base">
                                        <p:cTn id="55"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additive="base">
                                        <p:cTn id="60" dur="500" fill="hold"/>
                                        <p:tgtEl>
                                          <p:spTgt spid="66"/>
                                        </p:tgtEl>
                                        <p:attrNameLst>
                                          <p:attrName>ppt_x</p:attrName>
                                        </p:attrNameLst>
                                      </p:cBhvr>
                                      <p:tavLst>
                                        <p:tav tm="0">
                                          <p:val>
                                            <p:strVal val="#ppt_x"/>
                                          </p:val>
                                        </p:tav>
                                        <p:tav tm="100000">
                                          <p:val>
                                            <p:strVal val="#ppt_x"/>
                                          </p:val>
                                        </p:tav>
                                      </p:tavLst>
                                    </p:anim>
                                    <p:anim calcmode="lin" valueType="num">
                                      <p:cBhvr additive="base">
                                        <p:cTn id="61"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67"/>
                                        </p:tgtEl>
                                        <p:attrNameLst>
                                          <p:attrName>style.visibility</p:attrName>
                                        </p:attrNameLst>
                                      </p:cBhvr>
                                      <p:to>
                                        <p:strVal val="visible"/>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9"/>
                                        </p:tgtEl>
                                        <p:attrNameLst>
                                          <p:attrName>style.visibility</p:attrName>
                                        </p:attrNameLst>
                                      </p:cBhvr>
                                      <p:to>
                                        <p:strVal val="visible"/>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500"/>
                                        <p:tgtEl>
                                          <p:spTgt spid="6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500"/>
                                        <p:tgtEl>
                                          <p:spTgt spid="70"/>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7"/>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71"/>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72"/>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73"/>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74"/>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75"/>
                                        </p:tgtEl>
                                        <p:attrNameLst>
                                          <p:attrName>style.visibility</p:attrName>
                                        </p:attrNameLst>
                                      </p:cBhvr>
                                      <p:to>
                                        <p:strVal val="visible"/>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76"/>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77"/>
                                        </p:tgtEl>
                                        <p:attrNameLst>
                                          <p:attrName>style.visibility</p:attrName>
                                        </p:attrNameLst>
                                      </p:cBhvr>
                                      <p:to>
                                        <p:strVal val="visible"/>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8"/>
                                        </p:tgtEl>
                                        <p:attrNameLst>
                                          <p:attrName>style.visibility</p:attrName>
                                        </p:attrNameLst>
                                      </p:cBhvr>
                                      <p:to>
                                        <p:strVal val="visible"/>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78"/>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79"/>
                                        </p:tgtEl>
                                        <p:attrNameLst>
                                          <p:attrName>style.visibility</p:attrName>
                                        </p:attrNameLst>
                                      </p:cBhvr>
                                      <p:to>
                                        <p:strVal val="visible"/>
                                      </p:to>
                                    </p:se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80"/>
                                        </p:tgtEl>
                                        <p:attrNameLst>
                                          <p:attrName>style.visibility</p:attrName>
                                        </p:attrNameLst>
                                      </p:cBhvr>
                                      <p:to>
                                        <p:strVal val="visible"/>
                                      </p:to>
                                    </p:se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81"/>
                                        </p:tgtEl>
                                        <p:attrNameLst>
                                          <p:attrName>style.visibility</p:attrName>
                                        </p:attrNameLst>
                                      </p:cBhvr>
                                      <p:to>
                                        <p:strVal val="visible"/>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82"/>
                                        </p:tgtEl>
                                        <p:attrNameLst>
                                          <p:attrName>style.visibility</p:attrName>
                                        </p:attrNameLst>
                                      </p:cBhvr>
                                      <p:to>
                                        <p:strVal val="visible"/>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 presetClass="entr" presetSubtype="0" fill="hold" grpId="0" nodeType="clickEffect">
                                  <p:stCondLst>
                                    <p:cond delay="0"/>
                                  </p:stCondLst>
                                  <p:childTnLst>
                                    <p:set>
                                      <p:cBhvr>
                                        <p:cTn id="139" dur="1" fill="hold">
                                          <p:stCondLst>
                                            <p:cond delay="0"/>
                                          </p:stCondLst>
                                        </p:cTn>
                                        <p:tgtEl>
                                          <p:spTgt spid="83"/>
                                        </p:tgtEl>
                                        <p:attrNameLst>
                                          <p:attrName>style.visibility</p:attrName>
                                        </p:attrNameLst>
                                      </p:cBhvr>
                                      <p:to>
                                        <p:strVal val="visible"/>
                                      </p:to>
                                    </p:se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1" presetClass="entr" presetSubtype="0" fill="hold" grpId="0" nodeType="clickEffect">
                                  <p:stCondLst>
                                    <p:cond delay="0"/>
                                  </p:stCondLst>
                                  <p:childTnLst>
                                    <p:set>
                                      <p:cBhvr>
                                        <p:cTn id="143" dur="1" fill="hold">
                                          <p:stCondLst>
                                            <p:cond delay="0"/>
                                          </p:stCondLst>
                                        </p:cTn>
                                        <p:tgtEl>
                                          <p:spTgt spid="84"/>
                                        </p:tgtEl>
                                        <p:attrNameLst>
                                          <p:attrName>style.visibility</p:attrName>
                                        </p:attrNameLst>
                                      </p:cBhvr>
                                      <p:to>
                                        <p:strVal val="visible"/>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9"/>
                                        </p:tgtEl>
                                        <p:attrNameLst>
                                          <p:attrName>style.visibility</p:attrName>
                                        </p:attrNameLst>
                                      </p:cBhvr>
                                      <p:to>
                                        <p:strVal val="visible"/>
                                      </p:to>
                                    </p:se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 presetClass="entr" presetSubtype="0" fill="hold" grpId="0" nodeType="clickEffect">
                                  <p:stCondLst>
                                    <p:cond delay="0"/>
                                  </p:stCondLst>
                                  <p:childTnLst>
                                    <p:set>
                                      <p:cBhvr>
                                        <p:cTn id="151" dur="1" fill="hold">
                                          <p:stCondLst>
                                            <p:cond delay="0"/>
                                          </p:stCondLst>
                                        </p:cTn>
                                        <p:tgtEl>
                                          <p:spTgt spid="87"/>
                                        </p:tgtEl>
                                        <p:attrNameLst>
                                          <p:attrName>style.visibility</p:attrName>
                                        </p:attrNameLst>
                                      </p:cBhvr>
                                      <p:to>
                                        <p:strVal val="visible"/>
                                      </p:to>
                                    </p:se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 presetClass="entr" presetSubtype="0" fill="hold" grpId="0" nodeType="clickEffect">
                                  <p:stCondLst>
                                    <p:cond delay="0"/>
                                  </p:stCondLst>
                                  <p:childTnLst>
                                    <p:set>
                                      <p:cBhvr>
                                        <p:cTn id="155" dur="1" fill="hold">
                                          <p:stCondLst>
                                            <p:cond delay="0"/>
                                          </p:stCondLst>
                                        </p:cTn>
                                        <p:tgtEl>
                                          <p:spTgt spid="88"/>
                                        </p:tgtEl>
                                        <p:attrNameLst>
                                          <p:attrName>style.visibility</p:attrName>
                                        </p:attrNameLst>
                                      </p:cBhvr>
                                      <p:to>
                                        <p:strVal val="visible"/>
                                      </p:to>
                                    </p:se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89"/>
                                        </p:tgtEl>
                                        <p:attrNameLst>
                                          <p:attrName>style.visibility</p:attrName>
                                        </p:attrNameLst>
                                      </p:cBhvr>
                                      <p:to>
                                        <p:strVal val="visible"/>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1" presetClass="entr" presetSubtype="0" fill="hold" grpId="0" nodeType="clickEffect">
                                  <p:stCondLst>
                                    <p:cond delay="0"/>
                                  </p:stCondLst>
                                  <p:childTnLst>
                                    <p:set>
                                      <p:cBhvr>
                                        <p:cTn id="163" dur="1" fill="hold">
                                          <p:stCondLst>
                                            <p:cond delay="0"/>
                                          </p:stCondLst>
                                        </p:cTn>
                                        <p:tgtEl>
                                          <p:spTgt spid="10"/>
                                        </p:tgtEl>
                                        <p:attrNameLst>
                                          <p:attrName>style.visibility</p:attrName>
                                        </p:attrNameLst>
                                      </p:cBhvr>
                                      <p:to>
                                        <p:strVal val="visible"/>
                                      </p:to>
                                    </p:se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1" presetClass="entr" presetSubtype="0" fill="hold" grpId="0" nodeType="clickEffect">
                                  <p:stCondLst>
                                    <p:cond delay="0"/>
                                  </p:stCondLst>
                                  <p:childTnLst>
                                    <p:set>
                                      <p:cBhvr>
                                        <p:cTn id="167" dur="1" fill="hold">
                                          <p:stCondLst>
                                            <p:cond delay="0"/>
                                          </p:stCondLst>
                                        </p:cTn>
                                        <p:tgtEl>
                                          <p:spTgt spid="91"/>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92"/>
                                        </p:tgtEl>
                                        <p:attrNameLst>
                                          <p:attrName>style.visibility</p:attrName>
                                        </p:attrNameLst>
                                      </p:cBhvr>
                                      <p:to>
                                        <p:strVal val="visible"/>
                                      </p:to>
                                    </p:se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 presetClass="entr" presetSubtype="0" fill="hold" grpId="0" nodeType="clickEffect">
                                  <p:stCondLst>
                                    <p:cond delay="0"/>
                                  </p:stCondLst>
                                  <p:childTnLst>
                                    <p:set>
                                      <p:cBhvr>
                                        <p:cTn id="175" dur="1" fill="hold">
                                          <p:stCondLst>
                                            <p:cond delay="0"/>
                                          </p:stCondLst>
                                        </p:cTn>
                                        <p:tgtEl>
                                          <p:spTgt spid="93"/>
                                        </p:tgtEl>
                                        <p:attrNameLst>
                                          <p:attrName>style.visibility</p:attrName>
                                        </p:attrNameLst>
                                      </p:cBhvr>
                                      <p:to>
                                        <p:strVal val="visible"/>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 presetClass="entr" presetSubtype="0" fill="hold" grpId="0" nodeType="clickEffect">
                                  <p:stCondLst>
                                    <p:cond delay="0"/>
                                  </p:stCondLst>
                                  <p:childTnLst>
                                    <p:set>
                                      <p:cBhvr>
                                        <p:cTn id="179" dur="1" fill="hold">
                                          <p:stCondLst>
                                            <p:cond delay="0"/>
                                          </p:stCondLst>
                                        </p:cTn>
                                        <p:tgtEl>
                                          <p:spTgt spid="94"/>
                                        </p:tgtEl>
                                        <p:attrNameLst>
                                          <p:attrName>style.visibility</p:attrName>
                                        </p:attrNameLst>
                                      </p:cBhvr>
                                      <p:to>
                                        <p:strVal val="visible"/>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1" presetClass="entr" presetSubtype="0" fill="hold" grpId="0" nodeType="clickEffect">
                                  <p:stCondLst>
                                    <p:cond delay="0"/>
                                  </p:stCondLst>
                                  <p:childTnLst>
                                    <p:set>
                                      <p:cBhvr>
                                        <p:cTn id="183" dur="1" fill="hold">
                                          <p:stCondLst>
                                            <p:cond delay="0"/>
                                          </p:stCondLst>
                                        </p:cTn>
                                        <p:tgtEl>
                                          <p:spTgt spid="95"/>
                                        </p:tgtEl>
                                        <p:attrNameLst>
                                          <p:attrName>style.visibility</p:attrName>
                                        </p:attrNameLst>
                                      </p:cBhvr>
                                      <p:to>
                                        <p:strVal val="visible"/>
                                      </p:to>
                                    </p:se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1" presetClass="entr" presetSubtype="0" fill="hold" grpId="0" nodeType="clickEffect">
                                  <p:stCondLst>
                                    <p:cond delay="0"/>
                                  </p:stCondLst>
                                  <p:childTnLst>
                                    <p:set>
                                      <p:cBhvr>
                                        <p:cTn id="187" dur="1" fill="hold">
                                          <p:stCondLst>
                                            <p:cond delay="0"/>
                                          </p:stCondLst>
                                        </p:cTn>
                                        <p:tgtEl>
                                          <p:spTgt spid="96"/>
                                        </p:tgtEl>
                                        <p:attrNameLst>
                                          <p:attrName>style.visibility</p:attrName>
                                        </p:attrNameLst>
                                      </p:cBhvr>
                                      <p:to>
                                        <p:strVal val="visible"/>
                                      </p:to>
                                    </p:se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1" presetClass="entr" presetSubtype="0" fill="hold" grpId="0" nodeType="clickEffect">
                                  <p:stCondLst>
                                    <p:cond delay="0"/>
                                  </p:stCondLst>
                                  <p:childTnLst>
                                    <p:set>
                                      <p:cBhvr>
                                        <p:cTn id="191" dur="1" fill="hold">
                                          <p:stCondLst>
                                            <p:cond delay="0"/>
                                          </p:stCondLst>
                                        </p:cTn>
                                        <p:tgtEl>
                                          <p:spTgt spid="97"/>
                                        </p:tgtEl>
                                        <p:attrNameLst>
                                          <p:attrName>style.visibility</p:attrName>
                                        </p:attrNameLst>
                                      </p:cBhvr>
                                      <p:to>
                                        <p:strVal val="visible"/>
                                      </p:to>
                                    </p:se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99"/>
                                        </p:tgtEl>
                                        <p:attrNameLst>
                                          <p:attrName>style.visibility</p:attrName>
                                        </p:attrNameLst>
                                      </p:cBhvr>
                                      <p:to>
                                        <p:strVal val="visible"/>
                                      </p:to>
                                    </p:se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1" presetClass="entr" presetSubtype="0" fill="hold" grpId="0" nodeType="clickEffect">
                                  <p:stCondLst>
                                    <p:cond delay="0"/>
                                  </p:stCondLst>
                                  <p:childTnLst>
                                    <p:set>
                                      <p:cBhvr>
                                        <p:cTn id="199" dur="1" fill="hold">
                                          <p:stCondLst>
                                            <p:cond delay="0"/>
                                          </p:stCondLst>
                                        </p:cTn>
                                        <p:tgtEl>
                                          <p:spTgt spid="100"/>
                                        </p:tgtEl>
                                        <p:attrNameLst>
                                          <p:attrName>style.visibility</p:attrName>
                                        </p:attrNameLst>
                                      </p:cBhvr>
                                      <p:to>
                                        <p:strVal val="visible"/>
                                      </p:to>
                                    </p:se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1" presetClass="entr" presetSubtype="0" fill="hold" grpId="0" nodeType="clickEffect">
                                  <p:stCondLst>
                                    <p:cond delay="0"/>
                                  </p:stCondLst>
                                  <p:childTnLst>
                                    <p:set>
                                      <p:cBhvr>
                                        <p:cTn id="203" dur="1" fill="hold">
                                          <p:stCondLst>
                                            <p:cond delay="0"/>
                                          </p:stCondLst>
                                        </p:cTn>
                                        <p:tgtEl>
                                          <p:spTgt spid="101"/>
                                        </p:tgtEl>
                                        <p:attrNameLst>
                                          <p:attrName>style.visibility</p:attrName>
                                        </p:attrNameLst>
                                      </p:cBhvr>
                                      <p:to>
                                        <p:strVal val="visible"/>
                                      </p:to>
                                    </p:se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1" presetClass="entr" presetSubtype="0" fill="hold" grpId="0" nodeType="clickEffect">
                                  <p:stCondLst>
                                    <p:cond delay="0"/>
                                  </p:stCondLst>
                                  <p:childTnLst>
                                    <p:set>
                                      <p:cBhvr>
                                        <p:cTn id="207" dur="1" fill="hold">
                                          <p:stCondLst>
                                            <p:cond delay="0"/>
                                          </p:stCondLst>
                                        </p:cTn>
                                        <p:tgtEl>
                                          <p:spTgt spid="102"/>
                                        </p:tgtEl>
                                        <p:attrNameLst>
                                          <p:attrName>style.visibility</p:attrName>
                                        </p:attrNameLst>
                                      </p:cBhvr>
                                      <p:to>
                                        <p:strVal val="visible"/>
                                      </p:to>
                                    </p:se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1" presetClass="entr" presetSubtype="0" fill="hold" grpId="0" nodeType="clickEffect">
                                  <p:stCondLst>
                                    <p:cond delay="0"/>
                                  </p:stCondLst>
                                  <p:childTnLst>
                                    <p:set>
                                      <p:cBhvr>
                                        <p:cTn id="211" dur="1" fill="hold">
                                          <p:stCondLst>
                                            <p:cond delay="0"/>
                                          </p:stCondLst>
                                        </p:cTn>
                                        <p:tgtEl>
                                          <p:spTgt spid="103"/>
                                        </p:tgtEl>
                                        <p:attrNameLst>
                                          <p:attrName>style.visibility</p:attrName>
                                        </p:attrNameLst>
                                      </p:cBhvr>
                                      <p:to>
                                        <p:strVal val="visible"/>
                                      </p:to>
                                    </p:se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1" presetClass="entr" presetSubtype="0" fill="hold" grpId="0" nodeType="clickEffect">
                                  <p:stCondLst>
                                    <p:cond delay="0"/>
                                  </p:stCondLst>
                                  <p:childTnLst>
                                    <p:set>
                                      <p:cBhvr>
                                        <p:cTn id="215" dur="1" fill="hold">
                                          <p:stCondLst>
                                            <p:cond delay="0"/>
                                          </p:stCondLst>
                                        </p:cTn>
                                        <p:tgtEl>
                                          <p:spTgt spid="104"/>
                                        </p:tgtEl>
                                        <p:attrNameLst>
                                          <p:attrName>style.visibility</p:attrName>
                                        </p:attrNameLst>
                                      </p:cBhvr>
                                      <p:to>
                                        <p:strVal val="visible"/>
                                      </p:to>
                                    </p:se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1" presetClass="entr" presetSubtype="0" fill="hold" grpId="0" nodeType="clickEffect">
                                  <p:stCondLst>
                                    <p:cond delay="0"/>
                                  </p:stCondLst>
                                  <p:childTnLst>
                                    <p:set>
                                      <p:cBhvr>
                                        <p:cTn id="219" dur="1" fill="hold">
                                          <p:stCondLst>
                                            <p:cond delay="0"/>
                                          </p:stCondLst>
                                        </p:cTn>
                                        <p:tgtEl>
                                          <p:spTgt spid="105"/>
                                        </p:tgtEl>
                                        <p:attrNameLst>
                                          <p:attrName>style.visibility</p:attrName>
                                        </p:attrNameLst>
                                      </p:cBhvr>
                                      <p:to>
                                        <p:strVal val="visible"/>
                                      </p:to>
                                    </p:set>
                                  </p:childTnLst>
                                </p:cTn>
                              </p:par>
                            </p:childTnLst>
                          </p:cTn>
                        </p:par>
                      </p:childTnLst>
                    </p:cTn>
                  </p:par>
                  <p:par>
                    <p:cTn id="220" fill="hold" nodeType="clickPar">
                      <p:stCondLst>
                        <p:cond delay="indefinite"/>
                      </p:stCondLst>
                      <p:childTnLst>
                        <p:par>
                          <p:cTn id="221" fill="hold" nodeType="withGroup">
                            <p:stCondLst>
                              <p:cond delay="0"/>
                            </p:stCondLst>
                            <p:childTnLst>
                              <p:par>
                                <p:cTn id="222" presetID="1" presetClass="entr" presetSubtype="0" fill="hold" grpId="0" nodeType="clickEffect">
                                  <p:stCondLst>
                                    <p:cond delay="0"/>
                                  </p:stCondLst>
                                  <p:childTnLst>
                                    <p:set>
                                      <p:cBhvr>
                                        <p:cTn id="223" dur="1" fill="hold">
                                          <p:stCondLst>
                                            <p:cond delay="0"/>
                                          </p:stCondLst>
                                        </p:cTn>
                                        <p:tgtEl>
                                          <p:spTgt spid="106"/>
                                        </p:tgtEl>
                                        <p:attrNameLst>
                                          <p:attrName>style.visibility</p:attrName>
                                        </p:attrNameLst>
                                      </p:cBhvr>
                                      <p:to>
                                        <p:strVal val="visible"/>
                                      </p:to>
                                    </p:set>
                                  </p:childTnLst>
                                </p:cTn>
                              </p:par>
                            </p:childTnLst>
                          </p:cTn>
                        </p:par>
                      </p:childTnLst>
                    </p:cTn>
                  </p:par>
                  <p:par>
                    <p:cTn id="224" fill="hold" nodeType="clickPar">
                      <p:stCondLst>
                        <p:cond delay="indefinite"/>
                      </p:stCondLst>
                      <p:childTnLst>
                        <p:par>
                          <p:cTn id="225" fill="hold" nodeType="withGroup">
                            <p:stCondLst>
                              <p:cond delay="0"/>
                            </p:stCondLst>
                            <p:childTnLst>
                              <p:par>
                                <p:cTn id="226" presetID="1" presetClass="entr" presetSubtype="0" fill="hold" grpId="0" nodeType="clickEffect">
                                  <p:stCondLst>
                                    <p:cond delay="0"/>
                                  </p:stCondLst>
                                  <p:childTnLst>
                                    <p:set>
                                      <p:cBhvr>
                                        <p:cTn id="227" dur="1" fill="hold">
                                          <p:stCondLst>
                                            <p:cond delay="0"/>
                                          </p:stCondLst>
                                        </p:cTn>
                                        <p:tgtEl>
                                          <p:spTgt spid="107"/>
                                        </p:tgtEl>
                                        <p:attrNameLst>
                                          <p:attrName>style.visibility</p:attrName>
                                        </p:attrNameLst>
                                      </p:cBhvr>
                                      <p:to>
                                        <p:strVal val="visible"/>
                                      </p:to>
                                    </p:se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1" presetClass="entr" presetSubtype="0" fill="hold" grpId="0" nodeType="clickEffect">
                                  <p:stCondLst>
                                    <p:cond delay="0"/>
                                  </p:stCondLst>
                                  <p:childTnLst>
                                    <p:set>
                                      <p:cBhvr>
                                        <p:cTn id="231" dur="1" fill="hold">
                                          <p:stCondLst>
                                            <p:cond delay="0"/>
                                          </p:stCondLst>
                                        </p:cTn>
                                        <p:tgtEl>
                                          <p:spTgt spid="108"/>
                                        </p:tgtEl>
                                        <p:attrNameLst>
                                          <p:attrName>style.visibility</p:attrName>
                                        </p:attrNameLst>
                                      </p:cBhvr>
                                      <p:to>
                                        <p:strVal val="visible"/>
                                      </p:to>
                                    </p:se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1" presetClass="entr" presetSubtype="0" fill="hold" grpId="0" nodeType="clickEffect">
                                  <p:stCondLst>
                                    <p:cond delay="0"/>
                                  </p:stCondLst>
                                  <p:childTnLst>
                                    <p:set>
                                      <p:cBhvr>
                                        <p:cTn id="235" dur="1" fill="hold">
                                          <p:stCondLst>
                                            <p:cond delay="0"/>
                                          </p:stCondLst>
                                        </p:cTn>
                                        <p:tgtEl>
                                          <p:spTgt spid="109"/>
                                        </p:tgtEl>
                                        <p:attrNameLst>
                                          <p:attrName>style.visibility</p:attrName>
                                        </p:attrNameLst>
                                      </p:cBhvr>
                                      <p:to>
                                        <p:strVal val="visible"/>
                                      </p:to>
                                    </p:set>
                                  </p:childTnLst>
                                </p:cTn>
                              </p:par>
                            </p:childTnLst>
                          </p:cTn>
                        </p:par>
                      </p:childTnLst>
                    </p:cTn>
                  </p:par>
                  <p:par>
                    <p:cTn id="236" fill="hold" nodeType="clickPar">
                      <p:stCondLst>
                        <p:cond delay="indefinite"/>
                      </p:stCondLst>
                      <p:childTnLst>
                        <p:par>
                          <p:cTn id="237" fill="hold" nodeType="withGroup">
                            <p:stCondLst>
                              <p:cond delay="0"/>
                            </p:stCondLst>
                            <p:childTnLst>
                              <p:par>
                                <p:cTn id="238" presetID="1" presetClass="entr" presetSubtype="0" fill="hold" grpId="0" nodeType="clickEffect">
                                  <p:stCondLst>
                                    <p:cond delay="0"/>
                                  </p:stCondLst>
                                  <p:childTnLst>
                                    <p:set>
                                      <p:cBhvr>
                                        <p:cTn id="239" dur="1" fill="hold">
                                          <p:stCondLst>
                                            <p:cond delay="0"/>
                                          </p:stCondLst>
                                        </p:cTn>
                                        <p:tgtEl>
                                          <p:spTgt spid="110"/>
                                        </p:tgtEl>
                                        <p:attrNameLst>
                                          <p:attrName>style.visibility</p:attrName>
                                        </p:attrNameLst>
                                      </p:cBhvr>
                                      <p:to>
                                        <p:strVal val="visible"/>
                                      </p:to>
                                    </p:set>
                                  </p:childTnLst>
                                </p:cTn>
                              </p:par>
                            </p:childTnLst>
                          </p:cTn>
                        </p:par>
                      </p:childTnLst>
                    </p:cTn>
                  </p:par>
                  <p:par>
                    <p:cTn id="240" fill="hold" nodeType="clickPar">
                      <p:stCondLst>
                        <p:cond delay="indefinite"/>
                      </p:stCondLst>
                      <p:childTnLst>
                        <p:par>
                          <p:cTn id="241" fill="hold" nodeType="withGroup">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112"/>
                                        </p:tgtEl>
                                        <p:attrNameLst>
                                          <p:attrName>style.visibility</p:attrName>
                                        </p:attrNameLst>
                                      </p:cBhvr>
                                      <p:to>
                                        <p:strVal val="visible"/>
                                      </p:to>
                                    </p:se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1" presetClass="entr" presetSubtype="0" fill="hold" grpId="0" nodeType="clickEffect">
                                  <p:stCondLst>
                                    <p:cond delay="0"/>
                                  </p:stCondLst>
                                  <p:childTnLst>
                                    <p:set>
                                      <p:cBhvr>
                                        <p:cTn id="247" dur="1" fill="hold">
                                          <p:stCondLst>
                                            <p:cond delay="0"/>
                                          </p:stCondLst>
                                        </p:cTn>
                                        <p:tgtEl>
                                          <p:spTgt spid="113"/>
                                        </p:tgtEl>
                                        <p:attrNameLst>
                                          <p:attrName>style.visibility</p:attrName>
                                        </p:attrNameLst>
                                      </p:cBhvr>
                                      <p:to>
                                        <p:strVal val="visible"/>
                                      </p:to>
                                    </p:set>
                                  </p:childTnLst>
                                </p:cTn>
                              </p:par>
                            </p:childTnLst>
                          </p:cTn>
                        </p:par>
                      </p:childTnLst>
                    </p:cTn>
                  </p:par>
                  <p:par>
                    <p:cTn id="248" fill="hold" nodeType="clickPar">
                      <p:stCondLst>
                        <p:cond delay="indefinite"/>
                      </p:stCondLst>
                      <p:childTnLst>
                        <p:par>
                          <p:cTn id="249" fill="hold" nodeType="withGroup">
                            <p:stCondLst>
                              <p:cond delay="0"/>
                            </p:stCondLst>
                            <p:childTnLst>
                              <p:par>
                                <p:cTn id="250" presetID="1" presetClass="entr" presetSubtype="0" fill="hold" grpId="0" nodeType="clickEffect">
                                  <p:stCondLst>
                                    <p:cond delay="0"/>
                                  </p:stCondLst>
                                  <p:childTnLst>
                                    <p:set>
                                      <p:cBhvr>
                                        <p:cTn id="251" dur="1" fill="hold">
                                          <p:stCondLst>
                                            <p:cond delay="0"/>
                                          </p:stCondLst>
                                        </p:cTn>
                                        <p:tgtEl>
                                          <p:spTgt spid="114"/>
                                        </p:tgtEl>
                                        <p:attrNameLst>
                                          <p:attrName>style.visibility</p:attrName>
                                        </p:attrNameLst>
                                      </p:cBhvr>
                                      <p:to>
                                        <p:strVal val="visible"/>
                                      </p:to>
                                    </p:se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1" presetClass="entr" presetSubtype="0" fill="hold" grpId="0" nodeType="clickEffect">
                                  <p:stCondLst>
                                    <p:cond delay="0"/>
                                  </p:stCondLst>
                                  <p:childTnLst>
                                    <p:set>
                                      <p:cBhvr>
                                        <p:cTn id="255" dur="1" fill="hold">
                                          <p:stCondLst>
                                            <p:cond delay="0"/>
                                          </p:stCondLst>
                                        </p:cTn>
                                        <p:tgtEl>
                                          <p:spTgt spid="115"/>
                                        </p:tgtEl>
                                        <p:attrNameLst>
                                          <p:attrName>style.visibility</p:attrName>
                                        </p:attrNameLst>
                                      </p:cBhvr>
                                      <p:to>
                                        <p:strVal val="visible"/>
                                      </p:to>
                                    </p:set>
                                  </p:childTnLst>
                                </p:cTn>
                              </p:par>
                            </p:childTnLst>
                          </p:cTn>
                        </p:par>
                      </p:childTnLst>
                    </p:cTn>
                  </p:par>
                  <p:par>
                    <p:cTn id="256" fill="hold" nodeType="clickPar">
                      <p:stCondLst>
                        <p:cond delay="indefinite"/>
                      </p:stCondLst>
                      <p:childTnLst>
                        <p:par>
                          <p:cTn id="257" fill="hold" nodeType="withGroup">
                            <p:stCondLst>
                              <p:cond delay="0"/>
                            </p:stCondLst>
                            <p:childTnLst>
                              <p:par>
                                <p:cTn id="258" presetID="1" presetClass="entr" presetSubtype="0" fill="hold" grpId="0" nodeType="clickEffect">
                                  <p:stCondLst>
                                    <p:cond delay="0"/>
                                  </p:stCondLst>
                                  <p:childTnLst>
                                    <p:set>
                                      <p:cBhvr>
                                        <p:cTn id="259" dur="1" fill="hold">
                                          <p:stCondLst>
                                            <p:cond delay="0"/>
                                          </p:stCondLst>
                                        </p:cTn>
                                        <p:tgtEl>
                                          <p:spTgt spid="117"/>
                                        </p:tgtEl>
                                        <p:attrNameLst>
                                          <p:attrName>style.visibility</p:attrName>
                                        </p:attrNameLst>
                                      </p:cBhvr>
                                      <p:to>
                                        <p:strVal val="visible"/>
                                      </p:to>
                                    </p:set>
                                  </p:childTnLst>
                                </p:cTn>
                              </p:par>
                            </p:childTnLst>
                          </p:cTn>
                        </p:par>
                      </p:childTnLst>
                    </p:cTn>
                  </p:par>
                  <p:par>
                    <p:cTn id="260" fill="hold" nodeType="clickPar">
                      <p:stCondLst>
                        <p:cond delay="indefinite"/>
                      </p:stCondLst>
                      <p:childTnLst>
                        <p:par>
                          <p:cTn id="261" fill="hold" nodeType="withGroup">
                            <p:stCondLst>
                              <p:cond delay="0"/>
                            </p:stCondLst>
                            <p:childTnLst>
                              <p:par>
                                <p:cTn id="262" presetID="1" presetClass="entr" presetSubtype="0" fill="hold" grpId="0" nodeType="clickEffect">
                                  <p:stCondLst>
                                    <p:cond delay="0"/>
                                  </p:stCondLst>
                                  <p:childTnLst>
                                    <p:set>
                                      <p:cBhvr>
                                        <p:cTn id="263" dur="1" fill="hold">
                                          <p:stCondLst>
                                            <p:cond delay="0"/>
                                          </p:stCondLst>
                                        </p:cTn>
                                        <p:tgtEl>
                                          <p:spTgt spid="118"/>
                                        </p:tgtEl>
                                        <p:attrNameLst>
                                          <p:attrName>style.visibility</p:attrName>
                                        </p:attrNameLst>
                                      </p:cBhvr>
                                      <p:to>
                                        <p:strVal val="visible"/>
                                      </p:to>
                                    </p:set>
                                  </p:childTnLst>
                                </p:cTn>
                              </p:par>
                            </p:childTnLst>
                          </p:cTn>
                        </p:par>
                      </p:childTnLst>
                    </p:cTn>
                  </p:par>
                  <p:par>
                    <p:cTn id="264" fill="hold" nodeType="clickPar">
                      <p:stCondLst>
                        <p:cond delay="indefinite"/>
                      </p:stCondLst>
                      <p:childTnLst>
                        <p:par>
                          <p:cTn id="265" fill="hold" nodeType="withGroup">
                            <p:stCondLst>
                              <p:cond delay="0"/>
                            </p:stCondLst>
                            <p:childTnLst>
                              <p:par>
                                <p:cTn id="266" presetID="1" presetClass="entr" presetSubtype="0" fill="hold" grpId="0" nodeType="clickEffect">
                                  <p:stCondLst>
                                    <p:cond delay="0"/>
                                  </p:stCondLst>
                                  <p:childTnLst>
                                    <p:set>
                                      <p:cBhvr>
                                        <p:cTn id="267" dur="1" fill="hold">
                                          <p:stCondLst>
                                            <p:cond delay="0"/>
                                          </p:stCondLst>
                                        </p:cTn>
                                        <p:tgtEl>
                                          <p:spTgt spid="119"/>
                                        </p:tgtEl>
                                        <p:attrNameLst>
                                          <p:attrName>style.visibility</p:attrName>
                                        </p:attrNameLst>
                                      </p:cBhvr>
                                      <p:to>
                                        <p:strVal val="visible"/>
                                      </p:to>
                                    </p:set>
                                  </p:childTnLst>
                                </p:cTn>
                              </p:par>
                            </p:childTnLst>
                          </p:cTn>
                        </p:par>
                      </p:childTnLst>
                    </p:cTn>
                  </p:par>
                  <p:par>
                    <p:cTn id="268" fill="hold" nodeType="clickPar">
                      <p:stCondLst>
                        <p:cond delay="indefinite"/>
                      </p:stCondLst>
                      <p:childTnLst>
                        <p:par>
                          <p:cTn id="269" fill="hold" nodeType="withGroup">
                            <p:stCondLst>
                              <p:cond delay="0"/>
                            </p:stCondLst>
                            <p:childTnLst>
                              <p:par>
                                <p:cTn id="270" presetID="1" presetClass="entr" presetSubtype="0" fill="hold" grpId="0" nodeType="clickEffect">
                                  <p:stCondLst>
                                    <p:cond delay="0"/>
                                  </p:stCondLst>
                                  <p:childTnLst>
                                    <p:set>
                                      <p:cBhvr>
                                        <p:cTn id="271"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3" grpId="0"/>
      <p:bldP spid="3" grpId="0"/>
      <p:bldP spid="54" grpId="0"/>
      <p:bldP spid="55" grpId="0"/>
      <p:bldP spid="59" grpId="0"/>
      <p:bldP spid="60" grpId="0"/>
      <p:bldP spid="61" grpId="0"/>
      <p:bldP spid="62" grpId="0"/>
      <p:bldP spid="63" grpId="0"/>
      <p:bldP spid="6" grpId="0"/>
      <p:bldP spid="64" grpId="0"/>
      <p:bldP spid="65" grpId="0"/>
      <p:bldP spid="66" grpId="0"/>
      <p:bldP spid="67" grpId="0"/>
      <p:bldP spid="68" grpId="0"/>
      <p:bldP spid="69" grpId="0"/>
      <p:bldP spid="70" grpId="0"/>
      <p:bldP spid="7" grpId="0"/>
      <p:bldP spid="71" grpId="0"/>
      <p:bldP spid="72" grpId="0"/>
      <p:bldP spid="73" grpId="0"/>
      <p:bldP spid="74" grpId="0"/>
      <p:bldP spid="75" grpId="0"/>
      <p:bldP spid="76" grpId="0"/>
      <p:bldP spid="77" grpId="0"/>
      <p:bldP spid="8" grpId="0"/>
      <p:bldP spid="78" grpId="0"/>
      <p:bldP spid="79" grpId="0"/>
      <p:bldP spid="80" grpId="0"/>
      <p:bldP spid="81" grpId="0"/>
      <p:bldP spid="82" grpId="0"/>
      <p:bldP spid="83" grpId="0"/>
      <p:bldP spid="84" grpId="0"/>
      <p:bldP spid="9" grpId="0"/>
      <p:bldP spid="87" grpId="0"/>
      <p:bldP spid="88" grpId="0"/>
      <p:bldP spid="89" grpId="0"/>
      <p:bldP spid="1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7" grpId="0"/>
      <p:bldP spid="108" grpId="0"/>
      <p:bldP spid="109" grpId="0"/>
      <p:bldP spid="110" grpId="0"/>
      <p:bldP spid="112" grpId="0"/>
      <p:bldP spid="113" grpId="0"/>
      <p:bldP spid="114" grpId="0"/>
      <p:bldP spid="115" grpId="0"/>
      <p:bldP spid="117" grpId="0"/>
      <p:bldP spid="118" grpId="0"/>
      <p:bldP spid="119" grpId="0"/>
      <p:bldP spid="1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DD68F10E-B1A3-4C55-800F-1EC5FDA036C8}"/>
              </a:ext>
            </a:extLst>
          </p:cNvPr>
          <p:cNvSpPr>
            <a:spLocks noGrp="1" noChangeArrowheads="1"/>
          </p:cNvSpPr>
          <p:nvPr>
            <p:ph type="title"/>
          </p:nvPr>
        </p:nvSpPr>
        <p:spPr>
          <a:xfrm>
            <a:off x="762000" y="0"/>
            <a:ext cx="7772400" cy="1143000"/>
          </a:xfrm>
        </p:spPr>
        <p:txBody>
          <a:bodyPr/>
          <a:lstStyle/>
          <a:p>
            <a:pPr eaLnBrk="1" hangingPunct="1"/>
            <a:r>
              <a:rPr lang="en-US" altLang="en-US">
                <a:latin typeface="Rockwell" panose="02060603020205020403" pitchFamily="18" charset="0"/>
              </a:rPr>
              <a:t>Dihybrid Crosses</a:t>
            </a:r>
          </a:p>
        </p:txBody>
      </p:sp>
      <p:sp>
        <p:nvSpPr>
          <p:cNvPr id="111619" name="Text Box 3">
            <a:extLst>
              <a:ext uri="{FF2B5EF4-FFF2-40B4-BE49-F238E27FC236}">
                <a16:creationId xmlns:a16="http://schemas.microsoft.com/office/drawing/2014/main" id="{0EB27294-223B-469A-808D-574FD6E9EA0D}"/>
              </a:ext>
            </a:extLst>
          </p:cNvPr>
          <p:cNvSpPr txBox="1">
            <a:spLocks noChangeArrowheads="1"/>
          </p:cNvSpPr>
          <p:nvPr/>
        </p:nvSpPr>
        <p:spPr bwMode="auto">
          <a:xfrm>
            <a:off x="228600" y="2514600"/>
            <a:ext cx="2362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dirty="0">
                <a:latin typeface="Tahoma" panose="020B0604030504040204" pitchFamily="34" charset="0"/>
              </a:rPr>
              <a:t>Fur Color:</a:t>
            </a:r>
            <a:br>
              <a:rPr lang="en-US" altLang="en-US" sz="2400" dirty="0">
                <a:latin typeface="Tahoma" panose="020B0604030504040204" pitchFamily="34" charset="0"/>
              </a:rPr>
            </a:br>
            <a:r>
              <a:rPr lang="en-US" altLang="en-US" sz="2400" dirty="0">
                <a:latin typeface="Tahoma" panose="020B0604030504040204" pitchFamily="34" charset="0"/>
              </a:rPr>
              <a:t>	B:  Black </a:t>
            </a:r>
            <a:br>
              <a:rPr lang="en-US" altLang="en-US" sz="2400" dirty="0">
                <a:latin typeface="Tahoma" panose="020B0604030504040204" pitchFamily="34" charset="0"/>
              </a:rPr>
            </a:br>
            <a:r>
              <a:rPr lang="en-US" altLang="en-US" sz="2400" dirty="0">
                <a:latin typeface="Tahoma" panose="020B0604030504040204" pitchFamily="34" charset="0"/>
              </a:rPr>
              <a:t>	b:  White</a:t>
            </a:r>
          </a:p>
        </p:txBody>
      </p:sp>
      <p:sp>
        <p:nvSpPr>
          <p:cNvPr id="111620" name="Text Box 4">
            <a:extLst>
              <a:ext uri="{FF2B5EF4-FFF2-40B4-BE49-F238E27FC236}">
                <a16:creationId xmlns:a16="http://schemas.microsoft.com/office/drawing/2014/main" id="{6E722ED1-C415-4DDB-85FD-B1368D04E575}"/>
              </a:ext>
            </a:extLst>
          </p:cNvPr>
          <p:cNvSpPr txBox="1">
            <a:spLocks noChangeArrowheads="1"/>
          </p:cNvSpPr>
          <p:nvPr/>
        </p:nvSpPr>
        <p:spPr bwMode="auto">
          <a:xfrm>
            <a:off x="228600" y="3886200"/>
            <a:ext cx="2362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dirty="0">
                <a:latin typeface="Tahoma" panose="020B0604030504040204" pitchFamily="34" charset="0"/>
              </a:rPr>
              <a:t>Coat Texture:</a:t>
            </a:r>
            <a:br>
              <a:rPr lang="en-US" altLang="en-US" sz="2400" dirty="0">
                <a:latin typeface="Tahoma" panose="020B0604030504040204" pitchFamily="34" charset="0"/>
              </a:rPr>
            </a:br>
            <a:r>
              <a:rPr lang="en-US" altLang="en-US" sz="2400" dirty="0">
                <a:latin typeface="Tahoma" panose="020B0604030504040204" pitchFamily="34" charset="0"/>
              </a:rPr>
              <a:t>	R: Rough</a:t>
            </a:r>
            <a:br>
              <a:rPr lang="en-US" altLang="en-US" sz="2400" dirty="0">
                <a:latin typeface="Tahoma" panose="020B0604030504040204" pitchFamily="34" charset="0"/>
              </a:rPr>
            </a:br>
            <a:r>
              <a:rPr lang="en-US" altLang="en-US" sz="2400" dirty="0">
                <a:latin typeface="Tahoma" panose="020B0604030504040204" pitchFamily="34" charset="0"/>
              </a:rPr>
              <a:t>	r:  Smooth</a:t>
            </a:r>
          </a:p>
        </p:txBody>
      </p:sp>
      <p:sp>
        <p:nvSpPr>
          <p:cNvPr id="111621" name="Text Box 5">
            <a:extLst>
              <a:ext uri="{FF2B5EF4-FFF2-40B4-BE49-F238E27FC236}">
                <a16:creationId xmlns:a16="http://schemas.microsoft.com/office/drawing/2014/main" id="{450F4DD7-DB77-4D57-9BE9-AC2A1F4824A6}"/>
              </a:ext>
            </a:extLst>
          </p:cNvPr>
          <p:cNvSpPr txBox="1">
            <a:spLocks noChangeArrowheads="1"/>
          </p:cNvSpPr>
          <p:nvPr/>
        </p:nvSpPr>
        <p:spPr bwMode="auto">
          <a:xfrm>
            <a:off x="152400" y="1676400"/>
            <a:ext cx="2209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latin typeface="Tahoma" panose="020B0604030504040204" pitchFamily="34" charset="0"/>
              </a:rPr>
              <a:t>BbRr x BbRr</a:t>
            </a:r>
          </a:p>
        </p:txBody>
      </p:sp>
      <p:grpSp>
        <p:nvGrpSpPr>
          <p:cNvPr id="111622" name="Group 6">
            <a:extLst>
              <a:ext uri="{FF2B5EF4-FFF2-40B4-BE49-F238E27FC236}">
                <a16:creationId xmlns:a16="http://schemas.microsoft.com/office/drawing/2014/main" id="{93D0086D-B4F6-4374-B619-FB2B2872A6FE}"/>
              </a:ext>
            </a:extLst>
          </p:cNvPr>
          <p:cNvGrpSpPr>
            <a:grpSpLocks/>
          </p:cNvGrpSpPr>
          <p:nvPr/>
        </p:nvGrpSpPr>
        <p:grpSpPr bwMode="auto">
          <a:xfrm>
            <a:off x="3048000" y="1447800"/>
            <a:ext cx="6096000" cy="4876800"/>
            <a:chOff x="1680" y="1008"/>
            <a:chExt cx="3840" cy="3072"/>
          </a:xfrm>
        </p:grpSpPr>
        <p:grpSp>
          <p:nvGrpSpPr>
            <p:cNvPr id="111623" name="Group 7">
              <a:extLst>
                <a:ext uri="{FF2B5EF4-FFF2-40B4-BE49-F238E27FC236}">
                  <a16:creationId xmlns:a16="http://schemas.microsoft.com/office/drawing/2014/main" id="{D5CF8EAB-7D91-4483-8E3F-255A0536479B}"/>
                </a:ext>
              </a:extLst>
            </p:cNvPr>
            <p:cNvGrpSpPr>
              <a:grpSpLocks/>
            </p:cNvGrpSpPr>
            <p:nvPr/>
          </p:nvGrpSpPr>
          <p:grpSpPr bwMode="auto">
            <a:xfrm>
              <a:off x="2016" y="1344"/>
              <a:ext cx="3504" cy="2736"/>
              <a:chOff x="2016" y="1344"/>
              <a:chExt cx="3504" cy="2736"/>
            </a:xfrm>
          </p:grpSpPr>
          <p:sp>
            <p:nvSpPr>
              <p:cNvPr id="111648" name="Rectangle 8">
                <a:extLst>
                  <a:ext uri="{FF2B5EF4-FFF2-40B4-BE49-F238E27FC236}">
                    <a16:creationId xmlns:a16="http://schemas.microsoft.com/office/drawing/2014/main" id="{4630BBA3-A456-40A7-A1EA-CF00F3DCFECF}"/>
                  </a:ext>
                </a:extLst>
              </p:cNvPr>
              <p:cNvSpPr>
                <a:spLocks noChangeArrowheads="1"/>
              </p:cNvSpPr>
              <p:nvPr/>
            </p:nvSpPr>
            <p:spPr bwMode="auto">
              <a:xfrm>
                <a:off x="2016" y="1344"/>
                <a:ext cx="3504" cy="2736"/>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a:latin typeface="Arial" panose="020B0604020202020204" pitchFamily="34" charset="0"/>
                </a:endParaRPr>
              </a:p>
            </p:txBody>
          </p:sp>
          <p:sp>
            <p:nvSpPr>
              <p:cNvPr id="111649" name="Line 9">
                <a:extLst>
                  <a:ext uri="{FF2B5EF4-FFF2-40B4-BE49-F238E27FC236}">
                    <a16:creationId xmlns:a16="http://schemas.microsoft.com/office/drawing/2014/main" id="{008CFFC3-3A8C-4862-AA5B-A1CBD1830BE5}"/>
                  </a:ext>
                </a:extLst>
              </p:cNvPr>
              <p:cNvSpPr>
                <a:spLocks noChangeShapeType="1"/>
              </p:cNvSpPr>
              <p:nvPr/>
            </p:nvSpPr>
            <p:spPr bwMode="auto">
              <a:xfrm>
                <a:off x="2016" y="2688"/>
                <a:ext cx="350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1650" name="Line 10">
                <a:extLst>
                  <a:ext uri="{FF2B5EF4-FFF2-40B4-BE49-F238E27FC236}">
                    <a16:creationId xmlns:a16="http://schemas.microsoft.com/office/drawing/2014/main" id="{A524AC5A-6D9F-4D0C-932B-36739557157F}"/>
                  </a:ext>
                </a:extLst>
              </p:cNvPr>
              <p:cNvSpPr>
                <a:spLocks noChangeShapeType="1"/>
              </p:cNvSpPr>
              <p:nvPr/>
            </p:nvSpPr>
            <p:spPr bwMode="auto">
              <a:xfrm>
                <a:off x="2016" y="2016"/>
                <a:ext cx="350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1651" name="Line 11">
                <a:extLst>
                  <a:ext uri="{FF2B5EF4-FFF2-40B4-BE49-F238E27FC236}">
                    <a16:creationId xmlns:a16="http://schemas.microsoft.com/office/drawing/2014/main" id="{80EA5B9E-5DD7-4C6E-8FC5-10D7BB3D9864}"/>
                  </a:ext>
                </a:extLst>
              </p:cNvPr>
              <p:cNvSpPr>
                <a:spLocks noChangeShapeType="1"/>
              </p:cNvSpPr>
              <p:nvPr/>
            </p:nvSpPr>
            <p:spPr bwMode="auto">
              <a:xfrm>
                <a:off x="2016" y="3408"/>
                <a:ext cx="350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1652" name="Line 12">
                <a:extLst>
                  <a:ext uri="{FF2B5EF4-FFF2-40B4-BE49-F238E27FC236}">
                    <a16:creationId xmlns:a16="http://schemas.microsoft.com/office/drawing/2014/main" id="{7DE98A63-18D9-47F6-BCED-45E25A4BBCA9}"/>
                  </a:ext>
                </a:extLst>
              </p:cNvPr>
              <p:cNvSpPr>
                <a:spLocks noChangeShapeType="1"/>
              </p:cNvSpPr>
              <p:nvPr/>
            </p:nvSpPr>
            <p:spPr bwMode="auto">
              <a:xfrm>
                <a:off x="2928" y="1344"/>
                <a:ext cx="0" cy="273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1653" name="Line 13">
                <a:extLst>
                  <a:ext uri="{FF2B5EF4-FFF2-40B4-BE49-F238E27FC236}">
                    <a16:creationId xmlns:a16="http://schemas.microsoft.com/office/drawing/2014/main" id="{0204E483-6127-44B1-9D57-B81899931566}"/>
                  </a:ext>
                </a:extLst>
              </p:cNvPr>
              <p:cNvSpPr>
                <a:spLocks noChangeShapeType="1"/>
              </p:cNvSpPr>
              <p:nvPr/>
            </p:nvSpPr>
            <p:spPr bwMode="auto">
              <a:xfrm>
                <a:off x="4656" y="1344"/>
                <a:ext cx="0" cy="273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1654" name="Line 14">
                <a:extLst>
                  <a:ext uri="{FF2B5EF4-FFF2-40B4-BE49-F238E27FC236}">
                    <a16:creationId xmlns:a16="http://schemas.microsoft.com/office/drawing/2014/main" id="{3BDFE22E-5C75-48B5-A41E-7BCF19E839B8}"/>
                  </a:ext>
                </a:extLst>
              </p:cNvPr>
              <p:cNvSpPr>
                <a:spLocks noChangeShapeType="1"/>
              </p:cNvSpPr>
              <p:nvPr/>
            </p:nvSpPr>
            <p:spPr bwMode="auto">
              <a:xfrm>
                <a:off x="3792" y="1344"/>
                <a:ext cx="0" cy="273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11624" name="Text Box 15">
              <a:extLst>
                <a:ext uri="{FF2B5EF4-FFF2-40B4-BE49-F238E27FC236}">
                  <a16:creationId xmlns:a16="http://schemas.microsoft.com/office/drawing/2014/main" id="{36E36EB0-2BBD-46E6-B09C-1288FCC86A72}"/>
                </a:ext>
              </a:extLst>
            </p:cNvPr>
            <p:cNvSpPr txBox="1">
              <a:spLocks noChangeArrowheads="1"/>
            </p:cNvSpPr>
            <p:nvPr/>
          </p:nvSpPr>
          <p:spPr bwMode="auto">
            <a:xfrm>
              <a:off x="2208" y="1008"/>
              <a:ext cx="336"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latin typeface="Tahoma" panose="020B0604030504040204" pitchFamily="34" charset="0"/>
                </a:rPr>
                <a:t>BR</a:t>
              </a:r>
            </a:p>
          </p:txBody>
        </p:sp>
        <p:sp>
          <p:nvSpPr>
            <p:cNvPr id="111625" name="Text Box 16">
              <a:extLst>
                <a:ext uri="{FF2B5EF4-FFF2-40B4-BE49-F238E27FC236}">
                  <a16:creationId xmlns:a16="http://schemas.microsoft.com/office/drawing/2014/main" id="{6DE30305-5A41-403A-8567-92A3CCEBAB50}"/>
                </a:ext>
              </a:extLst>
            </p:cNvPr>
            <p:cNvSpPr txBox="1">
              <a:spLocks noChangeArrowheads="1"/>
            </p:cNvSpPr>
            <p:nvPr/>
          </p:nvSpPr>
          <p:spPr bwMode="auto">
            <a:xfrm>
              <a:off x="4032" y="1037"/>
              <a:ext cx="384"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latin typeface="Tahoma" panose="020B0604030504040204" pitchFamily="34" charset="0"/>
                </a:rPr>
                <a:t>bR</a:t>
              </a:r>
            </a:p>
          </p:txBody>
        </p:sp>
        <p:sp>
          <p:nvSpPr>
            <p:cNvPr id="111626" name="Text Box 17">
              <a:extLst>
                <a:ext uri="{FF2B5EF4-FFF2-40B4-BE49-F238E27FC236}">
                  <a16:creationId xmlns:a16="http://schemas.microsoft.com/office/drawing/2014/main" id="{017A0ECE-2BA7-40B7-92F8-7379345FD6F1}"/>
                </a:ext>
              </a:extLst>
            </p:cNvPr>
            <p:cNvSpPr txBox="1">
              <a:spLocks noChangeArrowheads="1"/>
            </p:cNvSpPr>
            <p:nvPr/>
          </p:nvSpPr>
          <p:spPr bwMode="auto">
            <a:xfrm>
              <a:off x="1728" y="3600"/>
              <a:ext cx="24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latin typeface="Tahoma" panose="020B0604030504040204" pitchFamily="34" charset="0"/>
                </a:rPr>
                <a:t>br</a:t>
              </a:r>
            </a:p>
          </p:txBody>
        </p:sp>
        <p:sp>
          <p:nvSpPr>
            <p:cNvPr id="111627" name="Text Box 18">
              <a:extLst>
                <a:ext uri="{FF2B5EF4-FFF2-40B4-BE49-F238E27FC236}">
                  <a16:creationId xmlns:a16="http://schemas.microsoft.com/office/drawing/2014/main" id="{874C19EC-DCD2-4214-BE73-6B8B83D266EF}"/>
                </a:ext>
              </a:extLst>
            </p:cNvPr>
            <p:cNvSpPr txBox="1">
              <a:spLocks noChangeArrowheads="1"/>
            </p:cNvSpPr>
            <p:nvPr/>
          </p:nvSpPr>
          <p:spPr bwMode="auto">
            <a:xfrm>
              <a:off x="1680" y="2928"/>
              <a:ext cx="336"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latin typeface="Tahoma" panose="020B0604030504040204" pitchFamily="34" charset="0"/>
                </a:rPr>
                <a:t>bR</a:t>
              </a:r>
            </a:p>
          </p:txBody>
        </p:sp>
        <p:sp>
          <p:nvSpPr>
            <p:cNvPr id="111628" name="Text Box 19">
              <a:extLst>
                <a:ext uri="{FF2B5EF4-FFF2-40B4-BE49-F238E27FC236}">
                  <a16:creationId xmlns:a16="http://schemas.microsoft.com/office/drawing/2014/main" id="{C9E6A213-FBFA-41B1-89FD-B1F80124CEA2}"/>
                </a:ext>
              </a:extLst>
            </p:cNvPr>
            <p:cNvSpPr txBox="1">
              <a:spLocks noChangeArrowheads="1"/>
            </p:cNvSpPr>
            <p:nvPr/>
          </p:nvSpPr>
          <p:spPr bwMode="auto">
            <a:xfrm>
              <a:off x="1680" y="2208"/>
              <a:ext cx="28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latin typeface="Tahoma" panose="020B0604030504040204" pitchFamily="34" charset="0"/>
                </a:rPr>
                <a:t>Br</a:t>
              </a:r>
            </a:p>
          </p:txBody>
        </p:sp>
        <p:sp>
          <p:nvSpPr>
            <p:cNvPr id="111629" name="Text Box 20">
              <a:extLst>
                <a:ext uri="{FF2B5EF4-FFF2-40B4-BE49-F238E27FC236}">
                  <a16:creationId xmlns:a16="http://schemas.microsoft.com/office/drawing/2014/main" id="{936509B6-0959-4004-A0F2-3E5774C849A1}"/>
                </a:ext>
              </a:extLst>
            </p:cNvPr>
            <p:cNvSpPr txBox="1">
              <a:spLocks noChangeArrowheads="1"/>
            </p:cNvSpPr>
            <p:nvPr/>
          </p:nvSpPr>
          <p:spPr bwMode="auto">
            <a:xfrm>
              <a:off x="1680" y="1536"/>
              <a:ext cx="336"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latin typeface="Tahoma" panose="020B0604030504040204" pitchFamily="34" charset="0"/>
                </a:rPr>
                <a:t>BR</a:t>
              </a:r>
            </a:p>
          </p:txBody>
        </p:sp>
        <p:sp>
          <p:nvSpPr>
            <p:cNvPr id="111630" name="Text Box 21">
              <a:extLst>
                <a:ext uri="{FF2B5EF4-FFF2-40B4-BE49-F238E27FC236}">
                  <a16:creationId xmlns:a16="http://schemas.microsoft.com/office/drawing/2014/main" id="{F8C9C7A6-2D40-452F-9F95-DD1C3AE83539}"/>
                </a:ext>
              </a:extLst>
            </p:cNvPr>
            <p:cNvSpPr txBox="1">
              <a:spLocks noChangeArrowheads="1"/>
            </p:cNvSpPr>
            <p:nvPr/>
          </p:nvSpPr>
          <p:spPr bwMode="auto">
            <a:xfrm>
              <a:off x="4896" y="1037"/>
              <a:ext cx="240"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latin typeface="Tahoma" panose="020B0604030504040204" pitchFamily="34" charset="0"/>
                </a:rPr>
                <a:t>br</a:t>
              </a:r>
            </a:p>
          </p:txBody>
        </p:sp>
        <p:sp>
          <p:nvSpPr>
            <p:cNvPr id="111631" name="Text Box 22">
              <a:extLst>
                <a:ext uri="{FF2B5EF4-FFF2-40B4-BE49-F238E27FC236}">
                  <a16:creationId xmlns:a16="http://schemas.microsoft.com/office/drawing/2014/main" id="{4582E2AD-FD22-46D5-A3BE-4640CF1F022D}"/>
                </a:ext>
              </a:extLst>
            </p:cNvPr>
            <p:cNvSpPr txBox="1">
              <a:spLocks noChangeArrowheads="1"/>
            </p:cNvSpPr>
            <p:nvPr/>
          </p:nvSpPr>
          <p:spPr bwMode="auto">
            <a:xfrm>
              <a:off x="3168" y="1008"/>
              <a:ext cx="288"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a:latin typeface="Tahoma" panose="020B0604030504040204" pitchFamily="34" charset="0"/>
                </a:rPr>
                <a:t>Br</a:t>
              </a:r>
            </a:p>
          </p:txBody>
        </p:sp>
        <p:sp>
          <p:nvSpPr>
            <p:cNvPr id="111632" name="Text Box 23">
              <a:extLst>
                <a:ext uri="{FF2B5EF4-FFF2-40B4-BE49-F238E27FC236}">
                  <a16:creationId xmlns:a16="http://schemas.microsoft.com/office/drawing/2014/main" id="{7D8E4162-6FD0-4193-B643-AAF9910728FF}"/>
                </a:ext>
              </a:extLst>
            </p:cNvPr>
            <p:cNvSpPr txBox="1">
              <a:spLocks noChangeArrowheads="1"/>
            </p:cNvSpPr>
            <p:nvPr/>
          </p:nvSpPr>
          <p:spPr bwMode="auto">
            <a:xfrm>
              <a:off x="2208" y="1536"/>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BBRR</a:t>
              </a:r>
            </a:p>
          </p:txBody>
        </p:sp>
        <p:sp>
          <p:nvSpPr>
            <p:cNvPr id="111633" name="Text Box 24">
              <a:extLst>
                <a:ext uri="{FF2B5EF4-FFF2-40B4-BE49-F238E27FC236}">
                  <a16:creationId xmlns:a16="http://schemas.microsoft.com/office/drawing/2014/main" id="{D8A335C9-1FC9-42D1-833A-3423FE353008}"/>
                </a:ext>
              </a:extLst>
            </p:cNvPr>
            <p:cNvSpPr txBox="1">
              <a:spLocks noChangeArrowheads="1"/>
            </p:cNvSpPr>
            <p:nvPr/>
          </p:nvSpPr>
          <p:spPr bwMode="auto">
            <a:xfrm>
              <a:off x="3936" y="1536"/>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BbRR</a:t>
              </a:r>
            </a:p>
          </p:txBody>
        </p:sp>
        <p:sp>
          <p:nvSpPr>
            <p:cNvPr id="111634" name="Text Box 25">
              <a:extLst>
                <a:ext uri="{FF2B5EF4-FFF2-40B4-BE49-F238E27FC236}">
                  <a16:creationId xmlns:a16="http://schemas.microsoft.com/office/drawing/2014/main" id="{46EF0307-0D67-4A43-B2BD-D214BE524CB7}"/>
                </a:ext>
              </a:extLst>
            </p:cNvPr>
            <p:cNvSpPr txBox="1">
              <a:spLocks noChangeArrowheads="1"/>
            </p:cNvSpPr>
            <p:nvPr/>
          </p:nvSpPr>
          <p:spPr bwMode="auto">
            <a:xfrm>
              <a:off x="4800" y="1536"/>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BbRr</a:t>
              </a:r>
            </a:p>
          </p:txBody>
        </p:sp>
        <p:sp>
          <p:nvSpPr>
            <p:cNvPr id="111635" name="Text Box 26">
              <a:extLst>
                <a:ext uri="{FF2B5EF4-FFF2-40B4-BE49-F238E27FC236}">
                  <a16:creationId xmlns:a16="http://schemas.microsoft.com/office/drawing/2014/main" id="{B8849FE6-A960-4C1C-8B4F-4DABBE743FC2}"/>
                </a:ext>
              </a:extLst>
            </p:cNvPr>
            <p:cNvSpPr txBox="1">
              <a:spLocks noChangeArrowheads="1"/>
            </p:cNvSpPr>
            <p:nvPr/>
          </p:nvSpPr>
          <p:spPr bwMode="auto">
            <a:xfrm>
              <a:off x="2256" y="2256"/>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BBRr</a:t>
              </a:r>
            </a:p>
          </p:txBody>
        </p:sp>
        <p:sp>
          <p:nvSpPr>
            <p:cNvPr id="111636" name="Text Box 27">
              <a:extLst>
                <a:ext uri="{FF2B5EF4-FFF2-40B4-BE49-F238E27FC236}">
                  <a16:creationId xmlns:a16="http://schemas.microsoft.com/office/drawing/2014/main" id="{4E8B8E28-E012-4D32-8C94-446B3971717C}"/>
                </a:ext>
              </a:extLst>
            </p:cNvPr>
            <p:cNvSpPr txBox="1">
              <a:spLocks noChangeArrowheads="1"/>
            </p:cNvSpPr>
            <p:nvPr/>
          </p:nvSpPr>
          <p:spPr bwMode="auto">
            <a:xfrm>
              <a:off x="3120" y="2256"/>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BBrr</a:t>
              </a:r>
            </a:p>
          </p:txBody>
        </p:sp>
        <p:sp>
          <p:nvSpPr>
            <p:cNvPr id="111637" name="Text Box 28">
              <a:extLst>
                <a:ext uri="{FF2B5EF4-FFF2-40B4-BE49-F238E27FC236}">
                  <a16:creationId xmlns:a16="http://schemas.microsoft.com/office/drawing/2014/main" id="{6A348BCE-DFC7-42B0-9BB4-4D117646F2BF}"/>
                </a:ext>
              </a:extLst>
            </p:cNvPr>
            <p:cNvSpPr txBox="1">
              <a:spLocks noChangeArrowheads="1"/>
            </p:cNvSpPr>
            <p:nvPr/>
          </p:nvSpPr>
          <p:spPr bwMode="auto">
            <a:xfrm>
              <a:off x="3984" y="2256"/>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BbRr</a:t>
              </a:r>
            </a:p>
          </p:txBody>
        </p:sp>
        <p:sp>
          <p:nvSpPr>
            <p:cNvPr id="111638" name="Text Box 29">
              <a:extLst>
                <a:ext uri="{FF2B5EF4-FFF2-40B4-BE49-F238E27FC236}">
                  <a16:creationId xmlns:a16="http://schemas.microsoft.com/office/drawing/2014/main" id="{60294533-EDAD-44F8-938B-F1DDA8F0EDF9}"/>
                </a:ext>
              </a:extLst>
            </p:cNvPr>
            <p:cNvSpPr txBox="1">
              <a:spLocks noChangeArrowheads="1"/>
            </p:cNvSpPr>
            <p:nvPr/>
          </p:nvSpPr>
          <p:spPr bwMode="auto">
            <a:xfrm>
              <a:off x="4800" y="2256"/>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Bbrr</a:t>
              </a:r>
            </a:p>
          </p:txBody>
        </p:sp>
        <p:sp>
          <p:nvSpPr>
            <p:cNvPr id="111639" name="Text Box 30">
              <a:extLst>
                <a:ext uri="{FF2B5EF4-FFF2-40B4-BE49-F238E27FC236}">
                  <a16:creationId xmlns:a16="http://schemas.microsoft.com/office/drawing/2014/main" id="{C70A2F2B-DC2E-41C3-8F2C-18A63BC5EF62}"/>
                </a:ext>
              </a:extLst>
            </p:cNvPr>
            <p:cNvSpPr txBox="1">
              <a:spLocks noChangeArrowheads="1"/>
            </p:cNvSpPr>
            <p:nvPr/>
          </p:nvSpPr>
          <p:spPr bwMode="auto">
            <a:xfrm>
              <a:off x="2256" y="2928"/>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BbRR</a:t>
              </a:r>
            </a:p>
          </p:txBody>
        </p:sp>
        <p:sp>
          <p:nvSpPr>
            <p:cNvPr id="111640" name="Text Box 31">
              <a:extLst>
                <a:ext uri="{FF2B5EF4-FFF2-40B4-BE49-F238E27FC236}">
                  <a16:creationId xmlns:a16="http://schemas.microsoft.com/office/drawing/2014/main" id="{4160954F-406D-4DF5-8988-6D006EF57662}"/>
                </a:ext>
              </a:extLst>
            </p:cNvPr>
            <p:cNvSpPr txBox="1">
              <a:spLocks noChangeArrowheads="1"/>
            </p:cNvSpPr>
            <p:nvPr/>
          </p:nvSpPr>
          <p:spPr bwMode="auto">
            <a:xfrm>
              <a:off x="3072" y="2928"/>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BbRr</a:t>
              </a:r>
            </a:p>
          </p:txBody>
        </p:sp>
        <p:sp>
          <p:nvSpPr>
            <p:cNvPr id="111641" name="Text Box 32">
              <a:extLst>
                <a:ext uri="{FF2B5EF4-FFF2-40B4-BE49-F238E27FC236}">
                  <a16:creationId xmlns:a16="http://schemas.microsoft.com/office/drawing/2014/main" id="{738B565D-22DD-4EF5-859C-675CCF35D3A1}"/>
                </a:ext>
              </a:extLst>
            </p:cNvPr>
            <p:cNvSpPr txBox="1">
              <a:spLocks noChangeArrowheads="1"/>
            </p:cNvSpPr>
            <p:nvPr/>
          </p:nvSpPr>
          <p:spPr bwMode="auto">
            <a:xfrm>
              <a:off x="3984" y="2928"/>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bbRR</a:t>
              </a:r>
            </a:p>
          </p:txBody>
        </p:sp>
        <p:sp>
          <p:nvSpPr>
            <p:cNvPr id="111642" name="Text Box 33">
              <a:extLst>
                <a:ext uri="{FF2B5EF4-FFF2-40B4-BE49-F238E27FC236}">
                  <a16:creationId xmlns:a16="http://schemas.microsoft.com/office/drawing/2014/main" id="{15DB32EC-D450-49D6-A44F-0DB359681801}"/>
                </a:ext>
              </a:extLst>
            </p:cNvPr>
            <p:cNvSpPr txBox="1">
              <a:spLocks noChangeArrowheads="1"/>
            </p:cNvSpPr>
            <p:nvPr/>
          </p:nvSpPr>
          <p:spPr bwMode="auto">
            <a:xfrm>
              <a:off x="4848" y="2928"/>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bbRr</a:t>
              </a:r>
            </a:p>
          </p:txBody>
        </p:sp>
        <p:sp>
          <p:nvSpPr>
            <p:cNvPr id="111643" name="Text Box 34">
              <a:extLst>
                <a:ext uri="{FF2B5EF4-FFF2-40B4-BE49-F238E27FC236}">
                  <a16:creationId xmlns:a16="http://schemas.microsoft.com/office/drawing/2014/main" id="{95E3FCC3-886B-4CC5-98BA-D31E08372722}"/>
                </a:ext>
              </a:extLst>
            </p:cNvPr>
            <p:cNvSpPr txBox="1">
              <a:spLocks noChangeArrowheads="1"/>
            </p:cNvSpPr>
            <p:nvPr/>
          </p:nvSpPr>
          <p:spPr bwMode="auto">
            <a:xfrm>
              <a:off x="2256" y="3600"/>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BbRr</a:t>
              </a:r>
            </a:p>
          </p:txBody>
        </p:sp>
        <p:sp>
          <p:nvSpPr>
            <p:cNvPr id="111644" name="Text Box 35">
              <a:extLst>
                <a:ext uri="{FF2B5EF4-FFF2-40B4-BE49-F238E27FC236}">
                  <a16:creationId xmlns:a16="http://schemas.microsoft.com/office/drawing/2014/main" id="{965137AB-0306-403C-A6A2-B27218DC779A}"/>
                </a:ext>
              </a:extLst>
            </p:cNvPr>
            <p:cNvSpPr txBox="1">
              <a:spLocks noChangeArrowheads="1"/>
            </p:cNvSpPr>
            <p:nvPr/>
          </p:nvSpPr>
          <p:spPr bwMode="auto">
            <a:xfrm>
              <a:off x="3120" y="3600"/>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Bbrr</a:t>
              </a:r>
            </a:p>
          </p:txBody>
        </p:sp>
        <p:sp>
          <p:nvSpPr>
            <p:cNvPr id="111645" name="Text Box 36">
              <a:extLst>
                <a:ext uri="{FF2B5EF4-FFF2-40B4-BE49-F238E27FC236}">
                  <a16:creationId xmlns:a16="http://schemas.microsoft.com/office/drawing/2014/main" id="{CDDBAF50-869B-41E3-8113-B48205926A79}"/>
                </a:ext>
              </a:extLst>
            </p:cNvPr>
            <p:cNvSpPr txBox="1">
              <a:spLocks noChangeArrowheads="1"/>
            </p:cNvSpPr>
            <p:nvPr/>
          </p:nvSpPr>
          <p:spPr bwMode="auto">
            <a:xfrm>
              <a:off x="4032" y="3600"/>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bbRr</a:t>
              </a:r>
            </a:p>
          </p:txBody>
        </p:sp>
        <p:sp>
          <p:nvSpPr>
            <p:cNvPr id="111646" name="Text Box 37">
              <a:extLst>
                <a:ext uri="{FF2B5EF4-FFF2-40B4-BE49-F238E27FC236}">
                  <a16:creationId xmlns:a16="http://schemas.microsoft.com/office/drawing/2014/main" id="{CA8B2F8D-44E0-4568-8C43-88516A63A816}"/>
                </a:ext>
              </a:extLst>
            </p:cNvPr>
            <p:cNvSpPr txBox="1">
              <a:spLocks noChangeArrowheads="1"/>
            </p:cNvSpPr>
            <p:nvPr/>
          </p:nvSpPr>
          <p:spPr bwMode="auto">
            <a:xfrm>
              <a:off x="4896" y="3600"/>
              <a:ext cx="43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bbrr</a:t>
              </a:r>
            </a:p>
          </p:txBody>
        </p:sp>
        <p:sp>
          <p:nvSpPr>
            <p:cNvPr id="111647" name="Text Box 38">
              <a:extLst>
                <a:ext uri="{FF2B5EF4-FFF2-40B4-BE49-F238E27FC236}">
                  <a16:creationId xmlns:a16="http://schemas.microsoft.com/office/drawing/2014/main" id="{D0E041DC-1A7E-4504-BF86-258DCC6D2AE8}"/>
                </a:ext>
              </a:extLst>
            </p:cNvPr>
            <p:cNvSpPr txBox="1">
              <a:spLocks noChangeArrowheads="1"/>
            </p:cNvSpPr>
            <p:nvPr/>
          </p:nvSpPr>
          <p:spPr bwMode="auto">
            <a:xfrm>
              <a:off x="3120" y="1536"/>
              <a:ext cx="5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BBRr</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Mendel’s Experiments</a:t>
            </a:r>
          </a:p>
        </p:txBody>
      </p:sp>
      <p:sp>
        <p:nvSpPr>
          <p:cNvPr id="3" name="Content Placeholder 2"/>
          <p:cNvSpPr>
            <a:spLocks noGrp="1"/>
          </p:cNvSpPr>
          <p:nvPr>
            <p:ph idx="1"/>
          </p:nvPr>
        </p:nvSpPr>
        <p:spPr>
          <a:xfrm>
            <a:off x="500034" y="1214422"/>
            <a:ext cx="8229600" cy="4525963"/>
          </a:xfrm>
        </p:spPr>
        <p:txBody>
          <a:bodyPr/>
          <a:lstStyle/>
          <a:p>
            <a:r>
              <a:rPr lang="en-US" dirty="0"/>
              <a:t>A couple of background terms:</a:t>
            </a:r>
          </a:p>
          <a:p>
            <a:r>
              <a:rPr lang="en-US" dirty="0"/>
              <a:t>True-breeding </a:t>
            </a:r>
          </a:p>
          <a:p>
            <a:r>
              <a:rPr lang="en-US" dirty="0"/>
              <a:t>Self pollination</a:t>
            </a:r>
          </a:p>
          <a:p>
            <a:r>
              <a:rPr lang="en-US" dirty="0"/>
              <a:t>Cross pollination</a:t>
            </a:r>
          </a:p>
          <a:p>
            <a:pPr>
              <a:buNone/>
            </a:pPr>
            <a:endParaRPr lang="en-US" dirty="0"/>
          </a:p>
        </p:txBody>
      </p:sp>
      <p:pic>
        <p:nvPicPr>
          <p:cNvPr id="27650" name="Picture 2" descr="http://www.cas.vanderbilt.edu/bioimages/l/wlala4-fl12199.jpg"/>
          <p:cNvPicPr>
            <a:picLocks noChangeAspect="1" noChangeArrowheads="1"/>
          </p:cNvPicPr>
          <p:nvPr/>
        </p:nvPicPr>
        <p:blipFill>
          <a:blip r:embed="rId3" cstate="print"/>
          <a:srcRect/>
          <a:stretch>
            <a:fillRect/>
          </a:stretch>
        </p:blipFill>
        <p:spPr bwMode="auto">
          <a:xfrm>
            <a:off x="5643570" y="2071678"/>
            <a:ext cx="2743200" cy="4114801"/>
          </a:xfrm>
          <a:prstGeom prst="rect">
            <a:avLst/>
          </a:prstGeom>
          <a:noFill/>
        </p:spPr>
      </p:pic>
      <p:pic>
        <p:nvPicPr>
          <p:cNvPr id="27652" name="Picture 4" descr="http://www.plant-biology.com/Heartseed%20flower.jpg"/>
          <p:cNvPicPr>
            <a:picLocks noChangeAspect="1" noChangeArrowheads="1"/>
          </p:cNvPicPr>
          <p:nvPr/>
        </p:nvPicPr>
        <p:blipFill>
          <a:blip r:embed="rId4" cstate="print"/>
          <a:srcRect/>
          <a:stretch>
            <a:fillRect/>
          </a:stretch>
        </p:blipFill>
        <p:spPr bwMode="auto">
          <a:xfrm>
            <a:off x="642910" y="3571876"/>
            <a:ext cx="3571900" cy="285752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2" name="Group 2">
            <a:extLst>
              <a:ext uri="{FF2B5EF4-FFF2-40B4-BE49-F238E27FC236}">
                <a16:creationId xmlns:a16="http://schemas.microsoft.com/office/drawing/2014/main" id="{5B7F575D-E97A-4DC7-8FD1-F542465C67FE}"/>
              </a:ext>
            </a:extLst>
          </p:cNvPr>
          <p:cNvGrpSpPr>
            <a:grpSpLocks/>
          </p:cNvGrpSpPr>
          <p:nvPr/>
        </p:nvGrpSpPr>
        <p:grpSpPr bwMode="auto">
          <a:xfrm>
            <a:off x="3810000" y="685800"/>
            <a:ext cx="4876800" cy="4191000"/>
            <a:chOff x="1680" y="1008"/>
            <a:chExt cx="3840" cy="3072"/>
          </a:xfrm>
        </p:grpSpPr>
        <p:grpSp>
          <p:nvGrpSpPr>
            <p:cNvPr id="112646" name="Group 3">
              <a:extLst>
                <a:ext uri="{FF2B5EF4-FFF2-40B4-BE49-F238E27FC236}">
                  <a16:creationId xmlns:a16="http://schemas.microsoft.com/office/drawing/2014/main" id="{6A9B67C2-8709-40E9-AB90-851EBD510F51}"/>
                </a:ext>
              </a:extLst>
            </p:cNvPr>
            <p:cNvGrpSpPr>
              <a:grpSpLocks/>
            </p:cNvGrpSpPr>
            <p:nvPr/>
          </p:nvGrpSpPr>
          <p:grpSpPr bwMode="auto">
            <a:xfrm>
              <a:off x="2016" y="1344"/>
              <a:ext cx="3504" cy="2736"/>
              <a:chOff x="2016" y="1344"/>
              <a:chExt cx="3504" cy="2736"/>
            </a:xfrm>
          </p:grpSpPr>
          <p:sp>
            <p:nvSpPr>
              <p:cNvPr id="112671" name="Rectangle 4">
                <a:extLst>
                  <a:ext uri="{FF2B5EF4-FFF2-40B4-BE49-F238E27FC236}">
                    <a16:creationId xmlns:a16="http://schemas.microsoft.com/office/drawing/2014/main" id="{D5A8141D-60F0-4980-90F8-82C005483AD6}"/>
                  </a:ext>
                </a:extLst>
              </p:cNvPr>
              <p:cNvSpPr>
                <a:spLocks noChangeArrowheads="1"/>
              </p:cNvSpPr>
              <p:nvPr/>
            </p:nvSpPr>
            <p:spPr bwMode="auto">
              <a:xfrm>
                <a:off x="2016" y="1344"/>
                <a:ext cx="3504" cy="2736"/>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12672" name="Line 5">
                <a:extLst>
                  <a:ext uri="{FF2B5EF4-FFF2-40B4-BE49-F238E27FC236}">
                    <a16:creationId xmlns:a16="http://schemas.microsoft.com/office/drawing/2014/main" id="{6C89AC20-69EC-4CED-8192-F88616B3DD20}"/>
                  </a:ext>
                </a:extLst>
              </p:cNvPr>
              <p:cNvSpPr>
                <a:spLocks noChangeShapeType="1"/>
              </p:cNvSpPr>
              <p:nvPr/>
            </p:nvSpPr>
            <p:spPr bwMode="auto">
              <a:xfrm>
                <a:off x="2016" y="2688"/>
                <a:ext cx="350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3" name="Line 6">
                <a:extLst>
                  <a:ext uri="{FF2B5EF4-FFF2-40B4-BE49-F238E27FC236}">
                    <a16:creationId xmlns:a16="http://schemas.microsoft.com/office/drawing/2014/main" id="{899E398D-0A0A-4EBB-BD36-C1EAA050013C}"/>
                  </a:ext>
                </a:extLst>
              </p:cNvPr>
              <p:cNvSpPr>
                <a:spLocks noChangeShapeType="1"/>
              </p:cNvSpPr>
              <p:nvPr/>
            </p:nvSpPr>
            <p:spPr bwMode="auto">
              <a:xfrm>
                <a:off x="2016" y="2016"/>
                <a:ext cx="350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4" name="Line 7">
                <a:extLst>
                  <a:ext uri="{FF2B5EF4-FFF2-40B4-BE49-F238E27FC236}">
                    <a16:creationId xmlns:a16="http://schemas.microsoft.com/office/drawing/2014/main" id="{53A24218-C74C-4BF9-9558-9BD0AEBDA903}"/>
                  </a:ext>
                </a:extLst>
              </p:cNvPr>
              <p:cNvSpPr>
                <a:spLocks noChangeShapeType="1"/>
              </p:cNvSpPr>
              <p:nvPr/>
            </p:nvSpPr>
            <p:spPr bwMode="auto">
              <a:xfrm>
                <a:off x="2016" y="3408"/>
                <a:ext cx="350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5" name="Line 8">
                <a:extLst>
                  <a:ext uri="{FF2B5EF4-FFF2-40B4-BE49-F238E27FC236}">
                    <a16:creationId xmlns:a16="http://schemas.microsoft.com/office/drawing/2014/main" id="{12CD6B3D-2F59-47F8-B6B1-D06EC11FAFFE}"/>
                  </a:ext>
                </a:extLst>
              </p:cNvPr>
              <p:cNvSpPr>
                <a:spLocks noChangeShapeType="1"/>
              </p:cNvSpPr>
              <p:nvPr/>
            </p:nvSpPr>
            <p:spPr bwMode="auto">
              <a:xfrm>
                <a:off x="2928" y="1344"/>
                <a:ext cx="0" cy="273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6" name="Line 9">
                <a:extLst>
                  <a:ext uri="{FF2B5EF4-FFF2-40B4-BE49-F238E27FC236}">
                    <a16:creationId xmlns:a16="http://schemas.microsoft.com/office/drawing/2014/main" id="{97BC66A5-63B0-47F0-8FDE-E8D2D262C19A}"/>
                  </a:ext>
                </a:extLst>
              </p:cNvPr>
              <p:cNvSpPr>
                <a:spLocks noChangeShapeType="1"/>
              </p:cNvSpPr>
              <p:nvPr/>
            </p:nvSpPr>
            <p:spPr bwMode="auto">
              <a:xfrm>
                <a:off x="4656" y="1344"/>
                <a:ext cx="0" cy="273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2677" name="Line 10">
                <a:extLst>
                  <a:ext uri="{FF2B5EF4-FFF2-40B4-BE49-F238E27FC236}">
                    <a16:creationId xmlns:a16="http://schemas.microsoft.com/office/drawing/2014/main" id="{89E1CBE4-B725-4331-B4BF-8A7625C31D86}"/>
                  </a:ext>
                </a:extLst>
              </p:cNvPr>
              <p:cNvSpPr>
                <a:spLocks noChangeShapeType="1"/>
              </p:cNvSpPr>
              <p:nvPr/>
            </p:nvSpPr>
            <p:spPr bwMode="auto">
              <a:xfrm>
                <a:off x="3792" y="1344"/>
                <a:ext cx="0" cy="273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12647" name="Text Box 11">
              <a:extLst>
                <a:ext uri="{FF2B5EF4-FFF2-40B4-BE49-F238E27FC236}">
                  <a16:creationId xmlns:a16="http://schemas.microsoft.com/office/drawing/2014/main" id="{D1ED63C8-3885-4588-8F85-53A065985DED}"/>
                </a:ext>
              </a:extLst>
            </p:cNvPr>
            <p:cNvSpPr txBox="1">
              <a:spLocks noChangeArrowheads="1"/>
            </p:cNvSpPr>
            <p:nvPr/>
          </p:nvSpPr>
          <p:spPr bwMode="auto">
            <a:xfrm>
              <a:off x="2208" y="1008"/>
              <a:ext cx="33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BR</a:t>
              </a:r>
            </a:p>
          </p:txBody>
        </p:sp>
        <p:sp>
          <p:nvSpPr>
            <p:cNvPr id="112648" name="Text Box 12">
              <a:extLst>
                <a:ext uri="{FF2B5EF4-FFF2-40B4-BE49-F238E27FC236}">
                  <a16:creationId xmlns:a16="http://schemas.microsoft.com/office/drawing/2014/main" id="{827A5A08-40B3-442C-9EA8-2B2C44ABEB60}"/>
                </a:ext>
              </a:extLst>
            </p:cNvPr>
            <p:cNvSpPr txBox="1">
              <a:spLocks noChangeArrowheads="1"/>
            </p:cNvSpPr>
            <p:nvPr/>
          </p:nvSpPr>
          <p:spPr bwMode="auto">
            <a:xfrm>
              <a:off x="4033" y="1037"/>
              <a:ext cx="38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bR</a:t>
              </a:r>
            </a:p>
          </p:txBody>
        </p:sp>
        <p:sp>
          <p:nvSpPr>
            <p:cNvPr id="112649" name="Text Box 13">
              <a:extLst>
                <a:ext uri="{FF2B5EF4-FFF2-40B4-BE49-F238E27FC236}">
                  <a16:creationId xmlns:a16="http://schemas.microsoft.com/office/drawing/2014/main" id="{79433E14-BCD7-424B-A75B-9C4F416AAE65}"/>
                </a:ext>
              </a:extLst>
            </p:cNvPr>
            <p:cNvSpPr txBox="1">
              <a:spLocks noChangeArrowheads="1"/>
            </p:cNvSpPr>
            <p:nvPr/>
          </p:nvSpPr>
          <p:spPr bwMode="auto">
            <a:xfrm>
              <a:off x="1728" y="3601"/>
              <a:ext cx="240"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br</a:t>
              </a:r>
            </a:p>
          </p:txBody>
        </p:sp>
        <p:sp>
          <p:nvSpPr>
            <p:cNvPr id="112650" name="Text Box 14">
              <a:extLst>
                <a:ext uri="{FF2B5EF4-FFF2-40B4-BE49-F238E27FC236}">
                  <a16:creationId xmlns:a16="http://schemas.microsoft.com/office/drawing/2014/main" id="{26F4EE8D-1AB5-4D3B-A9B0-40B238A9F5AE}"/>
                </a:ext>
              </a:extLst>
            </p:cNvPr>
            <p:cNvSpPr txBox="1">
              <a:spLocks noChangeArrowheads="1"/>
            </p:cNvSpPr>
            <p:nvPr/>
          </p:nvSpPr>
          <p:spPr bwMode="auto">
            <a:xfrm>
              <a:off x="1680" y="2928"/>
              <a:ext cx="33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bR</a:t>
              </a:r>
            </a:p>
          </p:txBody>
        </p:sp>
        <p:sp>
          <p:nvSpPr>
            <p:cNvPr id="112651" name="Text Box 15">
              <a:extLst>
                <a:ext uri="{FF2B5EF4-FFF2-40B4-BE49-F238E27FC236}">
                  <a16:creationId xmlns:a16="http://schemas.microsoft.com/office/drawing/2014/main" id="{33246B46-7134-4B39-8C02-67C8A404BC1E}"/>
                </a:ext>
              </a:extLst>
            </p:cNvPr>
            <p:cNvSpPr txBox="1">
              <a:spLocks noChangeArrowheads="1"/>
            </p:cNvSpPr>
            <p:nvPr/>
          </p:nvSpPr>
          <p:spPr bwMode="auto">
            <a:xfrm>
              <a:off x="1680" y="2208"/>
              <a:ext cx="28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Br</a:t>
              </a:r>
            </a:p>
          </p:txBody>
        </p:sp>
        <p:sp>
          <p:nvSpPr>
            <p:cNvPr id="112652" name="Text Box 16">
              <a:extLst>
                <a:ext uri="{FF2B5EF4-FFF2-40B4-BE49-F238E27FC236}">
                  <a16:creationId xmlns:a16="http://schemas.microsoft.com/office/drawing/2014/main" id="{3170B3C7-085A-4C8D-BAC1-EB3996D75B69}"/>
                </a:ext>
              </a:extLst>
            </p:cNvPr>
            <p:cNvSpPr txBox="1">
              <a:spLocks noChangeArrowheads="1"/>
            </p:cNvSpPr>
            <p:nvPr/>
          </p:nvSpPr>
          <p:spPr bwMode="auto">
            <a:xfrm>
              <a:off x="1680" y="1536"/>
              <a:ext cx="33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BR</a:t>
              </a:r>
            </a:p>
          </p:txBody>
        </p:sp>
        <p:sp>
          <p:nvSpPr>
            <p:cNvPr id="112653" name="Text Box 17">
              <a:extLst>
                <a:ext uri="{FF2B5EF4-FFF2-40B4-BE49-F238E27FC236}">
                  <a16:creationId xmlns:a16="http://schemas.microsoft.com/office/drawing/2014/main" id="{2C3DFCCB-66AC-4E45-A11D-D132D5164669}"/>
                </a:ext>
              </a:extLst>
            </p:cNvPr>
            <p:cNvSpPr txBox="1">
              <a:spLocks noChangeArrowheads="1"/>
            </p:cNvSpPr>
            <p:nvPr/>
          </p:nvSpPr>
          <p:spPr bwMode="auto">
            <a:xfrm>
              <a:off x="4896" y="1037"/>
              <a:ext cx="24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br</a:t>
              </a:r>
            </a:p>
          </p:txBody>
        </p:sp>
        <p:sp>
          <p:nvSpPr>
            <p:cNvPr id="112654" name="Text Box 18">
              <a:extLst>
                <a:ext uri="{FF2B5EF4-FFF2-40B4-BE49-F238E27FC236}">
                  <a16:creationId xmlns:a16="http://schemas.microsoft.com/office/drawing/2014/main" id="{9786D110-6A9F-40BF-A0AD-2521E2749871}"/>
                </a:ext>
              </a:extLst>
            </p:cNvPr>
            <p:cNvSpPr txBox="1">
              <a:spLocks noChangeArrowheads="1"/>
            </p:cNvSpPr>
            <p:nvPr/>
          </p:nvSpPr>
          <p:spPr bwMode="auto">
            <a:xfrm>
              <a:off x="3168" y="1008"/>
              <a:ext cx="28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Br</a:t>
              </a:r>
            </a:p>
          </p:txBody>
        </p:sp>
        <p:sp>
          <p:nvSpPr>
            <p:cNvPr id="112655" name="Text Box 19">
              <a:extLst>
                <a:ext uri="{FF2B5EF4-FFF2-40B4-BE49-F238E27FC236}">
                  <a16:creationId xmlns:a16="http://schemas.microsoft.com/office/drawing/2014/main" id="{AFD8CBA1-599A-4006-BF67-92E82B8DBD7E}"/>
                </a:ext>
              </a:extLst>
            </p:cNvPr>
            <p:cNvSpPr txBox="1">
              <a:spLocks noChangeArrowheads="1"/>
            </p:cNvSpPr>
            <p:nvPr/>
          </p:nvSpPr>
          <p:spPr bwMode="auto">
            <a:xfrm>
              <a:off x="2208" y="1536"/>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latin typeface="Tahoma" panose="020B0604030504040204" pitchFamily="34" charset="0"/>
                </a:rPr>
                <a:t>BBRR</a:t>
              </a:r>
            </a:p>
          </p:txBody>
        </p:sp>
        <p:sp>
          <p:nvSpPr>
            <p:cNvPr id="112656" name="Text Box 20">
              <a:extLst>
                <a:ext uri="{FF2B5EF4-FFF2-40B4-BE49-F238E27FC236}">
                  <a16:creationId xmlns:a16="http://schemas.microsoft.com/office/drawing/2014/main" id="{98B2C2A2-53BE-4942-955B-E6F985098600}"/>
                </a:ext>
              </a:extLst>
            </p:cNvPr>
            <p:cNvSpPr txBox="1">
              <a:spLocks noChangeArrowheads="1"/>
            </p:cNvSpPr>
            <p:nvPr/>
          </p:nvSpPr>
          <p:spPr bwMode="auto">
            <a:xfrm>
              <a:off x="3936" y="1536"/>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latin typeface="Tahoma" panose="020B0604030504040204" pitchFamily="34" charset="0"/>
                </a:rPr>
                <a:t>BbRR</a:t>
              </a:r>
            </a:p>
          </p:txBody>
        </p:sp>
        <p:sp>
          <p:nvSpPr>
            <p:cNvPr id="112657" name="Text Box 21">
              <a:extLst>
                <a:ext uri="{FF2B5EF4-FFF2-40B4-BE49-F238E27FC236}">
                  <a16:creationId xmlns:a16="http://schemas.microsoft.com/office/drawing/2014/main" id="{E1F777A3-F6DF-48A4-AD94-E222B6AC67A9}"/>
                </a:ext>
              </a:extLst>
            </p:cNvPr>
            <p:cNvSpPr txBox="1">
              <a:spLocks noChangeArrowheads="1"/>
            </p:cNvSpPr>
            <p:nvPr/>
          </p:nvSpPr>
          <p:spPr bwMode="auto">
            <a:xfrm>
              <a:off x="4800" y="1536"/>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latin typeface="Tahoma" panose="020B0604030504040204" pitchFamily="34" charset="0"/>
                </a:rPr>
                <a:t>BbRr</a:t>
              </a:r>
            </a:p>
          </p:txBody>
        </p:sp>
        <p:sp>
          <p:nvSpPr>
            <p:cNvPr id="112658" name="Text Box 22">
              <a:extLst>
                <a:ext uri="{FF2B5EF4-FFF2-40B4-BE49-F238E27FC236}">
                  <a16:creationId xmlns:a16="http://schemas.microsoft.com/office/drawing/2014/main" id="{CEDE91CB-DA73-4C1A-B5A3-3C3707B066EF}"/>
                </a:ext>
              </a:extLst>
            </p:cNvPr>
            <p:cNvSpPr txBox="1">
              <a:spLocks noChangeArrowheads="1"/>
            </p:cNvSpPr>
            <p:nvPr/>
          </p:nvSpPr>
          <p:spPr bwMode="auto">
            <a:xfrm>
              <a:off x="2256" y="2257"/>
              <a:ext cx="52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latin typeface="Tahoma" panose="020B0604030504040204" pitchFamily="34" charset="0"/>
                </a:rPr>
                <a:t>BBRr</a:t>
              </a:r>
            </a:p>
          </p:txBody>
        </p:sp>
        <p:sp>
          <p:nvSpPr>
            <p:cNvPr id="112659" name="Text Box 23">
              <a:extLst>
                <a:ext uri="{FF2B5EF4-FFF2-40B4-BE49-F238E27FC236}">
                  <a16:creationId xmlns:a16="http://schemas.microsoft.com/office/drawing/2014/main" id="{00F204EA-67FF-4614-8C2B-0DAD031DD704}"/>
                </a:ext>
              </a:extLst>
            </p:cNvPr>
            <p:cNvSpPr txBox="1">
              <a:spLocks noChangeArrowheads="1"/>
            </p:cNvSpPr>
            <p:nvPr/>
          </p:nvSpPr>
          <p:spPr bwMode="auto">
            <a:xfrm>
              <a:off x="3120" y="2257"/>
              <a:ext cx="52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latin typeface="Tahoma" panose="020B0604030504040204" pitchFamily="34" charset="0"/>
                </a:rPr>
                <a:t>BBrr</a:t>
              </a:r>
            </a:p>
          </p:txBody>
        </p:sp>
        <p:sp>
          <p:nvSpPr>
            <p:cNvPr id="112660" name="Text Box 24">
              <a:extLst>
                <a:ext uri="{FF2B5EF4-FFF2-40B4-BE49-F238E27FC236}">
                  <a16:creationId xmlns:a16="http://schemas.microsoft.com/office/drawing/2014/main" id="{F4D538A9-ABF2-48DB-AE75-CA78EFF87647}"/>
                </a:ext>
              </a:extLst>
            </p:cNvPr>
            <p:cNvSpPr txBox="1">
              <a:spLocks noChangeArrowheads="1"/>
            </p:cNvSpPr>
            <p:nvPr/>
          </p:nvSpPr>
          <p:spPr bwMode="auto">
            <a:xfrm>
              <a:off x="3984" y="2257"/>
              <a:ext cx="52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latin typeface="Tahoma" panose="020B0604030504040204" pitchFamily="34" charset="0"/>
                </a:rPr>
                <a:t>BbRr</a:t>
              </a:r>
            </a:p>
          </p:txBody>
        </p:sp>
        <p:sp>
          <p:nvSpPr>
            <p:cNvPr id="112661" name="Text Box 25">
              <a:extLst>
                <a:ext uri="{FF2B5EF4-FFF2-40B4-BE49-F238E27FC236}">
                  <a16:creationId xmlns:a16="http://schemas.microsoft.com/office/drawing/2014/main" id="{91F6CC70-CF9D-45AC-9973-F6956B3B1A8C}"/>
                </a:ext>
              </a:extLst>
            </p:cNvPr>
            <p:cNvSpPr txBox="1">
              <a:spLocks noChangeArrowheads="1"/>
            </p:cNvSpPr>
            <p:nvPr/>
          </p:nvSpPr>
          <p:spPr bwMode="auto">
            <a:xfrm>
              <a:off x="4800" y="2257"/>
              <a:ext cx="52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latin typeface="Tahoma" panose="020B0604030504040204" pitchFamily="34" charset="0"/>
                </a:rPr>
                <a:t>Bbrr</a:t>
              </a:r>
            </a:p>
          </p:txBody>
        </p:sp>
        <p:sp>
          <p:nvSpPr>
            <p:cNvPr id="112662" name="Text Box 26">
              <a:extLst>
                <a:ext uri="{FF2B5EF4-FFF2-40B4-BE49-F238E27FC236}">
                  <a16:creationId xmlns:a16="http://schemas.microsoft.com/office/drawing/2014/main" id="{5B807AA4-CF69-444A-8D5B-A8B3A57E9842}"/>
                </a:ext>
              </a:extLst>
            </p:cNvPr>
            <p:cNvSpPr txBox="1">
              <a:spLocks noChangeArrowheads="1"/>
            </p:cNvSpPr>
            <p:nvPr/>
          </p:nvSpPr>
          <p:spPr bwMode="auto">
            <a:xfrm>
              <a:off x="2256" y="2928"/>
              <a:ext cx="52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latin typeface="Tahoma" panose="020B0604030504040204" pitchFamily="34" charset="0"/>
                </a:rPr>
                <a:t>BbRR</a:t>
              </a:r>
            </a:p>
          </p:txBody>
        </p:sp>
        <p:sp>
          <p:nvSpPr>
            <p:cNvPr id="112663" name="Text Box 27">
              <a:extLst>
                <a:ext uri="{FF2B5EF4-FFF2-40B4-BE49-F238E27FC236}">
                  <a16:creationId xmlns:a16="http://schemas.microsoft.com/office/drawing/2014/main" id="{BC870A78-857A-48DA-B1C6-C4D780F63221}"/>
                </a:ext>
              </a:extLst>
            </p:cNvPr>
            <p:cNvSpPr txBox="1">
              <a:spLocks noChangeArrowheads="1"/>
            </p:cNvSpPr>
            <p:nvPr/>
          </p:nvSpPr>
          <p:spPr bwMode="auto">
            <a:xfrm>
              <a:off x="3073" y="2928"/>
              <a:ext cx="52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latin typeface="Tahoma" panose="020B0604030504040204" pitchFamily="34" charset="0"/>
                </a:rPr>
                <a:t>BbRr</a:t>
              </a:r>
            </a:p>
          </p:txBody>
        </p:sp>
        <p:sp>
          <p:nvSpPr>
            <p:cNvPr id="112664" name="Text Box 28">
              <a:extLst>
                <a:ext uri="{FF2B5EF4-FFF2-40B4-BE49-F238E27FC236}">
                  <a16:creationId xmlns:a16="http://schemas.microsoft.com/office/drawing/2014/main" id="{B86714C6-6657-49A1-8FE6-1840026F9B21}"/>
                </a:ext>
              </a:extLst>
            </p:cNvPr>
            <p:cNvSpPr txBox="1">
              <a:spLocks noChangeArrowheads="1"/>
            </p:cNvSpPr>
            <p:nvPr/>
          </p:nvSpPr>
          <p:spPr bwMode="auto">
            <a:xfrm>
              <a:off x="3984" y="2928"/>
              <a:ext cx="52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latin typeface="Tahoma" panose="020B0604030504040204" pitchFamily="34" charset="0"/>
                </a:rPr>
                <a:t>bbRR</a:t>
              </a:r>
            </a:p>
          </p:txBody>
        </p:sp>
        <p:sp>
          <p:nvSpPr>
            <p:cNvPr id="112665" name="Text Box 29">
              <a:extLst>
                <a:ext uri="{FF2B5EF4-FFF2-40B4-BE49-F238E27FC236}">
                  <a16:creationId xmlns:a16="http://schemas.microsoft.com/office/drawing/2014/main" id="{78AB51C8-B841-4EB1-8D49-C191740551BC}"/>
                </a:ext>
              </a:extLst>
            </p:cNvPr>
            <p:cNvSpPr txBox="1">
              <a:spLocks noChangeArrowheads="1"/>
            </p:cNvSpPr>
            <p:nvPr/>
          </p:nvSpPr>
          <p:spPr bwMode="auto">
            <a:xfrm>
              <a:off x="4848" y="2928"/>
              <a:ext cx="52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latin typeface="Tahoma" panose="020B0604030504040204" pitchFamily="34" charset="0"/>
                </a:rPr>
                <a:t>bbRr</a:t>
              </a:r>
            </a:p>
          </p:txBody>
        </p:sp>
        <p:sp>
          <p:nvSpPr>
            <p:cNvPr id="112666" name="Text Box 30">
              <a:extLst>
                <a:ext uri="{FF2B5EF4-FFF2-40B4-BE49-F238E27FC236}">
                  <a16:creationId xmlns:a16="http://schemas.microsoft.com/office/drawing/2014/main" id="{6BC7A6B3-A30B-49C3-BF45-3B5DDEBCE86E}"/>
                </a:ext>
              </a:extLst>
            </p:cNvPr>
            <p:cNvSpPr txBox="1">
              <a:spLocks noChangeArrowheads="1"/>
            </p:cNvSpPr>
            <p:nvPr/>
          </p:nvSpPr>
          <p:spPr bwMode="auto">
            <a:xfrm>
              <a:off x="2256" y="3601"/>
              <a:ext cx="52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latin typeface="Tahoma" panose="020B0604030504040204" pitchFamily="34" charset="0"/>
                </a:rPr>
                <a:t>BbRr</a:t>
              </a:r>
            </a:p>
          </p:txBody>
        </p:sp>
        <p:sp>
          <p:nvSpPr>
            <p:cNvPr id="112667" name="Text Box 31">
              <a:extLst>
                <a:ext uri="{FF2B5EF4-FFF2-40B4-BE49-F238E27FC236}">
                  <a16:creationId xmlns:a16="http://schemas.microsoft.com/office/drawing/2014/main" id="{B78B59D6-2CCB-4734-896F-D63B66320700}"/>
                </a:ext>
              </a:extLst>
            </p:cNvPr>
            <p:cNvSpPr txBox="1">
              <a:spLocks noChangeArrowheads="1"/>
            </p:cNvSpPr>
            <p:nvPr/>
          </p:nvSpPr>
          <p:spPr bwMode="auto">
            <a:xfrm>
              <a:off x="3120" y="3601"/>
              <a:ext cx="52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latin typeface="Tahoma" panose="020B0604030504040204" pitchFamily="34" charset="0"/>
                </a:rPr>
                <a:t>Bbrr</a:t>
              </a:r>
            </a:p>
          </p:txBody>
        </p:sp>
        <p:sp>
          <p:nvSpPr>
            <p:cNvPr id="112668" name="Text Box 32">
              <a:extLst>
                <a:ext uri="{FF2B5EF4-FFF2-40B4-BE49-F238E27FC236}">
                  <a16:creationId xmlns:a16="http://schemas.microsoft.com/office/drawing/2014/main" id="{CFFB762A-AC3E-4776-A06B-83757B6DA818}"/>
                </a:ext>
              </a:extLst>
            </p:cNvPr>
            <p:cNvSpPr txBox="1">
              <a:spLocks noChangeArrowheads="1"/>
            </p:cNvSpPr>
            <p:nvPr/>
          </p:nvSpPr>
          <p:spPr bwMode="auto">
            <a:xfrm>
              <a:off x="4033" y="3601"/>
              <a:ext cx="52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latin typeface="Tahoma" panose="020B0604030504040204" pitchFamily="34" charset="0"/>
                </a:rPr>
                <a:t>bbRr</a:t>
              </a:r>
            </a:p>
          </p:txBody>
        </p:sp>
        <p:sp>
          <p:nvSpPr>
            <p:cNvPr id="112669" name="Text Box 33">
              <a:extLst>
                <a:ext uri="{FF2B5EF4-FFF2-40B4-BE49-F238E27FC236}">
                  <a16:creationId xmlns:a16="http://schemas.microsoft.com/office/drawing/2014/main" id="{A5C69A45-8694-41F2-8F25-2C3B2CB011CA}"/>
                </a:ext>
              </a:extLst>
            </p:cNvPr>
            <p:cNvSpPr txBox="1">
              <a:spLocks noChangeArrowheads="1"/>
            </p:cNvSpPr>
            <p:nvPr/>
          </p:nvSpPr>
          <p:spPr bwMode="auto">
            <a:xfrm>
              <a:off x="4896" y="3601"/>
              <a:ext cx="432"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latin typeface="Tahoma" panose="020B0604030504040204" pitchFamily="34" charset="0"/>
                </a:rPr>
                <a:t>bbrr</a:t>
              </a:r>
            </a:p>
          </p:txBody>
        </p:sp>
        <p:sp>
          <p:nvSpPr>
            <p:cNvPr id="112670" name="Text Box 34">
              <a:extLst>
                <a:ext uri="{FF2B5EF4-FFF2-40B4-BE49-F238E27FC236}">
                  <a16:creationId xmlns:a16="http://schemas.microsoft.com/office/drawing/2014/main" id="{40C0B1AD-9F11-4BAC-99B0-5FD84DBB008E}"/>
                </a:ext>
              </a:extLst>
            </p:cNvPr>
            <p:cNvSpPr txBox="1">
              <a:spLocks noChangeArrowheads="1"/>
            </p:cNvSpPr>
            <p:nvPr/>
          </p:nvSpPr>
          <p:spPr bwMode="auto">
            <a:xfrm>
              <a:off x="3120" y="1536"/>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latin typeface="Tahoma" panose="020B0604030504040204" pitchFamily="34" charset="0"/>
                </a:rPr>
                <a:t>BBRr</a:t>
              </a:r>
            </a:p>
          </p:txBody>
        </p:sp>
      </p:grpSp>
      <p:sp>
        <p:nvSpPr>
          <p:cNvPr id="14371" name="Text Box 35">
            <a:extLst>
              <a:ext uri="{FF2B5EF4-FFF2-40B4-BE49-F238E27FC236}">
                <a16:creationId xmlns:a16="http://schemas.microsoft.com/office/drawing/2014/main" id="{47969744-B52F-4A79-BAEE-FB9323D7E08C}"/>
              </a:ext>
            </a:extLst>
          </p:cNvPr>
          <p:cNvSpPr txBox="1">
            <a:spLocks noChangeArrowheads="1"/>
          </p:cNvSpPr>
          <p:nvPr/>
        </p:nvSpPr>
        <p:spPr bwMode="auto">
          <a:xfrm>
            <a:off x="228600" y="381000"/>
            <a:ext cx="33528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Arial" panose="020B0604020202020204" pitchFamily="34" charset="0"/>
              </a:rPr>
              <a:t>How many of the offspring would have a black, rough coat?</a:t>
            </a:r>
          </a:p>
          <a:p>
            <a:pPr eaLnBrk="1" hangingPunct="1">
              <a:spcBef>
                <a:spcPct val="50000"/>
              </a:spcBef>
              <a:buFontTx/>
              <a:buNone/>
            </a:pPr>
            <a:r>
              <a:rPr lang="en-US" altLang="en-US" sz="2400">
                <a:latin typeface="Arial" panose="020B0604020202020204" pitchFamily="34" charset="0"/>
              </a:rPr>
              <a:t>How many of the offspring would have a black, smooth coat?</a:t>
            </a:r>
          </a:p>
          <a:p>
            <a:pPr eaLnBrk="1" hangingPunct="1">
              <a:spcBef>
                <a:spcPct val="50000"/>
              </a:spcBef>
              <a:buFontTx/>
              <a:buNone/>
            </a:pPr>
            <a:r>
              <a:rPr lang="en-US" altLang="en-US" sz="2400">
                <a:latin typeface="Arial" panose="020B0604020202020204" pitchFamily="34" charset="0"/>
              </a:rPr>
              <a:t>How many of the offspring would have a white, rough coat?</a:t>
            </a:r>
          </a:p>
          <a:p>
            <a:pPr eaLnBrk="1" hangingPunct="1">
              <a:spcBef>
                <a:spcPct val="50000"/>
              </a:spcBef>
              <a:buFontTx/>
              <a:buNone/>
            </a:pPr>
            <a:r>
              <a:rPr lang="en-US" altLang="en-US" sz="2400">
                <a:latin typeface="Arial" panose="020B0604020202020204" pitchFamily="34" charset="0"/>
              </a:rPr>
              <a:t>How many of the offspring would have a white, smooth coat?</a:t>
            </a:r>
          </a:p>
          <a:p>
            <a:pPr eaLnBrk="1" hangingPunct="1">
              <a:spcBef>
                <a:spcPct val="50000"/>
              </a:spcBef>
              <a:buFontTx/>
              <a:buNone/>
            </a:pPr>
            <a:endParaRPr lang="en-US" altLang="en-US" sz="2400">
              <a:latin typeface="Arial" panose="020B0604020202020204" pitchFamily="34" charset="0"/>
            </a:endParaRPr>
          </a:p>
        </p:txBody>
      </p:sp>
      <p:sp>
        <p:nvSpPr>
          <p:cNvPr id="112644" name="Text Box 36">
            <a:extLst>
              <a:ext uri="{FF2B5EF4-FFF2-40B4-BE49-F238E27FC236}">
                <a16:creationId xmlns:a16="http://schemas.microsoft.com/office/drawing/2014/main" id="{86C74D5C-3E30-4646-B759-E14F5BD6F059}"/>
              </a:ext>
            </a:extLst>
          </p:cNvPr>
          <p:cNvSpPr txBox="1">
            <a:spLocks noChangeArrowheads="1"/>
          </p:cNvSpPr>
          <p:nvPr/>
        </p:nvSpPr>
        <p:spPr bwMode="auto">
          <a:xfrm>
            <a:off x="4267200" y="5562600"/>
            <a:ext cx="2362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Fur Color:</a:t>
            </a:r>
            <a:br>
              <a:rPr lang="en-US" altLang="en-US" sz="2400">
                <a:latin typeface="Tahoma" panose="020B0604030504040204" pitchFamily="34" charset="0"/>
              </a:rPr>
            </a:br>
            <a:r>
              <a:rPr lang="en-US" altLang="en-US" sz="2400">
                <a:latin typeface="Tahoma" panose="020B0604030504040204" pitchFamily="34" charset="0"/>
              </a:rPr>
              <a:t>	B:  Black </a:t>
            </a:r>
            <a:br>
              <a:rPr lang="en-US" altLang="en-US" sz="2400">
                <a:latin typeface="Tahoma" panose="020B0604030504040204" pitchFamily="34" charset="0"/>
              </a:rPr>
            </a:br>
            <a:r>
              <a:rPr lang="en-US" altLang="en-US" sz="2400">
                <a:latin typeface="Tahoma" panose="020B0604030504040204" pitchFamily="34" charset="0"/>
              </a:rPr>
              <a:t>	b:  White</a:t>
            </a:r>
          </a:p>
        </p:txBody>
      </p:sp>
      <p:sp>
        <p:nvSpPr>
          <p:cNvPr id="112645" name="Text Box 37">
            <a:extLst>
              <a:ext uri="{FF2B5EF4-FFF2-40B4-BE49-F238E27FC236}">
                <a16:creationId xmlns:a16="http://schemas.microsoft.com/office/drawing/2014/main" id="{944039EA-A35D-415C-A41F-D2304B96767A}"/>
              </a:ext>
            </a:extLst>
          </p:cNvPr>
          <p:cNvSpPr txBox="1">
            <a:spLocks noChangeArrowheads="1"/>
          </p:cNvSpPr>
          <p:nvPr/>
        </p:nvSpPr>
        <p:spPr bwMode="auto">
          <a:xfrm>
            <a:off x="6553200" y="5562600"/>
            <a:ext cx="2362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Coat Texture:</a:t>
            </a:r>
            <a:br>
              <a:rPr lang="en-US" altLang="en-US" sz="2400">
                <a:latin typeface="Tahoma" panose="020B0604030504040204" pitchFamily="34" charset="0"/>
              </a:rPr>
            </a:br>
            <a:r>
              <a:rPr lang="en-US" altLang="en-US" sz="2400">
                <a:latin typeface="Tahoma" panose="020B0604030504040204" pitchFamily="34" charset="0"/>
              </a:rPr>
              <a:t>	R: Rough</a:t>
            </a:r>
            <a:br>
              <a:rPr lang="en-US" altLang="en-US" sz="2400">
                <a:latin typeface="Tahoma" panose="020B0604030504040204" pitchFamily="34" charset="0"/>
              </a:rPr>
            </a:br>
            <a:r>
              <a:rPr lang="en-US" altLang="en-US" sz="2400">
                <a:latin typeface="Tahoma" panose="020B0604030504040204" pitchFamily="34" charset="0"/>
              </a:rPr>
              <a:t>	r:  Smooth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371">
                                            <p:txEl>
                                              <p:pRg st="1" end="1"/>
                                            </p:txEl>
                                          </p:spTgt>
                                        </p:tgtEl>
                                        <p:attrNameLst>
                                          <p:attrName>style.visibility</p:attrName>
                                        </p:attrNameLst>
                                      </p:cBhvr>
                                      <p:to>
                                        <p:strVal val="visible"/>
                                      </p:to>
                                    </p:set>
                                    <p:animEffect transition="in" filter="box(in)">
                                      <p:cBhvr>
                                        <p:cTn id="7" dur="500"/>
                                        <p:tgtEl>
                                          <p:spTgt spid="143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4371">
                                            <p:txEl>
                                              <p:pRg st="2" end="2"/>
                                            </p:txEl>
                                          </p:spTgt>
                                        </p:tgtEl>
                                        <p:attrNameLst>
                                          <p:attrName>style.visibility</p:attrName>
                                        </p:attrNameLst>
                                      </p:cBhvr>
                                      <p:to>
                                        <p:strVal val="visible"/>
                                      </p:to>
                                    </p:set>
                                    <p:animEffect transition="in" filter="box(in)">
                                      <p:cBhvr>
                                        <p:cTn id="12" dur="500"/>
                                        <p:tgtEl>
                                          <p:spTgt spid="143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4371">
                                            <p:txEl>
                                              <p:pRg st="3" end="3"/>
                                            </p:txEl>
                                          </p:spTgt>
                                        </p:tgtEl>
                                        <p:attrNameLst>
                                          <p:attrName>style.visibility</p:attrName>
                                        </p:attrNameLst>
                                      </p:cBhvr>
                                      <p:to>
                                        <p:strVal val="visible"/>
                                      </p:to>
                                    </p:set>
                                    <p:animEffect transition="in" filter="box(in)">
                                      <p:cBhvr>
                                        <p:cTn id="17" dur="500"/>
                                        <p:tgtEl>
                                          <p:spTgt spid="143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6" name="Group 2">
            <a:extLst>
              <a:ext uri="{FF2B5EF4-FFF2-40B4-BE49-F238E27FC236}">
                <a16:creationId xmlns:a16="http://schemas.microsoft.com/office/drawing/2014/main" id="{16B70753-605A-4517-8566-C9AB3382A116}"/>
              </a:ext>
            </a:extLst>
          </p:cNvPr>
          <p:cNvGrpSpPr>
            <a:grpSpLocks/>
          </p:cNvGrpSpPr>
          <p:nvPr/>
        </p:nvGrpSpPr>
        <p:grpSpPr bwMode="auto">
          <a:xfrm>
            <a:off x="3810000" y="685800"/>
            <a:ext cx="4876800" cy="4191000"/>
            <a:chOff x="1680" y="1008"/>
            <a:chExt cx="3840" cy="3072"/>
          </a:xfrm>
        </p:grpSpPr>
        <p:grpSp>
          <p:nvGrpSpPr>
            <p:cNvPr id="113671" name="Group 3">
              <a:extLst>
                <a:ext uri="{FF2B5EF4-FFF2-40B4-BE49-F238E27FC236}">
                  <a16:creationId xmlns:a16="http://schemas.microsoft.com/office/drawing/2014/main" id="{B325D92F-E5E7-4F60-A530-29C161DB7375}"/>
                </a:ext>
              </a:extLst>
            </p:cNvPr>
            <p:cNvGrpSpPr>
              <a:grpSpLocks/>
            </p:cNvGrpSpPr>
            <p:nvPr/>
          </p:nvGrpSpPr>
          <p:grpSpPr bwMode="auto">
            <a:xfrm>
              <a:off x="2016" y="1344"/>
              <a:ext cx="3504" cy="2736"/>
              <a:chOff x="2016" y="1344"/>
              <a:chExt cx="3504" cy="2736"/>
            </a:xfrm>
          </p:grpSpPr>
          <p:sp>
            <p:nvSpPr>
              <p:cNvPr id="113696" name="Rectangle 4">
                <a:extLst>
                  <a:ext uri="{FF2B5EF4-FFF2-40B4-BE49-F238E27FC236}">
                    <a16:creationId xmlns:a16="http://schemas.microsoft.com/office/drawing/2014/main" id="{87F0576C-5963-407E-9862-0079D026FBFE}"/>
                  </a:ext>
                </a:extLst>
              </p:cNvPr>
              <p:cNvSpPr>
                <a:spLocks noChangeArrowheads="1"/>
              </p:cNvSpPr>
              <p:nvPr/>
            </p:nvSpPr>
            <p:spPr bwMode="auto">
              <a:xfrm>
                <a:off x="2016" y="1344"/>
                <a:ext cx="3504" cy="2736"/>
              </a:xfrm>
              <a:prstGeom prst="rect">
                <a:avLst/>
              </a:prstGeom>
              <a:solidFill>
                <a:srgbClr val="FFFF99"/>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113697" name="Line 5">
                <a:extLst>
                  <a:ext uri="{FF2B5EF4-FFF2-40B4-BE49-F238E27FC236}">
                    <a16:creationId xmlns:a16="http://schemas.microsoft.com/office/drawing/2014/main" id="{BAE0B494-B560-4A49-BE5D-6E42C3569825}"/>
                  </a:ext>
                </a:extLst>
              </p:cNvPr>
              <p:cNvSpPr>
                <a:spLocks noChangeShapeType="1"/>
              </p:cNvSpPr>
              <p:nvPr/>
            </p:nvSpPr>
            <p:spPr bwMode="auto">
              <a:xfrm>
                <a:off x="2016" y="2688"/>
                <a:ext cx="350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698" name="Line 6">
                <a:extLst>
                  <a:ext uri="{FF2B5EF4-FFF2-40B4-BE49-F238E27FC236}">
                    <a16:creationId xmlns:a16="http://schemas.microsoft.com/office/drawing/2014/main" id="{0A00C096-FD9D-4BC0-B664-281E583E7845}"/>
                  </a:ext>
                </a:extLst>
              </p:cNvPr>
              <p:cNvSpPr>
                <a:spLocks noChangeShapeType="1"/>
              </p:cNvSpPr>
              <p:nvPr/>
            </p:nvSpPr>
            <p:spPr bwMode="auto">
              <a:xfrm>
                <a:off x="2016" y="2016"/>
                <a:ext cx="350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699" name="Line 7">
                <a:extLst>
                  <a:ext uri="{FF2B5EF4-FFF2-40B4-BE49-F238E27FC236}">
                    <a16:creationId xmlns:a16="http://schemas.microsoft.com/office/drawing/2014/main" id="{B2B5084C-65CB-4D7F-8D1C-382A5A3BEEF8}"/>
                  </a:ext>
                </a:extLst>
              </p:cNvPr>
              <p:cNvSpPr>
                <a:spLocks noChangeShapeType="1"/>
              </p:cNvSpPr>
              <p:nvPr/>
            </p:nvSpPr>
            <p:spPr bwMode="auto">
              <a:xfrm>
                <a:off x="2016" y="3408"/>
                <a:ext cx="350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700" name="Line 8">
                <a:extLst>
                  <a:ext uri="{FF2B5EF4-FFF2-40B4-BE49-F238E27FC236}">
                    <a16:creationId xmlns:a16="http://schemas.microsoft.com/office/drawing/2014/main" id="{02D64941-CA21-4E46-93B0-80976CF2079C}"/>
                  </a:ext>
                </a:extLst>
              </p:cNvPr>
              <p:cNvSpPr>
                <a:spLocks noChangeShapeType="1"/>
              </p:cNvSpPr>
              <p:nvPr/>
            </p:nvSpPr>
            <p:spPr bwMode="auto">
              <a:xfrm>
                <a:off x="2928" y="1344"/>
                <a:ext cx="0" cy="273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701" name="Line 9">
                <a:extLst>
                  <a:ext uri="{FF2B5EF4-FFF2-40B4-BE49-F238E27FC236}">
                    <a16:creationId xmlns:a16="http://schemas.microsoft.com/office/drawing/2014/main" id="{B5563538-51EA-444D-A10F-8410FFA41ACC}"/>
                  </a:ext>
                </a:extLst>
              </p:cNvPr>
              <p:cNvSpPr>
                <a:spLocks noChangeShapeType="1"/>
              </p:cNvSpPr>
              <p:nvPr/>
            </p:nvSpPr>
            <p:spPr bwMode="auto">
              <a:xfrm>
                <a:off x="4656" y="1344"/>
                <a:ext cx="0" cy="273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3702" name="Line 10">
                <a:extLst>
                  <a:ext uri="{FF2B5EF4-FFF2-40B4-BE49-F238E27FC236}">
                    <a16:creationId xmlns:a16="http://schemas.microsoft.com/office/drawing/2014/main" id="{14A37C63-FBD0-4A93-833C-546BBE5FB6C6}"/>
                  </a:ext>
                </a:extLst>
              </p:cNvPr>
              <p:cNvSpPr>
                <a:spLocks noChangeShapeType="1"/>
              </p:cNvSpPr>
              <p:nvPr/>
            </p:nvSpPr>
            <p:spPr bwMode="auto">
              <a:xfrm>
                <a:off x="3792" y="1344"/>
                <a:ext cx="0" cy="273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13672" name="Text Box 11">
              <a:extLst>
                <a:ext uri="{FF2B5EF4-FFF2-40B4-BE49-F238E27FC236}">
                  <a16:creationId xmlns:a16="http://schemas.microsoft.com/office/drawing/2014/main" id="{FDD5766E-AAD1-489A-8C02-F656288E2A93}"/>
                </a:ext>
              </a:extLst>
            </p:cNvPr>
            <p:cNvSpPr txBox="1">
              <a:spLocks noChangeArrowheads="1"/>
            </p:cNvSpPr>
            <p:nvPr/>
          </p:nvSpPr>
          <p:spPr bwMode="auto">
            <a:xfrm>
              <a:off x="2208" y="1008"/>
              <a:ext cx="33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BR</a:t>
              </a:r>
            </a:p>
          </p:txBody>
        </p:sp>
        <p:sp>
          <p:nvSpPr>
            <p:cNvPr id="113673" name="Text Box 12">
              <a:extLst>
                <a:ext uri="{FF2B5EF4-FFF2-40B4-BE49-F238E27FC236}">
                  <a16:creationId xmlns:a16="http://schemas.microsoft.com/office/drawing/2014/main" id="{DC5402D6-DF28-45B2-8613-30CD5B0B4FA4}"/>
                </a:ext>
              </a:extLst>
            </p:cNvPr>
            <p:cNvSpPr txBox="1">
              <a:spLocks noChangeArrowheads="1"/>
            </p:cNvSpPr>
            <p:nvPr/>
          </p:nvSpPr>
          <p:spPr bwMode="auto">
            <a:xfrm>
              <a:off x="4033" y="1037"/>
              <a:ext cx="383"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bR</a:t>
              </a:r>
            </a:p>
          </p:txBody>
        </p:sp>
        <p:sp>
          <p:nvSpPr>
            <p:cNvPr id="113674" name="Text Box 13">
              <a:extLst>
                <a:ext uri="{FF2B5EF4-FFF2-40B4-BE49-F238E27FC236}">
                  <a16:creationId xmlns:a16="http://schemas.microsoft.com/office/drawing/2014/main" id="{43AE09E5-73ED-4050-B229-16809CD82177}"/>
                </a:ext>
              </a:extLst>
            </p:cNvPr>
            <p:cNvSpPr txBox="1">
              <a:spLocks noChangeArrowheads="1"/>
            </p:cNvSpPr>
            <p:nvPr/>
          </p:nvSpPr>
          <p:spPr bwMode="auto">
            <a:xfrm>
              <a:off x="1728" y="3601"/>
              <a:ext cx="240"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br</a:t>
              </a:r>
            </a:p>
          </p:txBody>
        </p:sp>
        <p:sp>
          <p:nvSpPr>
            <p:cNvPr id="113675" name="Text Box 14">
              <a:extLst>
                <a:ext uri="{FF2B5EF4-FFF2-40B4-BE49-F238E27FC236}">
                  <a16:creationId xmlns:a16="http://schemas.microsoft.com/office/drawing/2014/main" id="{9E6F222C-5285-423C-BC04-19F5FF92F60E}"/>
                </a:ext>
              </a:extLst>
            </p:cNvPr>
            <p:cNvSpPr txBox="1">
              <a:spLocks noChangeArrowheads="1"/>
            </p:cNvSpPr>
            <p:nvPr/>
          </p:nvSpPr>
          <p:spPr bwMode="auto">
            <a:xfrm>
              <a:off x="1680" y="2928"/>
              <a:ext cx="33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bR</a:t>
              </a:r>
            </a:p>
          </p:txBody>
        </p:sp>
        <p:sp>
          <p:nvSpPr>
            <p:cNvPr id="113676" name="Text Box 15">
              <a:extLst>
                <a:ext uri="{FF2B5EF4-FFF2-40B4-BE49-F238E27FC236}">
                  <a16:creationId xmlns:a16="http://schemas.microsoft.com/office/drawing/2014/main" id="{5B36975D-88E0-4E7C-902E-6E32CEC0A89B}"/>
                </a:ext>
              </a:extLst>
            </p:cNvPr>
            <p:cNvSpPr txBox="1">
              <a:spLocks noChangeArrowheads="1"/>
            </p:cNvSpPr>
            <p:nvPr/>
          </p:nvSpPr>
          <p:spPr bwMode="auto">
            <a:xfrm>
              <a:off x="1680" y="2208"/>
              <a:ext cx="28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Br</a:t>
              </a:r>
            </a:p>
          </p:txBody>
        </p:sp>
        <p:sp>
          <p:nvSpPr>
            <p:cNvPr id="113677" name="Text Box 16">
              <a:extLst>
                <a:ext uri="{FF2B5EF4-FFF2-40B4-BE49-F238E27FC236}">
                  <a16:creationId xmlns:a16="http://schemas.microsoft.com/office/drawing/2014/main" id="{45058070-6F57-4D34-8892-E7CD8EE8F236}"/>
                </a:ext>
              </a:extLst>
            </p:cNvPr>
            <p:cNvSpPr txBox="1">
              <a:spLocks noChangeArrowheads="1"/>
            </p:cNvSpPr>
            <p:nvPr/>
          </p:nvSpPr>
          <p:spPr bwMode="auto">
            <a:xfrm>
              <a:off x="1680" y="1536"/>
              <a:ext cx="336"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BR</a:t>
              </a:r>
            </a:p>
          </p:txBody>
        </p:sp>
        <p:sp>
          <p:nvSpPr>
            <p:cNvPr id="113678" name="Text Box 17">
              <a:extLst>
                <a:ext uri="{FF2B5EF4-FFF2-40B4-BE49-F238E27FC236}">
                  <a16:creationId xmlns:a16="http://schemas.microsoft.com/office/drawing/2014/main" id="{FDFC0EF6-E3BF-4551-9775-2745794B0872}"/>
                </a:ext>
              </a:extLst>
            </p:cNvPr>
            <p:cNvSpPr txBox="1">
              <a:spLocks noChangeArrowheads="1"/>
            </p:cNvSpPr>
            <p:nvPr/>
          </p:nvSpPr>
          <p:spPr bwMode="auto">
            <a:xfrm>
              <a:off x="4896" y="1037"/>
              <a:ext cx="24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br</a:t>
              </a:r>
            </a:p>
          </p:txBody>
        </p:sp>
        <p:sp>
          <p:nvSpPr>
            <p:cNvPr id="113679" name="Text Box 18">
              <a:extLst>
                <a:ext uri="{FF2B5EF4-FFF2-40B4-BE49-F238E27FC236}">
                  <a16:creationId xmlns:a16="http://schemas.microsoft.com/office/drawing/2014/main" id="{89D11B0C-87DD-478D-8B02-A56574E731A8}"/>
                </a:ext>
              </a:extLst>
            </p:cNvPr>
            <p:cNvSpPr txBox="1">
              <a:spLocks noChangeArrowheads="1"/>
            </p:cNvSpPr>
            <p:nvPr/>
          </p:nvSpPr>
          <p:spPr bwMode="auto">
            <a:xfrm>
              <a:off x="3168" y="1008"/>
              <a:ext cx="288"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Br</a:t>
              </a:r>
            </a:p>
          </p:txBody>
        </p:sp>
        <p:sp>
          <p:nvSpPr>
            <p:cNvPr id="113680" name="Text Box 19">
              <a:extLst>
                <a:ext uri="{FF2B5EF4-FFF2-40B4-BE49-F238E27FC236}">
                  <a16:creationId xmlns:a16="http://schemas.microsoft.com/office/drawing/2014/main" id="{86EFC372-93BC-4C3D-A1AE-53CD3D7A5FA2}"/>
                </a:ext>
              </a:extLst>
            </p:cNvPr>
            <p:cNvSpPr txBox="1">
              <a:spLocks noChangeArrowheads="1"/>
            </p:cNvSpPr>
            <p:nvPr/>
          </p:nvSpPr>
          <p:spPr bwMode="auto">
            <a:xfrm>
              <a:off x="2208" y="1536"/>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chemeClr val="folHlink"/>
                  </a:solidFill>
                  <a:latin typeface="Tahoma" panose="020B0604030504040204" pitchFamily="34" charset="0"/>
                </a:rPr>
                <a:t>BBRR</a:t>
              </a:r>
            </a:p>
          </p:txBody>
        </p:sp>
        <p:sp>
          <p:nvSpPr>
            <p:cNvPr id="113681" name="Text Box 20">
              <a:extLst>
                <a:ext uri="{FF2B5EF4-FFF2-40B4-BE49-F238E27FC236}">
                  <a16:creationId xmlns:a16="http://schemas.microsoft.com/office/drawing/2014/main" id="{E051911D-9AD5-43CF-8C7E-367D446C72D2}"/>
                </a:ext>
              </a:extLst>
            </p:cNvPr>
            <p:cNvSpPr txBox="1">
              <a:spLocks noChangeArrowheads="1"/>
            </p:cNvSpPr>
            <p:nvPr/>
          </p:nvSpPr>
          <p:spPr bwMode="auto">
            <a:xfrm>
              <a:off x="3936" y="1536"/>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chemeClr val="folHlink"/>
                  </a:solidFill>
                  <a:latin typeface="Tahoma" panose="020B0604030504040204" pitchFamily="34" charset="0"/>
                </a:rPr>
                <a:t>BbRR</a:t>
              </a:r>
            </a:p>
          </p:txBody>
        </p:sp>
        <p:sp>
          <p:nvSpPr>
            <p:cNvPr id="113682" name="Text Box 21">
              <a:extLst>
                <a:ext uri="{FF2B5EF4-FFF2-40B4-BE49-F238E27FC236}">
                  <a16:creationId xmlns:a16="http://schemas.microsoft.com/office/drawing/2014/main" id="{E1F7DA3A-14BC-4F57-BAE9-5D6D10894949}"/>
                </a:ext>
              </a:extLst>
            </p:cNvPr>
            <p:cNvSpPr txBox="1">
              <a:spLocks noChangeArrowheads="1"/>
            </p:cNvSpPr>
            <p:nvPr/>
          </p:nvSpPr>
          <p:spPr bwMode="auto">
            <a:xfrm>
              <a:off x="4800" y="1536"/>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chemeClr val="folHlink"/>
                  </a:solidFill>
                  <a:latin typeface="Tahoma" panose="020B0604030504040204" pitchFamily="34" charset="0"/>
                </a:rPr>
                <a:t>BbRr</a:t>
              </a:r>
            </a:p>
          </p:txBody>
        </p:sp>
        <p:sp>
          <p:nvSpPr>
            <p:cNvPr id="113683" name="Text Box 22">
              <a:extLst>
                <a:ext uri="{FF2B5EF4-FFF2-40B4-BE49-F238E27FC236}">
                  <a16:creationId xmlns:a16="http://schemas.microsoft.com/office/drawing/2014/main" id="{A336C623-083B-4E69-B2C1-63A67AE8C3F6}"/>
                </a:ext>
              </a:extLst>
            </p:cNvPr>
            <p:cNvSpPr txBox="1">
              <a:spLocks noChangeArrowheads="1"/>
            </p:cNvSpPr>
            <p:nvPr/>
          </p:nvSpPr>
          <p:spPr bwMode="auto">
            <a:xfrm>
              <a:off x="2256" y="2257"/>
              <a:ext cx="52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chemeClr val="folHlink"/>
                  </a:solidFill>
                  <a:latin typeface="Tahoma" panose="020B0604030504040204" pitchFamily="34" charset="0"/>
                </a:rPr>
                <a:t>BBRr</a:t>
              </a:r>
            </a:p>
          </p:txBody>
        </p:sp>
        <p:sp>
          <p:nvSpPr>
            <p:cNvPr id="113684" name="Text Box 23">
              <a:extLst>
                <a:ext uri="{FF2B5EF4-FFF2-40B4-BE49-F238E27FC236}">
                  <a16:creationId xmlns:a16="http://schemas.microsoft.com/office/drawing/2014/main" id="{880EEBBE-657E-4758-905A-D258C6B394DD}"/>
                </a:ext>
              </a:extLst>
            </p:cNvPr>
            <p:cNvSpPr txBox="1">
              <a:spLocks noChangeArrowheads="1"/>
            </p:cNvSpPr>
            <p:nvPr/>
          </p:nvSpPr>
          <p:spPr bwMode="auto">
            <a:xfrm>
              <a:off x="3120" y="2257"/>
              <a:ext cx="52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rgbClr val="FF33CC"/>
                  </a:solidFill>
                  <a:latin typeface="Tahoma" panose="020B0604030504040204" pitchFamily="34" charset="0"/>
                </a:rPr>
                <a:t>BBrr</a:t>
              </a:r>
            </a:p>
          </p:txBody>
        </p:sp>
        <p:sp>
          <p:nvSpPr>
            <p:cNvPr id="113685" name="Text Box 24">
              <a:extLst>
                <a:ext uri="{FF2B5EF4-FFF2-40B4-BE49-F238E27FC236}">
                  <a16:creationId xmlns:a16="http://schemas.microsoft.com/office/drawing/2014/main" id="{EEB44952-82F9-4C82-875D-FAE3C412C539}"/>
                </a:ext>
              </a:extLst>
            </p:cNvPr>
            <p:cNvSpPr txBox="1">
              <a:spLocks noChangeArrowheads="1"/>
            </p:cNvSpPr>
            <p:nvPr/>
          </p:nvSpPr>
          <p:spPr bwMode="auto">
            <a:xfrm>
              <a:off x="3984" y="2257"/>
              <a:ext cx="52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chemeClr val="folHlink"/>
                  </a:solidFill>
                  <a:latin typeface="Tahoma" panose="020B0604030504040204" pitchFamily="34" charset="0"/>
                </a:rPr>
                <a:t>BbRr</a:t>
              </a:r>
            </a:p>
          </p:txBody>
        </p:sp>
        <p:sp>
          <p:nvSpPr>
            <p:cNvPr id="113686" name="Text Box 25">
              <a:extLst>
                <a:ext uri="{FF2B5EF4-FFF2-40B4-BE49-F238E27FC236}">
                  <a16:creationId xmlns:a16="http://schemas.microsoft.com/office/drawing/2014/main" id="{6A14B46E-94B5-4064-999D-34D8208A544F}"/>
                </a:ext>
              </a:extLst>
            </p:cNvPr>
            <p:cNvSpPr txBox="1">
              <a:spLocks noChangeArrowheads="1"/>
            </p:cNvSpPr>
            <p:nvPr/>
          </p:nvSpPr>
          <p:spPr bwMode="auto">
            <a:xfrm>
              <a:off x="4800" y="2257"/>
              <a:ext cx="52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rgbClr val="FF33CC"/>
                  </a:solidFill>
                  <a:latin typeface="Tahoma" panose="020B0604030504040204" pitchFamily="34" charset="0"/>
                </a:rPr>
                <a:t>Bbrr</a:t>
              </a:r>
            </a:p>
          </p:txBody>
        </p:sp>
        <p:sp>
          <p:nvSpPr>
            <p:cNvPr id="113687" name="Text Box 26">
              <a:extLst>
                <a:ext uri="{FF2B5EF4-FFF2-40B4-BE49-F238E27FC236}">
                  <a16:creationId xmlns:a16="http://schemas.microsoft.com/office/drawing/2014/main" id="{7808F63C-C938-45D2-9C1E-FCB588903591}"/>
                </a:ext>
              </a:extLst>
            </p:cNvPr>
            <p:cNvSpPr txBox="1">
              <a:spLocks noChangeArrowheads="1"/>
            </p:cNvSpPr>
            <p:nvPr/>
          </p:nvSpPr>
          <p:spPr bwMode="auto">
            <a:xfrm>
              <a:off x="2256" y="2928"/>
              <a:ext cx="52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chemeClr val="folHlink"/>
                  </a:solidFill>
                  <a:latin typeface="Tahoma" panose="020B0604030504040204" pitchFamily="34" charset="0"/>
                </a:rPr>
                <a:t>BbRR</a:t>
              </a:r>
            </a:p>
          </p:txBody>
        </p:sp>
        <p:sp>
          <p:nvSpPr>
            <p:cNvPr id="113688" name="Text Box 27">
              <a:extLst>
                <a:ext uri="{FF2B5EF4-FFF2-40B4-BE49-F238E27FC236}">
                  <a16:creationId xmlns:a16="http://schemas.microsoft.com/office/drawing/2014/main" id="{5B6606B5-AC80-4E8F-B516-98BA91245600}"/>
                </a:ext>
              </a:extLst>
            </p:cNvPr>
            <p:cNvSpPr txBox="1">
              <a:spLocks noChangeArrowheads="1"/>
            </p:cNvSpPr>
            <p:nvPr/>
          </p:nvSpPr>
          <p:spPr bwMode="auto">
            <a:xfrm>
              <a:off x="3073" y="2928"/>
              <a:ext cx="52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chemeClr val="folHlink"/>
                  </a:solidFill>
                  <a:latin typeface="Tahoma" panose="020B0604030504040204" pitchFamily="34" charset="0"/>
                </a:rPr>
                <a:t>BbRr</a:t>
              </a:r>
            </a:p>
          </p:txBody>
        </p:sp>
        <p:sp>
          <p:nvSpPr>
            <p:cNvPr id="113689" name="Text Box 28">
              <a:extLst>
                <a:ext uri="{FF2B5EF4-FFF2-40B4-BE49-F238E27FC236}">
                  <a16:creationId xmlns:a16="http://schemas.microsoft.com/office/drawing/2014/main" id="{EE84AFC8-BBAD-411E-BFC1-4EBFA59B0C4D}"/>
                </a:ext>
              </a:extLst>
            </p:cNvPr>
            <p:cNvSpPr txBox="1">
              <a:spLocks noChangeArrowheads="1"/>
            </p:cNvSpPr>
            <p:nvPr/>
          </p:nvSpPr>
          <p:spPr bwMode="auto">
            <a:xfrm>
              <a:off x="3984" y="2928"/>
              <a:ext cx="529"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rgbClr val="0066FF"/>
                  </a:solidFill>
                  <a:latin typeface="Tahoma" panose="020B0604030504040204" pitchFamily="34" charset="0"/>
                </a:rPr>
                <a:t>bbRR</a:t>
              </a:r>
            </a:p>
          </p:txBody>
        </p:sp>
        <p:sp>
          <p:nvSpPr>
            <p:cNvPr id="113690" name="Text Box 29">
              <a:extLst>
                <a:ext uri="{FF2B5EF4-FFF2-40B4-BE49-F238E27FC236}">
                  <a16:creationId xmlns:a16="http://schemas.microsoft.com/office/drawing/2014/main" id="{8CD4BF56-E5E8-47D9-9682-D3A6DFD72615}"/>
                </a:ext>
              </a:extLst>
            </p:cNvPr>
            <p:cNvSpPr txBox="1">
              <a:spLocks noChangeArrowheads="1"/>
            </p:cNvSpPr>
            <p:nvPr/>
          </p:nvSpPr>
          <p:spPr bwMode="auto">
            <a:xfrm>
              <a:off x="4848" y="2928"/>
              <a:ext cx="52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rgbClr val="0066FF"/>
                  </a:solidFill>
                  <a:latin typeface="Tahoma" panose="020B0604030504040204" pitchFamily="34" charset="0"/>
                </a:rPr>
                <a:t>bbRr</a:t>
              </a:r>
            </a:p>
          </p:txBody>
        </p:sp>
        <p:sp>
          <p:nvSpPr>
            <p:cNvPr id="113691" name="Text Box 30">
              <a:extLst>
                <a:ext uri="{FF2B5EF4-FFF2-40B4-BE49-F238E27FC236}">
                  <a16:creationId xmlns:a16="http://schemas.microsoft.com/office/drawing/2014/main" id="{5E7F52C7-08F8-4617-8D9D-02F79692F1EA}"/>
                </a:ext>
              </a:extLst>
            </p:cNvPr>
            <p:cNvSpPr txBox="1">
              <a:spLocks noChangeArrowheads="1"/>
            </p:cNvSpPr>
            <p:nvPr/>
          </p:nvSpPr>
          <p:spPr bwMode="auto">
            <a:xfrm>
              <a:off x="2256" y="3601"/>
              <a:ext cx="52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chemeClr val="folHlink"/>
                  </a:solidFill>
                  <a:latin typeface="Tahoma" panose="020B0604030504040204" pitchFamily="34" charset="0"/>
                </a:rPr>
                <a:t>BbRr</a:t>
              </a:r>
            </a:p>
          </p:txBody>
        </p:sp>
        <p:sp>
          <p:nvSpPr>
            <p:cNvPr id="113692" name="Text Box 31">
              <a:extLst>
                <a:ext uri="{FF2B5EF4-FFF2-40B4-BE49-F238E27FC236}">
                  <a16:creationId xmlns:a16="http://schemas.microsoft.com/office/drawing/2014/main" id="{224545F0-24CA-4B80-98FC-D91143726838}"/>
                </a:ext>
              </a:extLst>
            </p:cNvPr>
            <p:cNvSpPr txBox="1">
              <a:spLocks noChangeArrowheads="1"/>
            </p:cNvSpPr>
            <p:nvPr/>
          </p:nvSpPr>
          <p:spPr bwMode="auto">
            <a:xfrm>
              <a:off x="3120" y="3601"/>
              <a:ext cx="528"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rgbClr val="FF33CC"/>
                  </a:solidFill>
                  <a:latin typeface="Tahoma" panose="020B0604030504040204" pitchFamily="34" charset="0"/>
                </a:rPr>
                <a:t>Bbrr</a:t>
              </a:r>
            </a:p>
          </p:txBody>
        </p:sp>
        <p:sp>
          <p:nvSpPr>
            <p:cNvPr id="113693" name="Text Box 32">
              <a:extLst>
                <a:ext uri="{FF2B5EF4-FFF2-40B4-BE49-F238E27FC236}">
                  <a16:creationId xmlns:a16="http://schemas.microsoft.com/office/drawing/2014/main" id="{C86FF393-913C-4778-813D-C819CEBF159A}"/>
                </a:ext>
              </a:extLst>
            </p:cNvPr>
            <p:cNvSpPr txBox="1">
              <a:spLocks noChangeArrowheads="1"/>
            </p:cNvSpPr>
            <p:nvPr/>
          </p:nvSpPr>
          <p:spPr bwMode="auto">
            <a:xfrm>
              <a:off x="4033" y="3601"/>
              <a:ext cx="527"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rgbClr val="0066FF"/>
                  </a:solidFill>
                  <a:latin typeface="Tahoma" panose="020B0604030504040204" pitchFamily="34" charset="0"/>
                </a:rPr>
                <a:t>bbRr</a:t>
              </a:r>
            </a:p>
          </p:txBody>
        </p:sp>
        <p:sp>
          <p:nvSpPr>
            <p:cNvPr id="113694" name="Text Box 33">
              <a:extLst>
                <a:ext uri="{FF2B5EF4-FFF2-40B4-BE49-F238E27FC236}">
                  <a16:creationId xmlns:a16="http://schemas.microsoft.com/office/drawing/2014/main" id="{EEFF80B0-2A7D-4570-AB1D-4D6BE92BDD96}"/>
                </a:ext>
              </a:extLst>
            </p:cNvPr>
            <p:cNvSpPr txBox="1">
              <a:spLocks noChangeArrowheads="1"/>
            </p:cNvSpPr>
            <p:nvPr/>
          </p:nvSpPr>
          <p:spPr bwMode="auto">
            <a:xfrm>
              <a:off x="4896" y="3601"/>
              <a:ext cx="432"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rgbClr val="FF9933"/>
                  </a:solidFill>
                  <a:latin typeface="Tahoma" panose="020B0604030504040204" pitchFamily="34" charset="0"/>
                </a:rPr>
                <a:t>bbrr</a:t>
              </a:r>
            </a:p>
          </p:txBody>
        </p:sp>
        <p:sp>
          <p:nvSpPr>
            <p:cNvPr id="113695" name="Text Box 34">
              <a:extLst>
                <a:ext uri="{FF2B5EF4-FFF2-40B4-BE49-F238E27FC236}">
                  <a16:creationId xmlns:a16="http://schemas.microsoft.com/office/drawing/2014/main" id="{262D96D4-B46A-4542-83DD-36AEB1BCBE68}"/>
                </a:ext>
              </a:extLst>
            </p:cNvPr>
            <p:cNvSpPr txBox="1">
              <a:spLocks noChangeArrowheads="1"/>
            </p:cNvSpPr>
            <p:nvPr/>
          </p:nvSpPr>
          <p:spPr bwMode="auto">
            <a:xfrm>
              <a:off x="3120" y="1536"/>
              <a:ext cx="52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000">
                  <a:solidFill>
                    <a:schemeClr val="folHlink"/>
                  </a:solidFill>
                  <a:latin typeface="Tahoma" panose="020B0604030504040204" pitchFamily="34" charset="0"/>
                </a:rPr>
                <a:t>BBRr</a:t>
              </a:r>
            </a:p>
          </p:txBody>
        </p:sp>
      </p:grpSp>
      <p:sp>
        <p:nvSpPr>
          <p:cNvPr id="13347" name="Text Box 35">
            <a:extLst>
              <a:ext uri="{FF2B5EF4-FFF2-40B4-BE49-F238E27FC236}">
                <a16:creationId xmlns:a16="http://schemas.microsoft.com/office/drawing/2014/main" id="{82278FF3-3308-4362-BA4E-0EF881779AAA}"/>
              </a:ext>
            </a:extLst>
          </p:cNvPr>
          <p:cNvSpPr txBox="1">
            <a:spLocks noChangeArrowheads="1"/>
          </p:cNvSpPr>
          <p:nvPr/>
        </p:nvSpPr>
        <p:spPr bwMode="auto">
          <a:xfrm>
            <a:off x="228600" y="381000"/>
            <a:ext cx="33528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Arial" panose="020B0604020202020204" pitchFamily="34" charset="0"/>
              </a:rPr>
              <a:t>How many of the offspring would have </a:t>
            </a:r>
            <a:r>
              <a:rPr lang="en-US" altLang="en-US" sz="2400">
                <a:solidFill>
                  <a:schemeClr val="folHlink"/>
                </a:solidFill>
                <a:latin typeface="Arial" panose="020B0604020202020204" pitchFamily="34" charset="0"/>
              </a:rPr>
              <a:t>black, rough coat</a:t>
            </a:r>
            <a:r>
              <a:rPr lang="en-US" altLang="en-US" sz="2400">
                <a:latin typeface="Arial" panose="020B0604020202020204" pitchFamily="34" charset="0"/>
              </a:rPr>
              <a:t>?</a:t>
            </a:r>
          </a:p>
          <a:p>
            <a:pPr eaLnBrk="1" hangingPunct="1">
              <a:spcBef>
                <a:spcPct val="50000"/>
              </a:spcBef>
              <a:buFontTx/>
              <a:buNone/>
            </a:pPr>
            <a:r>
              <a:rPr lang="en-US" altLang="en-US" sz="2400">
                <a:latin typeface="Arial" panose="020B0604020202020204" pitchFamily="34" charset="0"/>
              </a:rPr>
              <a:t>How many of the offspring would have a </a:t>
            </a:r>
            <a:r>
              <a:rPr lang="en-US" altLang="en-US" sz="2400">
                <a:solidFill>
                  <a:srgbClr val="FF33CC"/>
                </a:solidFill>
                <a:latin typeface="Arial" panose="020B0604020202020204" pitchFamily="34" charset="0"/>
              </a:rPr>
              <a:t>black, smooth coat</a:t>
            </a:r>
            <a:r>
              <a:rPr lang="en-US" altLang="en-US" sz="2400">
                <a:latin typeface="Arial" panose="020B0604020202020204" pitchFamily="34" charset="0"/>
              </a:rPr>
              <a:t>?</a:t>
            </a:r>
          </a:p>
          <a:p>
            <a:pPr eaLnBrk="1" hangingPunct="1">
              <a:spcBef>
                <a:spcPct val="50000"/>
              </a:spcBef>
              <a:buFontTx/>
              <a:buNone/>
            </a:pPr>
            <a:r>
              <a:rPr lang="en-US" altLang="en-US" sz="2400">
                <a:latin typeface="Arial" panose="020B0604020202020204" pitchFamily="34" charset="0"/>
              </a:rPr>
              <a:t>How many of the offspring would have a </a:t>
            </a:r>
            <a:r>
              <a:rPr lang="en-US" altLang="en-US" sz="2400">
                <a:solidFill>
                  <a:srgbClr val="0066FF"/>
                </a:solidFill>
                <a:latin typeface="Arial" panose="020B0604020202020204" pitchFamily="34" charset="0"/>
              </a:rPr>
              <a:t>white, rough coat</a:t>
            </a:r>
            <a:r>
              <a:rPr lang="en-US" altLang="en-US" sz="2400">
                <a:latin typeface="Arial" panose="020B0604020202020204" pitchFamily="34" charset="0"/>
              </a:rPr>
              <a:t>?</a:t>
            </a:r>
          </a:p>
          <a:p>
            <a:pPr eaLnBrk="1" hangingPunct="1">
              <a:spcBef>
                <a:spcPct val="50000"/>
              </a:spcBef>
              <a:buFontTx/>
              <a:buNone/>
            </a:pPr>
            <a:r>
              <a:rPr lang="en-US" altLang="en-US" sz="2400">
                <a:latin typeface="Arial" panose="020B0604020202020204" pitchFamily="34" charset="0"/>
              </a:rPr>
              <a:t>How many of the offspring would have a </a:t>
            </a:r>
            <a:r>
              <a:rPr lang="en-US" altLang="en-US" sz="2400">
                <a:solidFill>
                  <a:srgbClr val="FF9933"/>
                </a:solidFill>
                <a:latin typeface="Arial" panose="020B0604020202020204" pitchFamily="34" charset="0"/>
              </a:rPr>
              <a:t>white, smooth coat</a:t>
            </a:r>
            <a:r>
              <a:rPr lang="en-US" altLang="en-US" sz="2400">
                <a:latin typeface="Arial" panose="020B0604020202020204" pitchFamily="34" charset="0"/>
              </a:rPr>
              <a:t>?</a:t>
            </a:r>
          </a:p>
          <a:p>
            <a:pPr eaLnBrk="1" hangingPunct="1">
              <a:spcBef>
                <a:spcPct val="50000"/>
              </a:spcBef>
              <a:buFontTx/>
              <a:buNone/>
            </a:pPr>
            <a:endParaRPr lang="en-US" altLang="en-US" sz="2400">
              <a:latin typeface="Arial" panose="020B0604020202020204" pitchFamily="34" charset="0"/>
            </a:endParaRPr>
          </a:p>
        </p:txBody>
      </p:sp>
      <p:sp>
        <p:nvSpPr>
          <p:cNvPr id="113668" name="Text Box 36">
            <a:extLst>
              <a:ext uri="{FF2B5EF4-FFF2-40B4-BE49-F238E27FC236}">
                <a16:creationId xmlns:a16="http://schemas.microsoft.com/office/drawing/2014/main" id="{9DA5E33B-DE0E-48CD-80D9-E9BBFFBB3B00}"/>
              </a:ext>
            </a:extLst>
          </p:cNvPr>
          <p:cNvSpPr txBox="1">
            <a:spLocks noChangeArrowheads="1"/>
          </p:cNvSpPr>
          <p:nvPr/>
        </p:nvSpPr>
        <p:spPr bwMode="auto">
          <a:xfrm>
            <a:off x="4267200" y="5562600"/>
            <a:ext cx="2362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Fur Color:</a:t>
            </a:r>
            <a:br>
              <a:rPr lang="en-US" altLang="en-US" sz="2400">
                <a:latin typeface="Tahoma" panose="020B0604030504040204" pitchFamily="34" charset="0"/>
              </a:rPr>
            </a:br>
            <a:r>
              <a:rPr lang="en-US" altLang="en-US" sz="2400">
                <a:latin typeface="Tahoma" panose="020B0604030504040204" pitchFamily="34" charset="0"/>
              </a:rPr>
              <a:t>	B:  Black </a:t>
            </a:r>
            <a:br>
              <a:rPr lang="en-US" altLang="en-US" sz="2400">
                <a:latin typeface="Tahoma" panose="020B0604030504040204" pitchFamily="34" charset="0"/>
              </a:rPr>
            </a:br>
            <a:r>
              <a:rPr lang="en-US" altLang="en-US" sz="2400">
                <a:latin typeface="Tahoma" panose="020B0604030504040204" pitchFamily="34" charset="0"/>
              </a:rPr>
              <a:t>	b:  White</a:t>
            </a:r>
          </a:p>
        </p:txBody>
      </p:sp>
      <p:sp>
        <p:nvSpPr>
          <p:cNvPr id="113669" name="Text Box 37">
            <a:extLst>
              <a:ext uri="{FF2B5EF4-FFF2-40B4-BE49-F238E27FC236}">
                <a16:creationId xmlns:a16="http://schemas.microsoft.com/office/drawing/2014/main" id="{D408082A-6337-4EF0-86B5-9FC6BDF35B24}"/>
              </a:ext>
            </a:extLst>
          </p:cNvPr>
          <p:cNvSpPr txBox="1">
            <a:spLocks noChangeArrowheads="1"/>
          </p:cNvSpPr>
          <p:nvPr/>
        </p:nvSpPr>
        <p:spPr bwMode="auto">
          <a:xfrm>
            <a:off x="6553200" y="5562600"/>
            <a:ext cx="2362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latin typeface="Tahoma" panose="020B0604030504040204" pitchFamily="34" charset="0"/>
              </a:rPr>
              <a:t>Coat Texture:</a:t>
            </a:r>
            <a:br>
              <a:rPr lang="en-US" altLang="en-US" sz="2400">
                <a:latin typeface="Tahoma" panose="020B0604030504040204" pitchFamily="34" charset="0"/>
              </a:rPr>
            </a:br>
            <a:r>
              <a:rPr lang="en-US" altLang="en-US" sz="2400">
                <a:latin typeface="Tahoma" panose="020B0604030504040204" pitchFamily="34" charset="0"/>
              </a:rPr>
              <a:t>	R: Rough</a:t>
            </a:r>
            <a:br>
              <a:rPr lang="en-US" altLang="en-US" sz="2400">
                <a:latin typeface="Tahoma" panose="020B0604030504040204" pitchFamily="34" charset="0"/>
              </a:rPr>
            </a:br>
            <a:r>
              <a:rPr lang="en-US" altLang="en-US" sz="2400">
                <a:latin typeface="Tahoma" panose="020B0604030504040204" pitchFamily="34" charset="0"/>
              </a:rPr>
              <a:t>	r:  Smooth</a:t>
            </a:r>
          </a:p>
        </p:txBody>
      </p:sp>
      <p:sp>
        <p:nvSpPr>
          <p:cNvPr id="13351" name="Text Box 39">
            <a:extLst>
              <a:ext uri="{FF2B5EF4-FFF2-40B4-BE49-F238E27FC236}">
                <a16:creationId xmlns:a16="http://schemas.microsoft.com/office/drawing/2014/main" id="{E54CDB77-95F9-487B-8D9C-D4C0A9FAE3F7}"/>
              </a:ext>
            </a:extLst>
          </p:cNvPr>
          <p:cNvSpPr txBox="1">
            <a:spLocks noChangeArrowheads="1"/>
          </p:cNvSpPr>
          <p:nvPr/>
        </p:nvSpPr>
        <p:spPr bwMode="auto">
          <a:xfrm>
            <a:off x="228600" y="5410200"/>
            <a:ext cx="37338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a:solidFill>
                  <a:srgbClr val="FF0000"/>
                </a:solidFill>
                <a:latin typeface="Arial" panose="020B0604020202020204" pitchFamily="34" charset="0"/>
              </a:rPr>
              <a:t>Phenotypic Ratio=</a:t>
            </a:r>
          </a:p>
          <a:p>
            <a:pPr algn="ctr" eaLnBrk="1" hangingPunct="1">
              <a:spcBef>
                <a:spcPct val="50000"/>
              </a:spcBef>
              <a:buFontTx/>
              <a:buNone/>
            </a:pPr>
            <a:r>
              <a:rPr lang="en-US" altLang="en-US" b="1">
                <a:solidFill>
                  <a:srgbClr val="FF0000"/>
                </a:solidFill>
                <a:latin typeface="Arial" panose="020B0604020202020204" pitchFamily="34" charset="0"/>
              </a:rPr>
              <a:t>9:3:3:1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347">
                                            <p:txEl>
                                              <p:pRg st="1" end="1"/>
                                            </p:txEl>
                                          </p:spTgt>
                                        </p:tgtEl>
                                        <p:attrNameLst>
                                          <p:attrName>style.visibility</p:attrName>
                                        </p:attrNameLst>
                                      </p:cBhvr>
                                      <p:to>
                                        <p:strVal val="visible"/>
                                      </p:to>
                                    </p:set>
                                    <p:animEffect transition="in" filter="box(in)">
                                      <p:cBhvr>
                                        <p:cTn id="7" dur="500"/>
                                        <p:tgtEl>
                                          <p:spTgt spid="1334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347">
                                            <p:txEl>
                                              <p:pRg st="2" end="2"/>
                                            </p:txEl>
                                          </p:spTgt>
                                        </p:tgtEl>
                                        <p:attrNameLst>
                                          <p:attrName>style.visibility</p:attrName>
                                        </p:attrNameLst>
                                      </p:cBhvr>
                                      <p:to>
                                        <p:strVal val="visible"/>
                                      </p:to>
                                    </p:set>
                                    <p:animEffect transition="in" filter="box(in)">
                                      <p:cBhvr>
                                        <p:cTn id="12" dur="500"/>
                                        <p:tgtEl>
                                          <p:spTgt spid="133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3347">
                                            <p:txEl>
                                              <p:pRg st="3" end="3"/>
                                            </p:txEl>
                                          </p:spTgt>
                                        </p:tgtEl>
                                        <p:attrNameLst>
                                          <p:attrName>style.visibility</p:attrName>
                                        </p:attrNameLst>
                                      </p:cBhvr>
                                      <p:to>
                                        <p:strVal val="visible"/>
                                      </p:to>
                                    </p:set>
                                    <p:animEffect transition="in" filter="box(in)">
                                      <p:cBhvr>
                                        <p:cTn id="17" dur="500"/>
                                        <p:tgtEl>
                                          <p:spTgt spid="133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51"/>
                                        </p:tgtEl>
                                        <p:attrNameLst>
                                          <p:attrName>style.visibility</p:attrName>
                                        </p:attrNameLst>
                                      </p:cBhvr>
                                      <p:to>
                                        <p:strVal val="visible"/>
                                      </p:to>
                                    </p:set>
                                    <p:animEffect transition="in" filter="checkerboard(across)">
                                      <p:cBhvr>
                                        <p:cTn id="22" dur="500"/>
                                        <p:tgtEl>
                                          <p:spTgt spid="13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4706" y="-357214"/>
            <a:ext cx="7772400" cy="1470025"/>
          </a:xfrm>
        </p:spPr>
        <p:txBody>
          <a:bodyPr/>
          <a:lstStyle/>
          <a:p>
            <a:r>
              <a:rPr lang="en-US" dirty="0" err="1"/>
              <a:t>Dihybrid</a:t>
            </a:r>
            <a:r>
              <a:rPr lang="en-US" dirty="0"/>
              <a:t> Crosses</a:t>
            </a:r>
          </a:p>
        </p:txBody>
      </p:sp>
      <p:sp>
        <p:nvSpPr>
          <p:cNvPr id="3" name="Subtitle 2"/>
          <p:cNvSpPr>
            <a:spLocks noGrp="1"/>
          </p:cNvSpPr>
          <p:nvPr>
            <p:ph type="subTitle" idx="1"/>
          </p:nvPr>
        </p:nvSpPr>
        <p:spPr>
          <a:xfrm>
            <a:off x="2786050" y="714356"/>
            <a:ext cx="8215370" cy="3495684"/>
          </a:xfrm>
        </p:spPr>
        <p:txBody>
          <a:bodyPr/>
          <a:lstStyle/>
          <a:p>
            <a:r>
              <a:rPr lang="en-US" sz="2400" dirty="0"/>
              <a:t>First Step:  Determine the gametes</a:t>
            </a:r>
          </a:p>
        </p:txBody>
      </p:sp>
      <p:sp>
        <p:nvSpPr>
          <p:cNvPr id="9" name="Rectangle 8"/>
          <p:cNvSpPr/>
          <p:nvPr/>
        </p:nvSpPr>
        <p:spPr>
          <a:xfrm>
            <a:off x="3143240" y="3214686"/>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43240" y="4857760"/>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86314" y="3214686"/>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86314" y="4786322"/>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p:nvSpPr>
        <p:spPr bwMode="auto">
          <a:xfrm>
            <a:off x="6715140" y="2071678"/>
            <a:ext cx="2428860" cy="3214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ct val="20000"/>
              </a:spcBef>
              <a:defRPr/>
            </a:pPr>
            <a:r>
              <a:rPr kumimoji="0" lang="en-US" sz="24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Cross a heterozygous yellow</a:t>
            </a:r>
            <a:r>
              <a:rPr lang="en-US" dirty="0">
                <a:solidFill>
                  <a:schemeClr val="tx1">
                    <a:tint val="75000"/>
                  </a:schemeClr>
                </a:solidFill>
                <a:latin typeface="+mn-lt"/>
              </a:rPr>
              <a:t> pod round plant with a </a:t>
            </a:r>
            <a:r>
              <a:rPr lang="en-US" dirty="0">
                <a:solidFill>
                  <a:schemeClr val="tx1">
                    <a:tint val="75000"/>
                  </a:schemeClr>
                </a:solidFill>
              </a:rPr>
              <a:t>heterozygous yellow pod round plant</a:t>
            </a:r>
          </a:p>
          <a:p>
            <a:pPr lvl="0" algn="ctr" eaLnBrk="0" hangingPunct="0">
              <a:spcBef>
                <a:spcPct val="20000"/>
              </a:spcBef>
              <a:defRPr/>
            </a:pPr>
            <a:r>
              <a:rPr kumimoji="0" lang="en-US" sz="24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(green pods and wrinkled seeds are recessive)</a:t>
            </a:r>
          </a:p>
        </p:txBody>
      </p:sp>
      <p:pic>
        <p:nvPicPr>
          <p:cNvPr id="49154" name="Picture 2" descr="http://cosbiology.pbworks.com/f/1265737702/9.04.DihyrbidCrossF2.JPG"/>
          <p:cNvPicPr>
            <a:picLocks noChangeAspect="1" noChangeArrowheads="1"/>
          </p:cNvPicPr>
          <p:nvPr/>
        </p:nvPicPr>
        <p:blipFill>
          <a:blip r:embed="rId2" cstate="print"/>
          <a:srcRect/>
          <a:stretch>
            <a:fillRect/>
          </a:stretch>
        </p:blipFill>
        <p:spPr bwMode="auto">
          <a:xfrm>
            <a:off x="285720" y="1214422"/>
            <a:ext cx="5167400" cy="5643578"/>
          </a:xfrm>
          <a:prstGeom prst="rect">
            <a:avLst/>
          </a:prstGeom>
          <a:noFill/>
        </p:spPr>
      </p:pic>
      <p:sp>
        <p:nvSpPr>
          <p:cNvPr id="20" name="Rectangle 19"/>
          <p:cNvSpPr/>
          <p:nvPr/>
        </p:nvSpPr>
        <p:spPr>
          <a:xfrm>
            <a:off x="2071670" y="2928934"/>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57488" y="2928934"/>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643306" y="2928934"/>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00562" y="2928934"/>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071670" y="3714752"/>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071670" y="4500570"/>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71670" y="5286388"/>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857488" y="3714752"/>
            <a:ext cx="581028"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857488" y="4500570"/>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857488" y="5286388"/>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643306" y="3714752"/>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643306" y="4500570"/>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643306" y="5286388"/>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29124" y="3714752"/>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29124" y="4500570"/>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29124" y="5286388"/>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071670" y="2428868"/>
            <a:ext cx="2928958" cy="35719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500166" y="3000372"/>
            <a:ext cx="357190" cy="292895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71670" y="3357562"/>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071670" y="4143380"/>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071670" y="4929198"/>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071670" y="5715016"/>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857488" y="3357562"/>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857488" y="4143380"/>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857488" y="4929198"/>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57488" y="5715016"/>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643306" y="3357562"/>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429124" y="3357562"/>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429124" y="4143380"/>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429124" y="4929198"/>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429124" y="5715016"/>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643306" y="4143380"/>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643306" y="5715016"/>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43306" y="4929198"/>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6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4706" y="-357214"/>
            <a:ext cx="7772400" cy="1470025"/>
          </a:xfrm>
        </p:spPr>
        <p:txBody>
          <a:bodyPr/>
          <a:lstStyle/>
          <a:p>
            <a:r>
              <a:rPr lang="en-US" dirty="0" err="1"/>
              <a:t>Dihybrid</a:t>
            </a:r>
            <a:r>
              <a:rPr lang="en-US" dirty="0"/>
              <a:t> Crosses</a:t>
            </a:r>
          </a:p>
        </p:txBody>
      </p:sp>
      <p:sp>
        <p:nvSpPr>
          <p:cNvPr id="3" name="Subtitle 2"/>
          <p:cNvSpPr>
            <a:spLocks noGrp="1"/>
          </p:cNvSpPr>
          <p:nvPr>
            <p:ph type="subTitle" idx="1"/>
          </p:nvPr>
        </p:nvSpPr>
        <p:spPr>
          <a:xfrm>
            <a:off x="2500298" y="714356"/>
            <a:ext cx="8215370" cy="3495684"/>
          </a:xfrm>
        </p:spPr>
        <p:txBody>
          <a:bodyPr/>
          <a:lstStyle/>
          <a:p>
            <a:r>
              <a:rPr lang="en-US" sz="2400" dirty="0"/>
              <a:t>Second Step:  Determine the offspring</a:t>
            </a:r>
          </a:p>
        </p:txBody>
      </p:sp>
      <p:sp>
        <p:nvSpPr>
          <p:cNvPr id="9" name="Rectangle 8"/>
          <p:cNvSpPr/>
          <p:nvPr/>
        </p:nvSpPr>
        <p:spPr>
          <a:xfrm>
            <a:off x="3143240" y="3214686"/>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43240" y="4857760"/>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86314" y="3214686"/>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86314" y="4786322"/>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p:nvSpPr>
        <p:spPr bwMode="auto">
          <a:xfrm>
            <a:off x="6715140" y="2071678"/>
            <a:ext cx="2428860" cy="3214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ct val="20000"/>
              </a:spcBef>
              <a:defRPr/>
            </a:pPr>
            <a:r>
              <a:rPr kumimoji="0" lang="en-US" sz="24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Cross a heterozygous yellow</a:t>
            </a:r>
            <a:r>
              <a:rPr lang="en-US" dirty="0">
                <a:solidFill>
                  <a:schemeClr val="tx1">
                    <a:tint val="75000"/>
                  </a:schemeClr>
                </a:solidFill>
                <a:latin typeface="+mn-lt"/>
              </a:rPr>
              <a:t> pod round plant with a </a:t>
            </a:r>
            <a:r>
              <a:rPr lang="en-US" dirty="0">
                <a:solidFill>
                  <a:schemeClr val="tx1">
                    <a:tint val="75000"/>
                  </a:schemeClr>
                </a:solidFill>
              </a:rPr>
              <a:t>heterozygous yellow pod round plant</a:t>
            </a:r>
            <a:endParaRPr kumimoji="0" lang="en-US" sz="24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endParaRPr>
          </a:p>
        </p:txBody>
      </p:sp>
      <p:pic>
        <p:nvPicPr>
          <p:cNvPr id="49154" name="Picture 2" descr="http://cosbiology.pbworks.com/f/1265737702/9.04.DihyrbidCrossF2.JPG"/>
          <p:cNvPicPr>
            <a:picLocks noChangeAspect="1" noChangeArrowheads="1"/>
          </p:cNvPicPr>
          <p:nvPr/>
        </p:nvPicPr>
        <p:blipFill>
          <a:blip r:embed="rId2" cstate="print"/>
          <a:srcRect/>
          <a:stretch>
            <a:fillRect/>
          </a:stretch>
        </p:blipFill>
        <p:spPr bwMode="auto">
          <a:xfrm>
            <a:off x="285720" y="1214422"/>
            <a:ext cx="5167400" cy="5643578"/>
          </a:xfrm>
          <a:prstGeom prst="rect">
            <a:avLst/>
          </a:prstGeom>
          <a:noFill/>
        </p:spPr>
      </p:pic>
      <p:sp>
        <p:nvSpPr>
          <p:cNvPr id="20" name="Rectangle 19"/>
          <p:cNvSpPr/>
          <p:nvPr/>
        </p:nvSpPr>
        <p:spPr>
          <a:xfrm>
            <a:off x="2071670" y="2928934"/>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57488" y="2928934"/>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643306" y="2928934"/>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00562" y="2928934"/>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071670" y="3714752"/>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071670" y="4500570"/>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71670" y="5286388"/>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857488" y="3714752"/>
            <a:ext cx="581028"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857488" y="4500570"/>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857488" y="5286388"/>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643306" y="3714752"/>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643306" y="4500570"/>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643306" y="5286388"/>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29124" y="3714752"/>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29124" y="4500570"/>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29124" y="5286388"/>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071670" y="3357562"/>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071670" y="4143380"/>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071670" y="4929198"/>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071670" y="5715016"/>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857488" y="3357562"/>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857488" y="4143380"/>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857488" y="4929198"/>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857488" y="5715016"/>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643306" y="3357562"/>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429124" y="3357562"/>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429124" y="4143380"/>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429124" y="4929198"/>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429124" y="5715016"/>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643306" y="4143380"/>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3643306" y="5715016"/>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643306" y="4929198"/>
            <a:ext cx="642942" cy="285752"/>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50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4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4706" y="-357214"/>
            <a:ext cx="7772400" cy="1470025"/>
          </a:xfrm>
        </p:spPr>
        <p:txBody>
          <a:bodyPr/>
          <a:lstStyle/>
          <a:p>
            <a:r>
              <a:rPr lang="en-US" dirty="0" err="1"/>
              <a:t>Dihybrid</a:t>
            </a:r>
            <a:r>
              <a:rPr lang="en-US" dirty="0"/>
              <a:t> Crosses</a:t>
            </a:r>
          </a:p>
        </p:txBody>
      </p:sp>
      <p:sp>
        <p:nvSpPr>
          <p:cNvPr id="3" name="Subtitle 2"/>
          <p:cNvSpPr>
            <a:spLocks noGrp="1"/>
          </p:cNvSpPr>
          <p:nvPr>
            <p:ph type="subTitle" idx="1"/>
          </p:nvPr>
        </p:nvSpPr>
        <p:spPr>
          <a:xfrm>
            <a:off x="2786050" y="714356"/>
            <a:ext cx="8215370" cy="3495684"/>
          </a:xfrm>
        </p:spPr>
        <p:txBody>
          <a:bodyPr/>
          <a:lstStyle/>
          <a:p>
            <a:r>
              <a:rPr lang="en-US" sz="2400" dirty="0"/>
              <a:t>Third Step:  Determine the ratios</a:t>
            </a:r>
          </a:p>
        </p:txBody>
      </p:sp>
      <p:sp>
        <p:nvSpPr>
          <p:cNvPr id="9" name="Rectangle 8"/>
          <p:cNvSpPr/>
          <p:nvPr/>
        </p:nvSpPr>
        <p:spPr>
          <a:xfrm>
            <a:off x="3143240" y="3214686"/>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43240" y="4857760"/>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86314" y="3214686"/>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86314" y="4786322"/>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p:nvSpPr>
        <p:spPr bwMode="auto">
          <a:xfrm>
            <a:off x="6715140" y="2071678"/>
            <a:ext cx="2428860" cy="32147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ct val="20000"/>
              </a:spcBef>
              <a:defRPr/>
            </a:pPr>
            <a:r>
              <a:rPr kumimoji="0" lang="en-US" sz="24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Cross a heterozygous yellow</a:t>
            </a:r>
            <a:r>
              <a:rPr lang="en-US" dirty="0">
                <a:solidFill>
                  <a:schemeClr val="tx1">
                    <a:tint val="75000"/>
                  </a:schemeClr>
                </a:solidFill>
                <a:latin typeface="+mn-lt"/>
              </a:rPr>
              <a:t> pod round plant with a </a:t>
            </a:r>
            <a:r>
              <a:rPr lang="en-US" dirty="0">
                <a:solidFill>
                  <a:schemeClr val="tx1">
                    <a:tint val="75000"/>
                  </a:schemeClr>
                </a:solidFill>
              </a:rPr>
              <a:t>heterozygous yellow pod round plant</a:t>
            </a:r>
            <a:endParaRPr kumimoji="0" lang="en-US" sz="24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endParaRPr>
          </a:p>
        </p:txBody>
      </p:sp>
      <p:pic>
        <p:nvPicPr>
          <p:cNvPr id="49154" name="Picture 2" descr="http://cosbiology.pbworks.com/f/1265737702/9.04.DihyrbidCrossF2.JPG"/>
          <p:cNvPicPr>
            <a:picLocks noChangeAspect="1" noChangeArrowheads="1"/>
          </p:cNvPicPr>
          <p:nvPr/>
        </p:nvPicPr>
        <p:blipFill>
          <a:blip r:embed="rId2" cstate="print"/>
          <a:srcRect/>
          <a:stretch>
            <a:fillRect/>
          </a:stretch>
        </p:blipFill>
        <p:spPr bwMode="auto">
          <a:xfrm>
            <a:off x="285720" y="1214422"/>
            <a:ext cx="5167400" cy="5643578"/>
          </a:xfrm>
          <a:prstGeom prst="rect">
            <a:avLst/>
          </a:prstGeom>
          <a:noFill/>
        </p:spPr>
      </p:pic>
      <p:sp>
        <p:nvSpPr>
          <p:cNvPr id="20" name="Rectangle 19"/>
          <p:cNvSpPr/>
          <p:nvPr/>
        </p:nvSpPr>
        <p:spPr>
          <a:xfrm>
            <a:off x="2071670" y="2928934"/>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857488" y="2928934"/>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643306" y="2928934"/>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00562" y="2928934"/>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071670" y="3714752"/>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071670" y="4500570"/>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071670" y="5286388"/>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857488" y="3714752"/>
            <a:ext cx="581028"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857488" y="4500570"/>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2857488" y="5286388"/>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643306" y="3714752"/>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3643306" y="4500570"/>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643306" y="5286388"/>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29124" y="3714752"/>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29124" y="4500570"/>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29124" y="5286388"/>
            <a:ext cx="571504" cy="428628"/>
          </a:xfrm>
          <a:prstGeom prst="rect">
            <a:avLst/>
          </a:prstGeom>
          <a:solidFill>
            <a:srgbClr val="FDE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09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0" grpId="1" animBg="1"/>
      <p:bldP spid="31" grpId="0" animBg="1"/>
      <p:bldP spid="32" grpId="0" animBg="1"/>
      <p:bldP spid="33" grpId="0" animBg="1"/>
      <p:bldP spid="34" grpId="0" animBg="1"/>
      <p:bldP spid="3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4706" y="-357214"/>
            <a:ext cx="7772400" cy="1470025"/>
          </a:xfrm>
        </p:spPr>
        <p:txBody>
          <a:bodyPr/>
          <a:lstStyle/>
          <a:p>
            <a:r>
              <a:rPr lang="en-US" dirty="0" err="1"/>
              <a:t>Dihybrid</a:t>
            </a:r>
            <a:r>
              <a:rPr lang="en-US" dirty="0"/>
              <a:t> Crosses</a:t>
            </a:r>
          </a:p>
        </p:txBody>
      </p:sp>
      <p:sp>
        <p:nvSpPr>
          <p:cNvPr id="3" name="Subtitle 2"/>
          <p:cNvSpPr>
            <a:spLocks noGrp="1"/>
          </p:cNvSpPr>
          <p:nvPr>
            <p:ph type="subTitle" idx="1"/>
          </p:nvPr>
        </p:nvSpPr>
        <p:spPr>
          <a:xfrm>
            <a:off x="2786050" y="714356"/>
            <a:ext cx="8215370" cy="3495684"/>
          </a:xfrm>
        </p:spPr>
        <p:txBody>
          <a:bodyPr/>
          <a:lstStyle/>
          <a:p>
            <a:r>
              <a:rPr lang="en-US" sz="2400" dirty="0"/>
              <a:t>Third Step:  Determine the ratios</a:t>
            </a:r>
          </a:p>
        </p:txBody>
      </p:sp>
      <p:sp>
        <p:nvSpPr>
          <p:cNvPr id="9" name="Rectangle 8"/>
          <p:cNvSpPr/>
          <p:nvPr/>
        </p:nvSpPr>
        <p:spPr>
          <a:xfrm>
            <a:off x="3143240" y="3214686"/>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143240" y="4857760"/>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786314" y="3214686"/>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786314" y="4786322"/>
            <a:ext cx="150019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ubtitle 2"/>
          <p:cNvSpPr txBox="1">
            <a:spLocks/>
          </p:cNvSpPr>
          <p:nvPr/>
        </p:nvSpPr>
        <p:spPr bwMode="auto">
          <a:xfrm>
            <a:off x="6715140" y="1500150"/>
            <a:ext cx="2428860" cy="535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ct val="20000"/>
              </a:spcBef>
              <a:defRPr/>
            </a:pPr>
            <a:r>
              <a:rPr kumimoji="0" lang="en-US" sz="24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Phenotypes:</a:t>
            </a:r>
          </a:p>
          <a:p>
            <a:pPr lvl="0" algn="ctr" eaLnBrk="0" hangingPunct="0">
              <a:spcBef>
                <a:spcPct val="20000"/>
              </a:spcBef>
              <a:defRPr/>
            </a:pPr>
            <a:r>
              <a:rPr lang="en-US" dirty="0">
                <a:solidFill>
                  <a:schemeClr val="tx1">
                    <a:tint val="75000"/>
                  </a:schemeClr>
                </a:solidFill>
                <a:latin typeface="+mn-lt"/>
              </a:rPr>
              <a:t>Round Yellow</a:t>
            </a:r>
          </a:p>
          <a:p>
            <a:pPr lvl="0" algn="ctr" eaLnBrk="0" hangingPunct="0">
              <a:spcBef>
                <a:spcPct val="20000"/>
              </a:spcBef>
              <a:defRPr/>
            </a:pPr>
            <a:r>
              <a:rPr lang="en-US" dirty="0">
                <a:solidFill>
                  <a:schemeClr val="tx1">
                    <a:tint val="75000"/>
                  </a:schemeClr>
                </a:solidFill>
                <a:latin typeface="+mn-lt"/>
              </a:rPr>
              <a:t>9</a:t>
            </a:r>
          </a:p>
          <a:p>
            <a:pPr lvl="0" algn="ctr" eaLnBrk="0" hangingPunct="0">
              <a:spcBef>
                <a:spcPct val="20000"/>
              </a:spcBef>
              <a:defRPr/>
            </a:pPr>
            <a:r>
              <a:rPr lang="en-US" dirty="0">
                <a:solidFill>
                  <a:schemeClr val="tx1">
                    <a:tint val="75000"/>
                  </a:schemeClr>
                </a:solidFill>
                <a:latin typeface="+mn-lt"/>
              </a:rPr>
              <a:t>Round Green</a:t>
            </a:r>
          </a:p>
          <a:p>
            <a:pPr lvl="0" algn="ctr" eaLnBrk="0" hangingPunct="0">
              <a:spcBef>
                <a:spcPct val="20000"/>
              </a:spcBef>
              <a:defRPr/>
            </a:pPr>
            <a:r>
              <a:rPr lang="en-US" dirty="0">
                <a:solidFill>
                  <a:schemeClr val="tx1">
                    <a:tint val="75000"/>
                  </a:schemeClr>
                </a:solidFill>
                <a:latin typeface="+mn-lt"/>
              </a:rPr>
              <a:t>3</a:t>
            </a:r>
          </a:p>
          <a:p>
            <a:pPr lvl="0" algn="ctr" eaLnBrk="0" hangingPunct="0">
              <a:spcBef>
                <a:spcPct val="20000"/>
              </a:spcBef>
              <a:defRPr/>
            </a:pPr>
            <a:r>
              <a:rPr lang="en-US" dirty="0">
                <a:solidFill>
                  <a:schemeClr val="tx1">
                    <a:tint val="75000"/>
                  </a:schemeClr>
                </a:solidFill>
                <a:latin typeface="+mn-lt"/>
              </a:rPr>
              <a:t>Wrinkled Yellow</a:t>
            </a:r>
          </a:p>
          <a:p>
            <a:pPr lvl="0" algn="ctr" eaLnBrk="0" hangingPunct="0">
              <a:spcBef>
                <a:spcPct val="20000"/>
              </a:spcBef>
              <a:defRPr/>
            </a:pPr>
            <a:r>
              <a:rPr lang="en-US" dirty="0">
                <a:solidFill>
                  <a:schemeClr val="tx1">
                    <a:tint val="75000"/>
                  </a:schemeClr>
                </a:solidFill>
                <a:latin typeface="+mn-lt"/>
              </a:rPr>
              <a:t>3</a:t>
            </a:r>
          </a:p>
          <a:p>
            <a:pPr lvl="0" algn="ctr" eaLnBrk="0" hangingPunct="0">
              <a:spcBef>
                <a:spcPct val="20000"/>
              </a:spcBef>
              <a:defRPr/>
            </a:pPr>
            <a:r>
              <a:rPr lang="en-US" dirty="0">
                <a:solidFill>
                  <a:schemeClr val="tx1">
                    <a:tint val="75000"/>
                  </a:schemeClr>
                </a:solidFill>
                <a:latin typeface="+mn-lt"/>
              </a:rPr>
              <a:t>Wrinkled Green</a:t>
            </a:r>
          </a:p>
          <a:p>
            <a:pPr lvl="0" algn="ctr" eaLnBrk="0" hangingPunct="0">
              <a:spcBef>
                <a:spcPct val="20000"/>
              </a:spcBef>
              <a:defRPr/>
            </a:pPr>
            <a:r>
              <a:rPr lang="en-US" dirty="0">
                <a:solidFill>
                  <a:schemeClr val="tx1">
                    <a:tint val="75000"/>
                  </a:schemeClr>
                </a:solidFill>
                <a:latin typeface="+mn-lt"/>
              </a:rPr>
              <a:t>1</a:t>
            </a:r>
          </a:p>
          <a:p>
            <a:pPr lvl="0" algn="ctr" eaLnBrk="0" hangingPunct="0">
              <a:spcBef>
                <a:spcPct val="20000"/>
              </a:spcBef>
              <a:defRPr/>
            </a:pPr>
            <a:endParaRPr kumimoji="0" lang="en-US" sz="24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endParaRPr>
          </a:p>
        </p:txBody>
      </p:sp>
      <p:pic>
        <p:nvPicPr>
          <p:cNvPr id="49154" name="Picture 2" descr="http://cosbiology.pbworks.com/f/1265737702/9.04.DihyrbidCrossF2.JPG"/>
          <p:cNvPicPr>
            <a:picLocks noChangeAspect="1" noChangeArrowheads="1"/>
          </p:cNvPicPr>
          <p:nvPr/>
        </p:nvPicPr>
        <p:blipFill>
          <a:blip r:embed="rId2" cstate="print"/>
          <a:srcRect/>
          <a:stretch>
            <a:fillRect/>
          </a:stretch>
        </p:blipFill>
        <p:spPr bwMode="auto">
          <a:xfrm>
            <a:off x="0" y="1214422"/>
            <a:ext cx="5167400" cy="5643578"/>
          </a:xfrm>
          <a:prstGeom prst="rect">
            <a:avLst/>
          </a:prstGeom>
          <a:noFill/>
        </p:spPr>
      </p:pic>
      <p:sp>
        <p:nvSpPr>
          <p:cNvPr id="36" name="Subtitle 2"/>
          <p:cNvSpPr txBox="1">
            <a:spLocks/>
          </p:cNvSpPr>
          <p:nvPr/>
        </p:nvSpPr>
        <p:spPr bwMode="auto">
          <a:xfrm>
            <a:off x="4786314" y="1500150"/>
            <a:ext cx="2428860" cy="5357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eaLnBrk="0" hangingPunct="0">
              <a:spcBef>
                <a:spcPct val="20000"/>
              </a:spcBef>
              <a:defRPr/>
            </a:pPr>
            <a:r>
              <a:rPr kumimoji="0" lang="en-US" sz="24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rPr>
              <a:t>Genotypes:</a:t>
            </a:r>
          </a:p>
          <a:p>
            <a:pPr lvl="0" algn="ctr" eaLnBrk="0" hangingPunct="0">
              <a:spcBef>
                <a:spcPct val="20000"/>
              </a:spcBef>
              <a:defRPr/>
            </a:pPr>
            <a:r>
              <a:rPr lang="en-US" dirty="0">
                <a:solidFill>
                  <a:schemeClr val="tx1">
                    <a:tint val="75000"/>
                  </a:schemeClr>
                </a:solidFill>
                <a:latin typeface="+mn-lt"/>
              </a:rPr>
              <a:t>RRYY - 1</a:t>
            </a:r>
          </a:p>
          <a:p>
            <a:pPr lvl="0" algn="ctr" eaLnBrk="0" hangingPunct="0">
              <a:spcBef>
                <a:spcPct val="20000"/>
              </a:spcBef>
              <a:defRPr/>
            </a:pPr>
            <a:r>
              <a:rPr lang="en-US" dirty="0" err="1">
                <a:solidFill>
                  <a:schemeClr val="tx1">
                    <a:tint val="75000"/>
                  </a:schemeClr>
                </a:solidFill>
                <a:latin typeface="+mn-lt"/>
              </a:rPr>
              <a:t>RRYy</a:t>
            </a:r>
            <a:r>
              <a:rPr lang="en-US" dirty="0">
                <a:solidFill>
                  <a:schemeClr val="tx1">
                    <a:tint val="75000"/>
                  </a:schemeClr>
                </a:solidFill>
                <a:latin typeface="+mn-lt"/>
              </a:rPr>
              <a:t> - 2</a:t>
            </a:r>
          </a:p>
          <a:p>
            <a:pPr lvl="0" algn="ctr" eaLnBrk="0" hangingPunct="0">
              <a:spcBef>
                <a:spcPct val="20000"/>
              </a:spcBef>
              <a:defRPr/>
            </a:pPr>
            <a:r>
              <a:rPr lang="en-US" dirty="0" err="1">
                <a:solidFill>
                  <a:schemeClr val="tx1">
                    <a:tint val="75000"/>
                  </a:schemeClr>
                </a:solidFill>
                <a:latin typeface="+mn-lt"/>
              </a:rPr>
              <a:t>RRyy</a:t>
            </a:r>
            <a:r>
              <a:rPr lang="en-US" dirty="0">
                <a:solidFill>
                  <a:schemeClr val="tx1">
                    <a:tint val="75000"/>
                  </a:schemeClr>
                </a:solidFill>
                <a:latin typeface="+mn-lt"/>
              </a:rPr>
              <a:t> - 1</a:t>
            </a:r>
          </a:p>
          <a:p>
            <a:pPr lvl="0" algn="ctr" eaLnBrk="0" hangingPunct="0">
              <a:spcBef>
                <a:spcPct val="20000"/>
              </a:spcBef>
              <a:defRPr/>
            </a:pPr>
            <a:r>
              <a:rPr lang="en-US" dirty="0" err="1">
                <a:solidFill>
                  <a:schemeClr val="tx1">
                    <a:tint val="75000"/>
                  </a:schemeClr>
                </a:solidFill>
                <a:latin typeface="+mn-lt"/>
              </a:rPr>
              <a:t>RrYY</a:t>
            </a:r>
            <a:r>
              <a:rPr lang="en-US" dirty="0">
                <a:solidFill>
                  <a:schemeClr val="tx1">
                    <a:tint val="75000"/>
                  </a:schemeClr>
                </a:solidFill>
                <a:latin typeface="+mn-lt"/>
              </a:rPr>
              <a:t> - 2</a:t>
            </a:r>
          </a:p>
          <a:p>
            <a:pPr lvl="0" algn="ctr" eaLnBrk="0" hangingPunct="0">
              <a:spcBef>
                <a:spcPct val="20000"/>
              </a:spcBef>
              <a:defRPr/>
            </a:pPr>
            <a:r>
              <a:rPr lang="en-US" dirty="0" err="1">
                <a:solidFill>
                  <a:schemeClr val="tx1">
                    <a:tint val="75000"/>
                  </a:schemeClr>
                </a:solidFill>
                <a:latin typeface="+mn-lt"/>
              </a:rPr>
              <a:t>RrYy</a:t>
            </a:r>
            <a:r>
              <a:rPr lang="en-US" dirty="0">
                <a:solidFill>
                  <a:schemeClr val="tx1">
                    <a:tint val="75000"/>
                  </a:schemeClr>
                </a:solidFill>
                <a:latin typeface="+mn-lt"/>
              </a:rPr>
              <a:t> – 4</a:t>
            </a:r>
          </a:p>
          <a:p>
            <a:pPr lvl="0" algn="ctr" eaLnBrk="0" hangingPunct="0">
              <a:spcBef>
                <a:spcPct val="20000"/>
              </a:spcBef>
              <a:defRPr/>
            </a:pPr>
            <a:r>
              <a:rPr lang="en-US" dirty="0" err="1">
                <a:solidFill>
                  <a:schemeClr val="tx1">
                    <a:tint val="75000"/>
                  </a:schemeClr>
                </a:solidFill>
                <a:latin typeface="+mn-lt"/>
              </a:rPr>
              <a:t>Rryy</a:t>
            </a:r>
            <a:r>
              <a:rPr lang="en-US" dirty="0">
                <a:solidFill>
                  <a:schemeClr val="tx1">
                    <a:tint val="75000"/>
                  </a:schemeClr>
                </a:solidFill>
                <a:latin typeface="+mn-lt"/>
              </a:rPr>
              <a:t> – 2</a:t>
            </a:r>
          </a:p>
          <a:p>
            <a:pPr lvl="0" algn="ctr" eaLnBrk="0" hangingPunct="0">
              <a:spcBef>
                <a:spcPct val="20000"/>
              </a:spcBef>
              <a:defRPr/>
            </a:pPr>
            <a:r>
              <a:rPr lang="en-US" dirty="0" err="1">
                <a:solidFill>
                  <a:schemeClr val="tx1">
                    <a:tint val="75000"/>
                  </a:schemeClr>
                </a:solidFill>
                <a:latin typeface="+mn-lt"/>
              </a:rPr>
              <a:t>rrYY</a:t>
            </a:r>
            <a:r>
              <a:rPr lang="en-US" dirty="0">
                <a:solidFill>
                  <a:schemeClr val="tx1">
                    <a:tint val="75000"/>
                  </a:schemeClr>
                </a:solidFill>
                <a:latin typeface="+mn-lt"/>
              </a:rPr>
              <a:t> – 1</a:t>
            </a:r>
          </a:p>
          <a:p>
            <a:pPr lvl="0" algn="ctr" eaLnBrk="0" hangingPunct="0">
              <a:spcBef>
                <a:spcPct val="20000"/>
              </a:spcBef>
              <a:defRPr/>
            </a:pPr>
            <a:r>
              <a:rPr lang="en-US" dirty="0" err="1">
                <a:solidFill>
                  <a:schemeClr val="tx1">
                    <a:tint val="75000"/>
                  </a:schemeClr>
                </a:solidFill>
                <a:latin typeface="+mn-lt"/>
              </a:rPr>
              <a:t>rrYy</a:t>
            </a:r>
            <a:r>
              <a:rPr lang="en-US" dirty="0">
                <a:solidFill>
                  <a:schemeClr val="tx1">
                    <a:tint val="75000"/>
                  </a:schemeClr>
                </a:solidFill>
                <a:latin typeface="+mn-lt"/>
              </a:rPr>
              <a:t> - 2</a:t>
            </a:r>
          </a:p>
          <a:p>
            <a:pPr lvl="0" algn="ctr" eaLnBrk="0" hangingPunct="0">
              <a:spcBef>
                <a:spcPct val="20000"/>
              </a:spcBef>
              <a:defRPr/>
            </a:pPr>
            <a:r>
              <a:rPr lang="en-US" dirty="0" err="1">
                <a:solidFill>
                  <a:schemeClr val="tx1">
                    <a:tint val="75000"/>
                  </a:schemeClr>
                </a:solidFill>
                <a:latin typeface="+mn-lt"/>
              </a:rPr>
              <a:t>rryy</a:t>
            </a:r>
            <a:r>
              <a:rPr lang="en-US" dirty="0">
                <a:solidFill>
                  <a:schemeClr val="tx1">
                    <a:tint val="75000"/>
                  </a:schemeClr>
                </a:solidFill>
                <a:latin typeface="+mn-lt"/>
              </a:rPr>
              <a:t> - 1</a:t>
            </a:r>
          </a:p>
          <a:p>
            <a:pPr lvl="0" algn="ctr" eaLnBrk="0" hangingPunct="0">
              <a:spcBef>
                <a:spcPct val="20000"/>
              </a:spcBef>
              <a:defRPr/>
            </a:pPr>
            <a:endParaRPr lang="en-US" dirty="0">
              <a:solidFill>
                <a:schemeClr val="tx1">
                  <a:tint val="75000"/>
                </a:schemeClr>
              </a:solidFill>
              <a:latin typeface="+mn-lt"/>
            </a:endParaRPr>
          </a:p>
          <a:p>
            <a:pPr lvl="0" algn="ctr" eaLnBrk="0" hangingPunct="0">
              <a:spcBef>
                <a:spcPct val="20000"/>
              </a:spcBef>
              <a:defRPr/>
            </a:pPr>
            <a:endParaRPr kumimoji="0" lang="en-US" sz="2400" b="0" i="0" u="none" strike="noStrike" kern="1200" cap="none" spc="0" normalizeH="0" baseline="0" noProof="0" dirty="0">
              <a:ln>
                <a:noFill/>
              </a:ln>
              <a:solidFill>
                <a:schemeClr val="tx1">
                  <a:tint val="75000"/>
                </a:schemeClr>
              </a:solidFill>
              <a:effectLst/>
              <a:uLnTx/>
              <a:uFillTx/>
              <a:latin typeface="+mn-lt"/>
              <a:ea typeface="ＭＳ Ｐゴシック" pitchFamily="-123" charset="-128"/>
              <a:cs typeface="ＭＳ Ｐゴシック" pitchFamily="-123" charset="-128"/>
            </a:endParaRPr>
          </a:p>
        </p:txBody>
      </p:sp>
      <p:sp>
        <p:nvSpPr>
          <p:cNvPr id="14" name="Rectangle 13"/>
          <p:cNvSpPr/>
          <p:nvPr/>
        </p:nvSpPr>
        <p:spPr>
          <a:xfrm>
            <a:off x="6286512" y="1928802"/>
            <a:ext cx="214314" cy="4214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43834" y="2500306"/>
            <a:ext cx="571504" cy="285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00958" y="3357562"/>
            <a:ext cx="571504" cy="285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643834" y="4214818"/>
            <a:ext cx="571504" cy="285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786710" y="5143512"/>
            <a:ext cx="571504" cy="2857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526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6" grpId="0"/>
      <p:bldP spid="14" grpId="0" animBg="1"/>
      <p:bldP spid="15" grpId="0" animBg="1"/>
      <p:bldP spid="16" grpId="0" animBg="1"/>
      <p:bldP spid="17" grpId="0" animBg="1"/>
      <p:bldP spid="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to the rule:</a:t>
            </a:r>
          </a:p>
        </p:txBody>
      </p:sp>
      <p:sp>
        <p:nvSpPr>
          <p:cNvPr id="3" name="Content Placeholder 2"/>
          <p:cNvSpPr>
            <a:spLocks noGrp="1"/>
          </p:cNvSpPr>
          <p:nvPr>
            <p:ph idx="1"/>
          </p:nvPr>
        </p:nvSpPr>
        <p:spPr/>
        <p:txBody>
          <a:bodyPr/>
          <a:lstStyle/>
          <a:p>
            <a:r>
              <a:rPr lang="en-US" dirty="0"/>
              <a:t>What is the rule?</a:t>
            </a:r>
          </a:p>
          <a:p>
            <a:pPr lvl="1"/>
            <a:r>
              <a:rPr lang="en-US" dirty="0" err="1"/>
              <a:t>Medilian</a:t>
            </a:r>
            <a:r>
              <a:rPr lang="en-US" dirty="0"/>
              <a:t> inheritance = </a:t>
            </a:r>
          </a:p>
          <a:p>
            <a:pPr lvl="2">
              <a:buNone/>
            </a:pPr>
            <a:r>
              <a:rPr lang="en-US" dirty="0"/>
              <a:t>Dominant and Recessive Alleles</a:t>
            </a:r>
          </a:p>
          <a:p>
            <a:pPr lvl="1">
              <a:buNone/>
            </a:pP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Inheritance Patterns</a:t>
            </a:r>
          </a:p>
        </p:txBody>
      </p:sp>
      <p:sp>
        <p:nvSpPr>
          <p:cNvPr id="3" name="Content Placeholder 2"/>
          <p:cNvSpPr>
            <a:spLocks noGrp="1"/>
          </p:cNvSpPr>
          <p:nvPr>
            <p:ph idx="1"/>
          </p:nvPr>
        </p:nvSpPr>
        <p:spPr/>
        <p:txBody>
          <a:bodyPr/>
          <a:lstStyle/>
          <a:p>
            <a:r>
              <a:rPr lang="en-US" dirty="0"/>
              <a:t>Incomplete Dominance</a:t>
            </a:r>
          </a:p>
        </p:txBody>
      </p:sp>
      <p:pic>
        <p:nvPicPr>
          <p:cNvPr id="69634" name="Picture 2" descr="http://academic.kellogg.edu/herbrandsonc/bio111/images/13_13.jpg"/>
          <p:cNvPicPr>
            <a:picLocks noChangeAspect="1" noChangeArrowheads="1"/>
          </p:cNvPicPr>
          <p:nvPr/>
        </p:nvPicPr>
        <p:blipFill>
          <a:blip r:embed="rId3" cstate="print"/>
          <a:srcRect/>
          <a:stretch>
            <a:fillRect/>
          </a:stretch>
        </p:blipFill>
        <p:spPr bwMode="auto">
          <a:xfrm>
            <a:off x="1285852" y="2214554"/>
            <a:ext cx="7077100" cy="4286280"/>
          </a:xfrm>
          <a:prstGeom prst="rect">
            <a:avLst/>
          </a:prstGeom>
          <a:noFill/>
        </p:spPr>
      </p:pic>
      <p:pic>
        <p:nvPicPr>
          <p:cNvPr id="11266" name="Picture 2" descr="http://media.web.britannica.com/eb-media/62/106862-004-C069979C.jpg"/>
          <p:cNvPicPr>
            <a:picLocks noChangeAspect="1" noChangeArrowheads="1"/>
          </p:cNvPicPr>
          <p:nvPr/>
        </p:nvPicPr>
        <p:blipFill>
          <a:blip r:embed="rId4" cstate="print"/>
          <a:srcRect/>
          <a:stretch>
            <a:fillRect/>
          </a:stretch>
        </p:blipFill>
        <p:spPr bwMode="auto">
          <a:xfrm>
            <a:off x="857224" y="2071678"/>
            <a:ext cx="7643866" cy="47863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http://www.horse-genetics.com/images/dilut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6872"/>
            <a:ext cx="9192839"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719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4.bp.blogspot.com/-1IyQDMDpL6w/TX10sIzs82I/AAAAAAAAAAk/-4vGmsUlxXY/s760/Achondroplasia_bgi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3844"/>
            <a:ext cx="3686175" cy="41243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growingstronger.org/uploads/1/0/1/7/10171192/__3168182.jpg?17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0962" y="3922413"/>
            <a:ext cx="2330348" cy="26750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edc2.healthtap.com/ht-staging/user_answer/reference_image/5842/large/Achondroplasia.jpeg?1386669477">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8296" y="2482688"/>
            <a:ext cx="1476375"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053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ebpub.allegheny.edu/dept/bio/bio220/Milt_lectures/PlantReprodMutualismFigs/FlowerAnatomy.jpg"/>
          <p:cNvPicPr>
            <a:picLocks noChangeAspect="1" noChangeArrowheads="1"/>
          </p:cNvPicPr>
          <p:nvPr/>
        </p:nvPicPr>
        <p:blipFill>
          <a:blip r:embed="rId3" cstate="print"/>
          <a:srcRect/>
          <a:stretch>
            <a:fillRect/>
          </a:stretch>
        </p:blipFill>
        <p:spPr bwMode="auto">
          <a:xfrm>
            <a:off x="1071538" y="928670"/>
            <a:ext cx="6858048" cy="5143536"/>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AutoShape 2" descr="data:image/jpeg;base64,/9j/4AAQSkZJRgABAQAAAQABAAD/2wCEAAkGBxMTEhQUEhQWFhUXGBkXFxcYGBgeGBwfHBgaHBwcHRgdHSggHxsmHBgXIjIhJSorLi4uHB8zODMsNygtLisBCgoKDg0OGxAQGiwkICQsLCw0LCwsLCwsLCwsLCwsLCwsLCwsLCwsLCwsLCwsLCwsLCwsLCwsLCwsLCwsLCwsLP/AABEIAPkAygMBIgACEQEDEQH/xAAcAAABBAMBAAAAAAAAAAAAAAAABAUGBwIDCAH/xABBEAACAQIEBAQEBAQFAgUFAAABAgMAEQQFEiEGEzFBIlFhcQcUMoEjQpGhUrHB0RUzYuHwJFMIcoKSwhYXJTRU/8QAGAEBAQEBAQAAAAAAAAAAAAAAAAIDAQT/xAAoEQACAgEDAwQBBQAAAAAAAAAAAQIRIQMSMUFRYQQTIvBCMnGBkdH/2gAMAwEAAhEDEQA/AKNooooD0Gswa11mtcZxmVFFFcOBRan7g/hSfMJjFBYaRqd2uEUXtuR3PYVbOR/CDCRb4l3xDd1W6R/t4j+tTKajyUotlE6a8ro7Nvhvl00bImHWB9JKSIWBBtsTvZh71Q//ANPT/MrhtN5WI2XfY9z5bb0jNSDhQ1AVKMD8P8xki5yYVyhFxewYjzCk3q2uDvh7h8GA8qLLP1DPc2H+lfpH86m8uLA0qo8R6eQA7m3QVnLVrguMDkzF4V42KSKyMOqsLEfatFq6h4g4KwmNDc5fxGFhN0ZfK3pftUI+GnAcMQefGoJHDOsYYfhjRIULW6EkqSL9rVS1FVnHDJUOOy2WHQJUK61V0v8AmVhcEHvSbRXV2PwSF4nMasqBrDQCBe1io8xY7DzpI2W4LHIyNFBMAbGy7g+VxYqa57q7Hdhy0Vryr+z34S4KSNxh1bDyi5U62dD6FW6D2qo4OCcc6O8eHaRUYoSlm3HkOpFWpJkODRHaK2YiBkYqylWGxVgQw9wdxWuqJCsS1ek1ga6ggvRevKK6UFFFFAFFFFAFZqKwrYK4zjPasXg74VYnEaJcTaCA72c2kYdrL1UHzNe/BPh6HEYqSadQ6wKHRCPCzE2BPYhetvOr2xcRZbjesNTUawjSELyyvMlyWPKcfaNjycSohZdyVf6o3v8AwmxHperGiFxv22qM8W5YW+XlX64ZUb3W+4PtcGpThTe/61k3eWaVRFOMc1KCOGNrPiNS37qijxED+I9Ae1ZZDkMEMhxNiZGRYwxN9KjoB6+tIOM8tZ8bgGW9lMwa3lZTvT1luGZV0vc7+Ee3nXOCqR7mc7cxFFzfoo/50pxwuFGrb6jsT/Qele4LAHVrIu5/N2A8hTkECDbr50SONmrEJbSB5i1NGUyrLAha2l1NvIjUwpfmGL0h3JsFRmPpZSag/wAJJnly6Jme4UtGot9NmPf1veqrFnOpOiBp0rv/AEpJlWC0TyMNuYVJA23AIJ9zSJsLiVmEnNV4raTGF0n/AMw82FPuBdWIYb+v/O9SdYpmgvuPqHSmLJcn+XjZfy8x2Trezm9j5kedSdelacZHqAA7VTWCU8lQ/ErhxMfKgw6qcSB43FgGHRQT3Pr2FVnxRwNjMCqviIxobYOjBlB8iR0+9dIrgIoSznSGNyzWA9dz2HpTE2IhzRJoGv8ALjwkrsWbzB7AW+9XGbSroclFM5kNYGn7jLITgcZLhidQQjS38SsLqfexsfUUwmvQjE8ooorp0KKKKAKKKKAKsj4McJrjMQ80oJhgG/q5Gw+wuf0quBXRfwOwvLyovaxkldvcCyj7bVnquolRVsepOHQGWTCsIHAsoC3RlPZ12uD123Bp6wJdLB7E99N7H1APT2puwGYKrmJ23DHQT0K32F/MdLe1OuYROQDFbVcHfpbuD7ivMaiufCB1I23rzDYTQLHysKywN++w9aVKo9aqibETYEMb2rNMCKWySKilmNgOpqGcR/ESPDfTC7C9gTZQfaq2HNzJa5C7CmJ53mJMZGkEjUb2JHUKO49aQcOfEDC45hF4o5T0VhsfZhUnGDCLZRsKmSZSZBPiJhp/8OxQVgv4d2sCCQDc7nsR2po+CuJRMDEhbeR5CB6hiLfcCpbxsJJMDiRFpctE9rm21r7eu1Q74JZMy4QTyE2ZmMSnsOhb2JvS/h/I6lnS4Y2DLvuLi/bvXuDydUd3W417sL7E+dul/WlkA0LdjYVDuOJgyCR2mRFvbQxA7WuAd70UFWTjk+hN9Ntv0rXNextUI4WdGQSsxcg2vc7AdNvO1TeKcSLdCDV1ZyyG5tlck72klblX/wAtQBfyueprHhbBLDPiY41tGCliOmrT4h/Kn7NcsEoKnYHfYkEEdwfOt+CwQRNKi3/PPv71lnguysPizwacc8c2EXmYoeGWMMo8G+ljfoQdvW9UVioWRmRgQykqwPUEGxH6iuwcHgI4b6bBmN2bqzHsSaoH438OR4bFJLCpC4gM7b3XmBvFbyvcG1baU/xZnOPUraiiityAooooAooooD0V0Z8JccsmWxLfddSEex/3Fc5iugfhrlr4HCosqnVJqkcKNWnUAVJt6AXrHW/SXDknGEYsSCigA29yKcLKo3bp1ptweLjbxRurX32IrPE4qMfUw9ANyT7VgjShzhxSjrqt5kbUvjcEVEYY8TLMGuY4dJXQfqbfqR296k8fgUXNlUXJPYAdzVxeSZIi/GHE+Hw+o4mUIqmwUbsxHkvc1QHHPGBxsv4amOJdlB+tvVv7CmvivNGxOLnlZiwaRytzcBdRsB2tYDpTTW9UYti7J81kw8qyxncdj0IrqHgbiZMXBG6hwHW4DjoV2Yar7i9ct5Vl7zyrEn1N+mw610p8MOEZMDhQs0hZiSwW1lTUNwPP71E2ioWbeLcvmSHlYBRfENyip+iIMrapB5Cwtbpc0+ZblBjSJFAjjjULp72UWA9u9O8MIHqfOscaSQAOp29vP72qFFbbZd5pDZjsQjFtbBUiGptWyD1Y9O3Sue/iL8QpsViHWCUiBWKrYCzgHZvbarx434JjzCARcySMqbrpJ0k/616N7mubOMOFp8unMM4HS6OPpdb9R/Udq0gupEn2HXh3j2XDxmNhqBN9QsDbuLd6tLhXPJ54BiIWABJBA6i3Zh51z3VpfAZdWIxCktblqdN9vqtf36V1rBxMvrC4jmxq+4v1Fuh71v02pLloC60B/wBQH7GjM8UUt1+wvWMu5quw34iWQTAEAxkG/mGFrfYg1WH/AIgpVMGDW/jDubeQKj+dqsmLNIpGKhvHa9rEG3nY1Xfx4jhGDgYg855jpNzuAviv+q1zT/Wjs+CjKKKK9ZiFFFFAFFFFASn4a8Opj8dHBISI7M726kKOnpc23rpeKJUBQEldvfba3taqH+AcN8zvf6YZD/IV0E0QBrzazd0aQQljy9NyqKO+yivMJlSrK0ioASAL+Q/pvW/FYxYxcmwuBf1Pal2FJZb9L1lVst8GUUYHT7mqg+N/HaqhwGGe7N/+w6nov/bv5nv6e9Z/Gjjho4/k4HKO9i5UkME36nzby8qoomvTCNZMZSCpRwTwNiMxY8u0cK/XMwOkegH5m9KYMswZmmiiUgGR1QE9BqIF66uyjKI8Lh4sNCLJGtibfUfzMfMk70nLahCNkc4W4Xy7KUaRvxJgPFK43seyjoovUxwGcLMmtEcjy2vTHxZhouSom1aWIVQpsL9QSO/tVb47NswyljISJ8KSAD0IJOwP8qyjnk0aS4LrTN4gLkld7eJSLH12pYrq4upBHpXN+f8AxYxE0axYcGEH63bd/YHsKs7hPiiVlHzETKFRbSp4wdrHWF3+9qttxWSUrLDVapf/AMSOJi04OOwM2p2v3CWAI9ibfpVuvii0Jkg0uSpK7+Em22/lXIvE+bTYrEyzYg3kZiCLnStjYKvkotVwJkNdP3BPEZwGLScAlbFXUHqp6/cdaYaKog64ybHxyaJYzdHUWPmGG39KV50ToBUXNtu2/vVcfBjGPNgNLNcxOVXzC7W/SrVLXXcbWB3rCarBtFkYnjumoLeRd4/PV/DfyPQ1V3x1zZ2TCwPAYyC8lyQQdgtlI7f7VcsuCVmDdxe33qjvj7mscmLghQgmCMh7dmZr29wAK5pL5FT4Ktooor1GIUUUUAUUUUBOfgzIozSIMzLqV1XSbXbTcA+mx+9q6ExsOKDKY2Rk2DBwbgdzcdTXLHCmYrh8Zh53F0jlRmt1sDv+1dVYfPoXCmNtYYAjTvcHp7V5tdZs10z1cAzyozNst7IBtci1z6jtSTjfP0wWGeRr6V2NurE9FHuafYrbk7A9POmniTJIsREUmi5sZ9TsR0Pn9xUwoSOUs3zGTETPNKbu5ufTyA9ANqSKLkAbk7AdzU5m+HGIknePCDUA1vHcW9S1rWq5+EOBYcvgUIqNibXknK6mJ7hb9FHQVtKaRmoNsqjgT4W4yZ4sRN/08SsrjV/mNYg7IOnTqavjH4tYlLtcjsO59BUL4zzLDsphbESma/1RMfD53sQPtUHzHiV0OhsQzrGg+rqB+u5NZZmaUoki4rzxpni1HTZtWm+yj19bUl44zyGLBuNau72VUFj16m3oO9RnF8aYSOPTHEZpCLljsoJ96gOZY5pnLva9gPCAAAO1q1UEQ5CWrQ+GfGMkQKl9TCw0E2LqO4J21Cqwr1WtYg2I3G9U1ayTF0zrrh/MIHjZoTdW3ZALEMetx2NVrJkXDs88kSrKJASWKNJpDX3AY3F/SqyyPivFRN4CzXFjpvqt62qU5Vx8kKENhzC4uVdF+onrrU9ffrWe2S4NLTHfMvgxHImvBYlgTuExAt9tSjb9KguafD3H4d1WaHSrG3NBDRj1LDp96unhrjDDYmGMHFKspUFxspBPaxqYZXEUBDyGRW3u2/8AsBXFqPhhwRHuFsBDh4I4MMLqAN+7E9Sfc1MRHZdJ/htSeGOKJSYkCj0Fq05dmHM1qeqMVI/l+oIrjkgkxG+WSG6idlHmANVvINXN/wAVMqjw2ZTxxsWBs5ubkFhci9dLZlDZWfxeFS2kNp+nfY+3nXJWfY8z4iaUljrdm8Zu1idgT6CwrujyxMQUUUV6DMKKKKAKKKKA9FXX8JuPcFDBHhZhyHW/4htoe5J3bqD2sdqpQVsqJxUlTClTOx0xiSICjAgjYggj9qT5ZmLMHDAK6OUYX2t1DD0KkGuWMgxuNSQJg3mDm9lQn77dPvU/y3h7FzSAYyeYyyAArrI2AvYhTvYd6wenT5NVKy1s045wsTGKP8ab/txWP/uboBUH4ix+Z44mNRyIt/Ch8X3an3A8Kx4fS0RACkEgL9Q9+tP6W8rVDnnBaSRVGG+G0sjRo7uqXu51XPsP707Y34T4QAaeZe+51n971amCgsuth+v86bcTNdgN7sS32FHqSFJkQPwry9owvLKXH+YGbV77m32quc7+GM8UckkTFwhNgRuyjuPW3auicPDrjXzFIswxUUAvIbAdT/Ydz6UjOSOOMWc+8DcAtjozMXsoJAX+K3W57C+1XDBwRD8to5cYutrhAbH77mt/A2XBIX0KFWRndADtZmLD+fTtUtwMR0Wb1pKTkwkooqzgzhwYCVoZUUlyxWQDwuL7AHsR3WpxLkUMqG8SN6WFKs4wQYaPZlP8LDof6Uswdw1vMb1HLtldMFZZz8NsIwN10j+IXDL/AHFRLG8P5rlbCbDTPLGl9hdgB6xm4I9quPiskwyiIapGUog83bYX8gOpPpW3A4NkhjVzcqoUn+Igbn2vVqbRxpMq7AfG78MriMM2voDGwsfO4PT2qb8Jca5dMrzJKkTHeRZWCvsNjYncW8qjnGuVQyCUYfDI8rApqI0oCer37keneqkz7hPEYVQ0gDJ/EtyB7+XvWiUZeCHaLR+JnxVheGTDYJi5cFHlGygEb6T396o01sNazW8UlwZXbPKKKKoBRRRQBRRRQHop24dyWTFzrDF1O5Y9FA6k00ir7+EXDiw4ZZXHimHMY23C/lW/7/es9SW1HYxtkg4P4QhwiARJvbxSEeNz7+V+1Ksyy+8sc4+uMlSPNTsfuOtPmDxGq+xtfa1eZjB+cX3HSvK75NlXBhgTqOk2/SnH5Rdul6Y8DN+L4TsNj+m4r3HYt+YNIuL1y6OjxiJPAR3pldHLelrCnOYE2bobb1qhfe5rnk6KnmMUXhB6fe9NeCheRQ8qAHqAd7X/AK0uGYgmxBt0vetONRhureH71xuwhLw9CE1KTYLI9h2AvcD23qRltIve9V7kuNxRlxDTxqsOo8rS128OxJHkbXp7XiFX2F+n8JtVLBx5H6VlcX7isGfRHe1iaYspzVZJDoa9jZrdvSpDj4rrai7gbI131np0/wBq1nEM5O9ktYEdft5CtmMwzNGAu1ZPhtEd7b7fYUoWeLKhJhVQWAA7eG/n/akWZ5FF4kYAhhZh2P2+9KctiSPmP01OXO25vWMr6jrcXJ6DsPQevmaPgdSluOvhpyFabCksguWjI3A81Pe3lVZGus5l5moKNxbft61zZxxkcmFxUiuoCuzMlulie3sa9GjNvDMpxrKI9RRRW5AUUUUAUUUUApy6IPLGp6FlB/WuquH49KW07BVUW8tIrlrI7/MQ6Rc8xbDz3FdFx4yVAtk2tv4twf7V59blGsOCUzShQQSB5UmixYP5we1MuKEjKdwtx13JF+9RHhbDyrNLG8rssdrXOxub/wDBWPQtIskEC+ld6yhVi2wA9a0LNoQat/KlODxa21Hb09a4gxeYxYX6mo1xDjnhYWRmF+i9vX2rD4g59ioIAcGq8zdmZxcBR1sO7VFuFviph8WUixy8mXpzB/lE+vdf5Vey1aOXXI8ZfxAssgVY5L7m5Wy7epp7kmkK+nr0pxGDRbNcFTuPLfoRWvNYSVDDpWbRVjDkuYAgq27qSrWBtcHqD5U/LlupdSnr50xZTgyqqqXNu/8AvUxw40qATVJHGxqy3Kyr9ABe5t3p/dL0053n+HwcRlnkCL26XY+QHc018LceYbHOViDqe2tbK3mAe5qkSSdx5ik8j/8ADXuOnIQkdqrjMuMJBI6tBMAptrK+E+q27Uq+DhNJHjB7+wrZiIEkjBUXteoDihiMVFZW5VxcarjxdjtvYHe1SHLsbJEimUqG0gOQfCSO4PrUtFjkISPpJFu461VvxvhVoYW21RtYnudXr7ipzDxUGxPJtIw03Mmg8q9/p1e3eq6+OMxBhVB+G9yT6i1hf7mq0096JlwVPRRRXsMQooooAooooB64Lt89hr/9xa6QhwmtAy9ehFc38H5cZ8XEgYrY6iw6jTvt69K6Cy/ENF4S1/X+Lb+debWqzSHBuxGFNrElbH7H0puSaONzewJIv2v5e9SiHGLKtiKZOI+HRNEwUAnsD5jyPasTRPue47MAy+Hc9gKX5Smy6uo3NNeXYVYUVdNiNgB/f+tbs0zZMPGZHNmO1r7munPA0ce5tqlMV7JpA+/kDVdTcNtKvLhUajv036771KMtw5zCV5ZGCwRsWdj02/IgHW1tz2qYZbJEkQMEehG79JGHmT+UelVuaLwlR5wLzfklwmMVkaNQiP01KOlr/mUdvSlWYTT4dShjklXsybg3/cGmDOM+XBo8ykDdS6E3Db228mtU1y3iSCVEOrSWAYBhY1LTeSLoQ8O84wqWj5bHqGtcGluNkSBGnmcnSvTt/wCkdSxpXmGawRrd5FA9xc/akEGNSWzNGLflMjf/AB7UFlPcSSf4lLzJdSW/yxe+lCbfT51L8tijhWOOHTZQCDexBXqR71J+JckinjAYcmQfRIBdb+R6bGq3zPmYabTiY7KPpYbjbo1/W9ddvBap8Fy4PEiWMOO43Hke4pDPgE6j9KgPBuftC+kuJEcjodhfv7+9T/MmJjbT1Bufb+1CJRpiNXjUkDc/rWClLdD7bVHcwy6RkcxyOsp+m58HtbtTP81jIFAxMeoHYMrX/UW2rlWCbrLEGO7XO9r/ANKrT43zq0cABGzGw7nw7m1KpJ5ZukZXT3BOr7EVBOL42lceJtSahpkuGI63BbqK00o/ImXBEqK9NeV6jIKKKKAKKKKAkvAGIEeKDlgLCwB7k1dmLhaWM8t9JazA9Sp/tXOuCkKyKRtuP510HkUbtGrORcjbw7AW9+tebWWbNIPAkjzjEQA86G9vzRm9/XSae8izxpiPC1rdGBBrf/hgdb62IPkAKUYaLRsu/asyrE+YYtIA8jG6xgk36k9gPW9U6cdLmeMWEkhWYs1j9Kjdretth71ZPGGTSYp4MMpKQnVJNKOwX8o/1G+1/I1vyrIMvwtjHEEdRYSXu589R73qk1FHbNmXaVHKjUIiDSoA2AH9a9xOQcxGBkkS/wCYGxHranTB8pO5FztcVjxLmqxxMVHQXrP9gc7cQYpxI8RkLhXYNfzUkbfpen3IeJcS8fL1ghQFG3jsdr3PYVE80k1TSse8jn9WJrHBYponDr1Hbsa9bVmO7JamKxCyxoJZWRlHgcEKdQ/jHe9LMDxhMoSN4tcpP0gE2F7Ak9AD1qpsVmRckkfuTUz+HOfxIXjlNnYggk/UAPpvWcous5NFNcFzAzPCdTAEj6eqimrHZJ8xhlhkNpLXV13s3pf8p8q24bMyyi1tJ6D0pyhXVYg1iduii8BK8TSPKSmhip82YG2m3fcVd/CWOaXDQs4s4GhrdDYdarDjzgDEzYxp8OuqN2UtZhdSTuQvl3qzMmwLxhAGsgGy23v5mrl0opy3I04zMPEQybX8if5bim7MgJwIbHQWDOdwFC72F+pbpT3nUsSLqk2BNrjrf7dqzgwq2DjxDqpvcf2qGiUzXhsKAo0oFAG3baoD8aJYhhI00pr5l1YAahtvv7VLscshN2Nhf1qmPidmPMxIj1XEQI+53/XpWmkrkTJ4IbRRRXqMwooooAooooDKNiCCOoN6vrhnP9cCmLcFR26G24t53qhFFTHgjiXkfhObITdSegJ6g+hrLVVoqLyXFhZpHYE3Hffr+3Sl/wA7oY7d9zTDBnSulk2bqbdx5g1o/wAUBYLcX3JrzUWTTFpqVXU26EjsfOmZ8EQzFZFs24DA3Hpcdq3w4nXB1sex9qZM2zJYInd3XYG2/U9gPWlCxbPEQLysgUb3W/61W/GfFDnUoIMeoiPzaw6t5gUmz/jAvFpDegUHv6+lQjE4hnN2N+w8h7Vrpw7nJSo0sbkk996AaLUAVuYntZwSlGVh1Ugj7VhRQF18I52MRFsAGQAHvf2FSmBGt0O/of71QGQ52+GcMp+38wfSrf4f4uWdBpcA23UkAj+4rzzhRqnZL8viKbk9enpW3/EAW0j9aj8GLDkFTcX6/wBfagYjx7H1/eoKHrEYlGJU7EdD/t5U1gshtE/K3uQFBU/Y7C9asXOt9Rsbbj0+9QHi7jXlM0WHIYkbt2W4/dq7FNvBy6Hjizj3lcyMrqkXYFfoJIvfrtbuKpyeQsxY7liST6k3NZSyFiWYkkm5J6mtTCvTGKRm5WY0UUVYCiiigMtNe6ayoqbJsxC1lRRQC3CZvNHYJIQBew9+tbcPnkyNrDeK97ne/vTbRXKOqTRKpOPMUVsNI/U/tTDmOaTTm8sjN5X6D2HSkdFEkuA5MKKKK6cCiiigCiiigCskkI6GsaKAccNnuIjXSkrKvltt+tb8LxPiUYvzCxIsdW4t5WpnorlI7uY75jxJiZhZ5LL5LsKaKKKJUG7CvCK9orpwx00EVlRSwYha9r2igOkeI+EcFBiMLFFl2EZcQ5jBcyAqyo7nYA3Glf1pmwS5RyQ0+VqshWJlCgFZOa7opXxkrvGdmsem29qmfFXERw+OgjKRSKYwyo1hLraZY7xeEktpY7bbX3ppzHi+OKGFmweH0TM8YS43jilCHrGEvqZiEufPztRQjzbJcsjjwcsWVxus4dmjICyKFhaQjxOF1DTY7n0rVJFkIRn+QQhRISLDVaPDjEE21d0YAetO0fFdtKfLROkUhQliqlEbFPhgI0CEdANrrtesuK87jw+Jkw8WCw7SfLOyuyg6iIZCEKIpbRpQLuVBBsD2IDL8vkwMiyZUIygkPjMdi0bxKUBWQ+I8+K3nqt1rzDxZK+jTlexMYkNlHLMmJfDC4Lgn8WM/SDtvT0OKYzE80mGwrRLyBNIrAr/1JiDNvHYxgWLEn8ije1xqHFcZUjD4XCqeW7x8w6Vk5c02gRKsZ1kNHzCtxYuO5vQCPMclyqDGPBJl0RjAhs6/UGl5uxUvcj8MfSNrknbpoGGyX/pb5WF+Z5em+gsolcJGzKrmyszD1606pxrAXiaWDDtiXWOzIQSUbDSSlkYrq0BkMfuTWb8TJzsDHLgIQZFhaNtSEIskgVOUWQXZDpZlW1ri16AZ8qwOUSGBTliHmcoNIAoRWmVig0mQvY6CNr2p04l4eybCRxyHARyK52ZLaQNOrUzFrBbd+m9K81zNY5pcPFhonJlSFAxEarbCST31ohYWCsB3Bba1Ga5yphyspBh+RiIywEwuY/8ApxJEsexXV1HrYAdbgCMwYfKVMiz5WgPNnjhKadMnLxa4YDeS6m8kVy1huSOlbZv8ATRzMvVNSh7lbgDVKjm4Y3CNFYkbeNCOtKxxkUwqNPgoHkZYtTAqIiMRDz2Z2MYCF3Q3XcFtO5px4qz9MO+FtBA8UmElYQuFDN48OBFFZTqYhyBGNmIHlQDC2DylQ5OVKxG4RQoZVGGSdtRaTSSFbt7WpyyzJcmnxAhXLkAbXpc6bExqjONIfULcxRcjfetmN45iWTFr8pC5iJGrUg1fich9epQQbW2/MBYXFrtD8TwDETTQQIuI+VLrLqe6/hQOVMMiqQtmUA2tYD1AA0YrD5cjMWyePlxnG8wKyFyuFKXcXcAbM11Nz0tenvJclyXE4iSCPLlGguusr4SY2CuPquNztfqN6d+KM6hwsqKcNAxmXU7PpUvzJI4mVfAdbWYFgSNgKbsDxoj4iYQ4WDnCSOFZNWnVrkkjs7CPWtjF0IoBnjweU3jT/C1kd7boEVRrnlhjFnlvctEfTe+1bcNhsjcxf/jVCSLExc6QF5qOygjXc25bXIBA69KXtxlGeUFwsCM8aEXK6wzLNICi6PEiOjG9xux2ptbiiHCLJizhonmHLi30pZVwccxEdl0r/mv4dib96A8wEGTTWWPKwZNRGglFGkRrJq1s4UjS67X/AG3pbgskypsHJipMsjQJJJEEBDFikzRCx1AC7AfVa2/UbmQZviYIXWGPAwyJ8vLjGUIoP4WhQFQIQ0h5igdNr79ixDj9BAW+UgAk5jSDmLy5LBPCCEOuVg+6sBsp3oBPlOQ5dicXHFHlkKxcqR5WaxYOkpi0Lpe1gynxbg+lM+IGWrzbZTF+GuYNc6grfKMAoVu+q+/8O3WpXgeLVjkijXDp4pXhUjSraRieWEiVUs2m+thcWG9OHD+bJiWdJMJCq8p5k02csryPHIGUoLMzR3IFw1xc0Aw4PIcpEeMefAQD5PeRotTqw5Yk26EMAbFe23nSHFQ5NGjk5UC0fOMqKYzoEKxO51czSw0zIfCSeo7U6ZbxVJN8tFhYYIElxCo4WxUK0DzNGRoAWYBNLrY2JG+9w6yZ1h0zBMvGGh0FWW4CgrqjMhHLKi6Np3IuCeu+1AKU+HOUkAjBQ779D/esv/tvlX/8UP6H+9SkCvaAinEvEOIhxUcEEYk1IshXRIzH8ZUI1KbRjSxOtthb1pvwXEeZO5RsKI7zLGpaKYhFJlDMx2VgNCHUGA8Xa4pw4ojkbEKF1eLCYpYrbXmOjQNW3i0lyATbqeoBDQHzlYLIHuDZNQw5kNoE0iTfTyjNzAWHj02770B6OKMy/GDYYgLKFDjDTsoS0x1BdQeQkpEuygLrvdhTnludY98REJMOI4mkEbrocst8Gs2vm306RLqi6WJ732pDFhszGIQl5ygxchYfg8sxNH4O+rlhtiPqF7gd6wifOWiAJZHJ8T6cPqB+WkZgg3Xl88RKpPisTfzoBXjuIswXEtCmDLIJVjEuh9BEjIVe420pHzgx/iCdL00YjNM0tZRKoaKMoORIza/m3V7vbb8LQSG6qdrWJp0hkxtofmS3P+bj5VtIvE0KNMGVNiilpwC2/gQ3JsTMcHMXRWZGjJFyj6dS+h0ki/sTQETx+Z5gcAzpHbFLiVissbhWRcUEL6WDMEaO5Lb2BJBphxmb5qCdQnVh85pEUBkQujJ8uhYw35bXYajpuLm4terQooCPZjjJudgUZuXzOYz2OzSLGCsVz2JLtYG55XlemHKuIMythVlhLs1hKTh5VuecUcX+mLQnj1Ns4+mp68YNrgGxuLjoR0PvWVAV1HxVi5sJPMRo0JFJC6o6B5eay8jx3EgfSi6l2/EsNwDT7xRneKhxGGjw8DSI7LzW5UjKFaVENnQ2VlVmbxC1h12tUk5C2A0rYG4FhYHzA7GtlAQFeJcysNeHsHEbalw87GIM8qsGjB1ORoj2WxHMuRYXrbic7x0GV4SRYpJcU8acwNDI5DclmbWqWZSWULex3IFt7icE17QEJ4tnxDLh5I8IkjjDy4hhJFI+l4hE6RAKRZ3LOFvc3XYGxFYYniTMQ8yrhbgMFW8UtlHzEUasXG0muJ5JLJbRos1TmvL0BXWeYzHLNJKuEileHmCN/l5izGPDxyakIewDs8sS2ub9zYg7s04gzBsTJDHBIsSyQ6ZBDIGsMVhlcat0ZGiklNxvZGuBap+GB6UXoCIZxmeMizALEjvCyYYaeVIU8U0wmYSr4UZY9DHVe9gALmmfMs0xkgwBmwSymXlvIny81og7xhlLajZ13Y6wBZfSrG1jzFek0BBsBnmYXiBgOgNhxJrilLkTTSo5DXAXlqsbm4Ozb2BBqdUUUAUUUUAUV4DXtAFFFFAFFFFAFFFFAFFFFAFFFFAFFFFAMfFWEMgw+7gJOHYxhy9uVKu2hSQbsN/36VFzg8SbM7zlyuELEDEgFomHNAHKsNQBIbz6irEorOWnbs9el6t6cdtfbsg+XYjFXdn+YtcjSVmuRz7qRaEhQItrdWvY26hXJjH0Yl1jmEszCNPwJvAgOhW+i213kt18VqltFNnk7L1UW72/e3HghJiljxBbDl0h0JGF5GI1eCJ1Vj+HuqsV8PfrfaxRzQ4pkUkzF1Zyu2I1LqhC35nJuRzNTabbDb0FhUVz2/JS9bWdvj7gr3MMPNeZ7SsxinRNMEwYl2gZdjHax5b3ue4r3HRYuR5PE+gsjIDHiCoKTxupC8q4sitcAi529asGinteTq9c1XxWPvbwRA4rENBHE3NVwYzJKqYjU3iPNt+D4QRYj3tta9NsiY7laRNMXtESSmI3YIwkFxECFLaDtbubHcGwaK69O+pMfVqPEVzfT/CH4TH4tZSWDui88qNGIGvXIjRg/geHQode/wC9JCcZqlJlmYM4IAjnXwc29lPKJRuX4ft1ub1O6Ke35OL1SX4L7nt9/ogmULi4+RENej8EN4Zxp0u5kG8NiGDLuSOhqd0UVUY7TLX1vdd1R//Z">
            <a:hlinkClick r:id="rId2"/>
          </p:cNvPr>
          <p:cNvSpPr>
            <a:spLocks noChangeAspect="1" noChangeArrowheads="1"/>
          </p:cNvSpPr>
          <p:nvPr/>
        </p:nvSpPr>
        <p:spPr bwMode="auto">
          <a:xfrm>
            <a:off x="145185" y="-1570333"/>
            <a:ext cx="2686050" cy="3314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descr="http://t3.gstatic.com/images?q=tbn:ANd9GcQoc15rrwUe4bwOpvzPiKYMiuRzDg2ZHWVBlQ35SjWKxv5q114B">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12776"/>
            <a:ext cx="8176905"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348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anxca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037" y="694239"/>
            <a:ext cx="2238375"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ed tabby Manx m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456114"/>
            <a:ext cx="322897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Manx ca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847" y="3505200"/>
            <a:ext cx="3810000" cy="2714626"/>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http://balangtalu.weebly.com/uploads/9/3/8/4/9384432/5239001_orig.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3441513"/>
            <a:ext cx="50673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807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carrier.pbworks.com/f/exCodominance.jpg"/>
          <p:cNvPicPr>
            <a:picLocks noChangeAspect="1" noChangeArrowheads="1"/>
          </p:cNvPicPr>
          <p:nvPr/>
        </p:nvPicPr>
        <p:blipFill>
          <a:blip r:embed="rId3" cstate="print"/>
          <a:srcRect/>
          <a:stretch>
            <a:fillRect/>
          </a:stretch>
        </p:blipFill>
        <p:spPr bwMode="auto">
          <a:xfrm>
            <a:off x="2428860" y="1331085"/>
            <a:ext cx="4286280" cy="5526915"/>
          </a:xfrm>
          <a:prstGeom prst="rect">
            <a:avLst/>
          </a:prstGeom>
          <a:noFill/>
        </p:spPr>
      </p:pic>
      <p:sp>
        <p:nvSpPr>
          <p:cNvPr id="2" name="Title 1"/>
          <p:cNvSpPr>
            <a:spLocks noGrp="1"/>
          </p:cNvSpPr>
          <p:nvPr>
            <p:ph type="title"/>
          </p:nvPr>
        </p:nvSpPr>
        <p:spPr>
          <a:xfrm>
            <a:off x="500034" y="0"/>
            <a:ext cx="8229600" cy="1143000"/>
          </a:xfrm>
        </p:spPr>
        <p:txBody>
          <a:bodyPr/>
          <a:lstStyle/>
          <a:p>
            <a:r>
              <a:rPr lang="en-US" dirty="0"/>
              <a:t>Other Inheritance Patterns</a:t>
            </a:r>
          </a:p>
        </p:txBody>
      </p:sp>
      <p:sp>
        <p:nvSpPr>
          <p:cNvPr id="3" name="Content Placeholder 2"/>
          <p:cNvSpPr>
            <a:spLocks noGrp="1"/>
          </p:cNvSpPr>
          <p:nvPr>
            <p:ph idx="1"/>
          </p:nvPr>
        </p:nvSpPr>
        <p:spPr>
          <a:xfrm>
            <a:off x="428596" y="785794"/>
            <a:ext cx="8229600" cy="4525963"/>
          </a:xfrm>
        </p:spPr>
        <p:txBody>
          <a:bodyPr/>
          <a:lstStyle/>
          <a:p>
            <a:r>
              <a:rPr lang="en-US" dirty="0"/>
              <a:t>Co-dominance &amp; Multiple Alleles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143000"/>
          </a:xfrm>
        </p:spPr>
        <p:txBody>
          <a:bodyPr/>
          <a:lstStyle/>
          <a:p>
            <a:r>
              <a:rPr lang="en-US" dirty="0"/>
              <a:t>Other Inheritance Patterns</a:t>
            </a:r>
          </a:p>
        </p:txBody>
      </p:sp>
      <p:sp>
        <p:nvSpPr>
          <p:cNvPr id="3" name="Content Placeholder 2"/>
          <p:cNvSpPr>
            <a:spLocks noGrp="1"/>
          </p:cNvSpPr>
          <p:nvPr>
            <p:ph idx="1"/>
          </p:nvPr>
        </p:nvSpPr>
        <p:spPr>
          <a:xfrm>
            <a:off x="428596" y="785794"/>
            <a:ext cx="8229600" cy="4525963"/>
          </a:xfrm>
        </p:spPr>
        <p:txBody>
          <a:bodyPr/>
          <a:lstStyle/>
          <a:p>
            <a:r>
              <a:rPr lang="en-US" dirty="0"/>
              <a:t>Co-dominance &amp; Multiple Alleles</a:t>
            </a:r>
          </a:p>
        </p:txBody>
      </p:sp>
      <p:pic>
        <p:nvPicPr>
          <p:cNvPr id="5" name="Picture 3" descr="Codominance"/>
          <p:cNvPicPr>
            <a:picLocks noChangeAspect="1" noChangeArrowheads="1"/>
          </p:cNvPicPr>
          <p:nvPr/>
        </p:nvPicPr>
        <p:blipFill>
          <a:blip r:embed="rId2" cstate="print"/>
          <a:srcRect/>
          <a:stretch>
            <a:fillRect/>
          </a:stretch>
        </p:blipFill>
        <p:spPr bwMode="auto">
          <a:xfrm>
            <a:off x="1928794" y="1524000"/>
            <a:ext cx="5048250" cy="53340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914400" y="571480"/>
            <a:ext cx="8229600" cy="628652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Tx/>
              <a:buSzTx/>
              <a:buFont typeface="Arial" pitchFamily="-123" charset="0"/>
              <a:buChar char="•"/>
              <a:tabLst/>
              <a:defRPr/>
            </a:pPr>
            <a:r>
              <a:rPr kumimoji="0" lang="en-US" sz="3200" b="1" i="0" u="none" strike="noStrike" kern="1200" cap="none" spc="0" normalizeH="0" baseline="0" noProof="0" dirty="0">
                <a:ln>
                  <a:noFill/>
                </a:ln>
                <a:solidFill>
                  <a:schemeClr val="hlink"/>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Example:</a:t>
            </a:r>
            <a:r>
              <a:rPr kumimoji="0" lang="en-US" sz="3200" b="1" i="0" u="none" strike="noStrike" kern="1200" cap="none" spc="0" normalizeH="0" baseline="0" noProof="0" dirty="0">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  blood type</a:t>
            </a:r>
          </a:p>
          <a:p>
            <a:pPr marL="342900" marR="0" lvl="0" indent="-342900" algn="l" defTabSz="914400" rtl="0" eaLnBrk="0" fontAlgn="base" latinLnBrk="0" hangingPunct="0">
              <a:lnSpc>
                <a:spcPct val="90000"/>
              </a:lnSpc>
              <a:spcBef>
                <a:spcPct val="20000"/>
              </a:spcBef>
              <a:spcAft>
                <a:spcPct val="0"/>
              </a:spcAft>
              <a:buClrTx/>
              <a:buSzTx/>
              <a:buFont typeface="Arial" pitchFamily="-123" charset="0"/>
              <a:buChar char="•"/>
              <a:tabLst/>
              <a:defRPr/>
            </a:pPr>
            <a:endParaRPr kumimoji="0" lang="en-US" sz="3200" b="1" i="0" u="none" strike="noStrike" kern="1200" cap="none" spc="0" normalizeH="0" baseline="0" noProof="0" dirty="0">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endParaRPr>
          </a:p>
          <a:p>
            <a:pPr marL="342900" marR="0" lvl="0" indent="-342900" algn="l" defTabSz="914400" rtl="0" eaLnBrk="0" fontAlgn="base" latinLnBrk="0" hangingPunct="0">
              <a:lnSpc>
                <a:spcPct val="90000"/>
              </a:lnSpc>
              <a:spcBef>
                <a:spcPct val="20000"/>
              </a:spcBef>
              <a:spcAft>
                <a:spcPct val="0"/>
              </a:spcAft>
              <a:buClrTx/>
              <a:buSzTx/>
              <a:buFont typeface="Arial" pitchFamily="-123" charset="0"/>
              <a:buChar char="•"/>
              <a:tabLst/>
              <a:defRPr/>
            </a:pPr>
            <a:r>
              <a:rPr kumimoji="0" lang="en-US" sz="3200" b="1" i="0" u="none" strike="noStrike" kern="1200" cap="none" spc="0" normalizeH="0" baseline="0" noProof="0" dirty="0">
                <a:ln>
                  <a:noFill/>
                </a:ln>
                <a:solidFill>
                  <a:schemeClr val="tx2"/>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	</a:t>
            </a:r>
            <a:r>
              <a:rPr kumimoji="0" lang="en-US" sz="3200" b="1" i="0" u="none" strike="noStrike" kern="1200" cap="none" spc="0" normalizeH="0" baseline="0" noProof="0" dirty="0">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1.	type A	=  I</a:t>
            </a:r>
            <a:r>
              <a:rPr kumimoji="0" lang="en-US" sz="3200" b="1" i="0" u="none" strike="noStrike" kern="1200" cap="none" spc="0" normalizeH="0" baseline="30000" noProof="0" dirty="0">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A</a:t>
            </a:r>
            <a:r>
              <a:rPr kumimoji="0" lang="en-US" sz="3200" b="1" i="0" u="none" strike="noStrike" kern="1200" cap="none" spc="0" normalizeH="0" baseline="0" noProof="0" dirty="0">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I</a:t>
            </a:r>
            <a:r>
              <a:rPr kumimoji="0" lang="en-US" sz="3200" b="1" i="0" u="none" strike="noStrike" kern="1200" cap="none" spc="0" normalizeH="0" baseline="30000" noProof="0" dirty="0">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A</a:t>
            </a:r>
            <a:r>
              <a:rPr kumimoji="0" lang="en-US" sz="3200" b="1" i="0" u="none" strike="noStrike" kern="1200" cap="none" spc="0" normalizeH="0" baseline="0" noProof="0" dirty="0">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 or </a:t>
            </a:r>
            <a:r>
              <a:rPr kumimoji="0" lang="en-US" sz="3200" b="1" i="0" u="none" strike="noStrike" kern="1200" cap="none" spc="0" normalizeH="0" baseline="0" noProof="0" dirty="0" err="1">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I</a:t>
            </a:r>
            <a:r>
              <a:rPr kumimoji="0" lang="en-US" sz="3200" b="1" i="0" u="none" strike="noStrike" kern="1200" cap="none" spc="0" normalizeH="0" baseline="30000" noProof="0" dirty="0" err="1">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A</a:t>
            </a:r>
            <a:r>
              <a:rPr kumimoji="0" lang="en-US" sz="3200" b="1" i="0" u="none" strike="noStrike" kern="1200" cap="none" spc="0" normalizeH="0" baseline="0" noProof="0" dirty="0" err="1">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i</a:t>
            </a:r>
            <a:endParaRPr kumimoji="0" lang="en-US" sz="3200" b="1" i="0" u="none" strike="noStrike" kern="1200" cap="none" spc="0" normalizeH="0" baseline="0" noProof="0" dirty="0">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endParaRPr>
          </a:p>
          <a:p>
            <a:pPr marL="342900" marR="0" lvl="0" indent="-342900" algn="l" defTabSz="914400" rtl="0" eaLnBrk="0" fontAlgn="base" latinLnBrk="0" hangingPunct="0">
              <a:lnSpc>
                <a:spcPct val="90000"/>
              </a:lnSpc>
              <a:spcBef>
                <a:spcPct val="20000"/>
              </a:spcBef>
              <a:spcAft>
                <a:spcPct val="0"/>
              </a:spcAft>
              <a:buClrTx/>
              <a:buSzTx/>
              <a:buFont typeface="Arial" pitchFamily="-123" charset="0"/>
              <a:buChar char="•"/>
              <a:tabLst/>
              <a:defRPr/>
            </a:pPr>
            <a:r>
              <a:rPr kumimoji="0" lang="en-US" sz="3200" b="1" i="0" u="none" strike="noStrike" kern="1200" cap="none" spc="0" normalizeH="0" baseline="0" noProof="0" dirty="0">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	2.	type B	=  I</a:t>
            </a:r>
            <a:r>
              <a:rPr kumimoji="0" lang="en-US" sz="3200" b="1" i="0" u="none" strike="noStrike" kern="1200" cap="none" spc="0" normalizeH="0" baseline="30000" noProof="0" dirty="0">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B</a:t>
            </a:r>
            <a:r>
              <a:rPr kumimoji="0" lang="en-US" sz="3200" b="1" i="0" u="none" strike="noStrike" kern="1200" cap="none" spc="0" normalizeH="0" baseline="0" noProof="0" dirty="0">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I</a:t>
            </a:r>
            <a:r>
              <a:rPr kumimoji="0" lang="en-US" sz="3200" b="1" i="0" u="none" strike="noStrike" kern="1200" cap="none" spc="0" normalizeH="0" baseline="30000" noProof="0" dirty="0">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B</a:t>
            </a:r>
            <a:r>
              <a:rPr kumimoji="0" lang="en-US" sz="3200" b="1" i="0" u="none" strike="noStrike" kern="1200" cap="none" spc="0" normalizeH="0" baseline="0" noProof="0" dirty="0">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 or </a:t>
            </a:r>
            <a:r>
              <a:rPr kumimoji="0" lang="en-US" sz="3200" b="1" i="0" u="none" strike="noStrike" kern="1200" cap="none" spc="0" normalizeH="0" baseline="0" noProof="0" dirty="0" err="1">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I</a:t>
            </a:r>
            <a:r>
              <a:rPr kumimoji="0" lang="en-US" sz="3200" b="1" i="0" u="none" strike="noStrike" kern="1200" cap="none" spc="0" normalizeH="0" baseline="30000" noProof="0" dirty="0" err="1">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B</a:t>
            </a:r>
            <a:r>
              <a:rPr kumimoji="0" lang="en-US" sz="3200" b="1" i="0" u="none" strike="noStrike" kern="1200" cap="none" spc="0" normalizeH="0" baseline="0" noProof="0" dirty="0" err="1">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i</a:t>
            </a:r>
            <a:endParaRPr kumimoji="0" lang="en-US" sz="3200" b="1" i="0" u="none" strike="noStrike" kern="1200" cap="none" spc="0" normalizeH="0" baseline="0" noProof="0" dirty="0">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endParaRPr>
          </a:p>
          <a:p>
            <a:pPr marL="342900" marR="0" lvl="0" indent="-342900" algn="l" defTabSz="914400" rtl="0" eaLnBrk="0" fontAlgn="base" latinLnBrk="0" hangingPunct="0">
              <a:lnSpc>
                <a:spcPct val="90000"/>
              </a:lnSpc>
              <a:spcBef>
                <a:spcPct val="20000"/>
              </a:spcBef>
              <a:spcAft>
                <a:spcPct val="0"/>
              </a:spcAft>
              <a:buClrTx/>
              <a:buSzTx/>
              <a:buFont typeface="Arial" pitchFamily="-123" charset="0"/>
              <a:buChar char="•"/>
              <a:tabLst/>
              <a:defRPr/>
            </a:pPr>
            <a:r>
              <a:rPr kumimoji="0" lang="en-US" sz="3200" b="1" i="0" u="none" strike="noStrike" kern="1200" cap="none" spc="0" normalizeH="0" baseline="0" noProof="0" dirty="0">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	3.	type AB	=  I</a:t>
            </a:r>
            <a:r>
              <a:rPr kumimoji="0" lang="en-US" sz="3200" b="1" i="0" u="none" strike="noStrike" kern="1200" cap="none" spc="0" normalizeH="0" baseline="30000" noProof="0" dirty="0">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A</a:t>
            </a:r>
            <a:r>
              <a:rPr kumimoji="0" lang="en-US" sz="3200" b="1" i="0" u="none" strike="noStrike" kern="1200" cap="none" spc="0" normalizeH="0" baseline="0" noProof="0" dirty="0">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I</a:t>
            </a:r>
            <a:r>
              <a:rPr kumimoji="0" lang="en-US" sz="3200" b="1" i="0" u="none" strike="noStrike" kern="1200" cap="none" spc="0" normalizeH="0" baseline="30000" noProof="0" dirty="0">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B</a:t>
            </a:r>
            <a:endParaRPr kumimoji="0" lang="en-US" sz="3200" b="1" i="0" u="none" strike="noStrike" kern="1200" cap="none" spc="0" normalizeH="0" baseline="0" noProof="0" dirty="0">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endParaRPr>
          </a:p>
          <a:p>
            <a:pPr marL="342900" marR="0" lvl="0" indent="-342900" algn="l" defTabSz="914400" rtl="0" eaLnBrk="0" fontAlgn="base" latinLnBrk="0" hangingPunct="0">
              <a:lnSpc>
                <a:spcPct val="90000"/>
              </a:lnSpc>
              <a:spcBef>
                <a:spcPct val="20000"/>
              </a:spcBef>
              <a:spcAft>
                <a:spcPct val="0"/>
              </a:spcAft>
              <a:buClrTx/>
              <a:buSzTx/>
              <a:buFont typeface="Arial" pitchFamily="-123" charset="0"/>
              <a:buChar char="•"/>
              <a:tabLst/>
              <a:defRPr/>
            </a:pPr>
            <a:r>
              <a:rPr kumimoji="0" lang="en-US" sz="3200" b="1" i="0" u="none" strike="noStrike" kern="1200" cap="none" spc="0" normalizeH="0" baseline="0" noProof="0" dirty="0">
                <a:ln>
                  <a:noFill/>
                </a:ln>
                <a:solidFill>
                  <a:srgbClr val="BC3700"/>
                </a:solidFill>
                <a:effectLst>
                  <a:outerShdw blurRad="38100" dist="38100" dir="2700000" algn="tl">
                    <a:srgbClr val="C0C0C0"/>
                  </a:outerShdw>
                </a:effectLst>
                <a:uLnTx/>
                <a:uFillTx/>
                <a:latin typeface="+mn-lt"/>
                <a:ea typeface="ＭＳ Ｐゴシック" pitchFamily="-123" charset="-128"/>
                <a:cs typeface="ＭＳ Ｐゴシック" pitchFamily="-123" charset="-128"/>
              </a:rPr>
              <a:t>	4.	type O	=  ii</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upload.wikimedia.org/wikipedia/commons/thumb/3/32/ABO_blood_type.svg/400px-ABO_blood_type.svg.png">
            <a:hlinkClick r:id="rId2"/>
          </p:cNvPr>
          <p:cNvPicPr>
            <a:picLocks noChangeAspect="1" noChangeArrowheads="1"/>
          </p:cNvPicPr>
          <p:nvPr/>
        </p:nvPicPr>
        <p:blipFill>
          <a:blip r:embed="rId3" cstate="print"/>
          <a:srcRect/>
          <a:stretch>
            <a:fillRect/>
          </a:stretch>
        </p:blipFill>
        <p:spPr bwMode="auto">
          <a:xfrm>
            <a:off x="571472" y="500042"/>
            <a:ext cx="8193603" cy="571504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Inheritance Patterns</a:t>
            </a:r>
          </a:p>
        </p:txBody>
      </p:sp>
      <p:sp>
        <p:nvSpPr>
          <p:cNvPr id="3" name="Content Placeholder 2"/>
          <p:cNvSpPr>
            <a:spLocks noGrp="1"/>
          </p:cNvSpPr>
          <p:nvPr>
            <p:ph idx="1"/>
          </p:nvPr>
        </p:nvSpPr>
        <p:spPr>
          <a:xfrm>
            <a:off x="-17200" y="1556792"/>
            <a:ext cx="8229600" cy="4525963"/>
          </a:xfrm>
        </p:spPr>
        <p:txBody>
          <a:bodyPr/>
          <a:lstStyle/>
          <a:p>
            <a:r>
              <a:rPr lang="en-US" dirty="0"/>
              <a:t>Sex-Linked Traits</a:t>
            </a:r>
          </a:p>
          <a:p>
            <a:endParaRPr lang="en-US" dirty="0"/>
          </a:p>
          <a:p>
            <a:endParaRPr lang="en-US" dirty="0"/>
          </a:p>
          <a:p>
            <a:endParaRPr lang="en-US" dirty="0"/>
          </a:p>
          <a:p>
            <a:endParaRPr lang="en-US" dirty="0"/>
          </a:p>
        </p:txBody>
      </p:sp>
      <p:pic>
        <p:nvPicPr>
          <p:cNvPr id="3074" name="Picture 2" descr="http://upload.wikimedia.org/wikipedia/commons/a/a3/XlinkRecessiv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1268759"/>
            <a:ext cx="4248472" cy="5481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591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Inheritance Patterns</a:t>
            </a:r>
          </a:p>
        </p:txBody>
      </p:sp>
      <p:sp>
        <p:nvSpPr>
          <p:cNvPr id="3" name="Content Placeholder 2"/>
          <p:cNvSpPr>
            <a:spLocks noGrp="1"/>
          </p:cNvSpPr>
          <p:nvPr>
            <p:ph idx="1"/>
          </p:nvPr>
        </p:nvSpPr>
        <p:spPr>
          <a:xfrm>
            <a:off x="-17200" y="1556792"/>
            <a:ext cx="8229600" cy="4525963"/>
          </a:xfrm>
        </p:spPr>
        <p:txBody>
          <a:bodyPr/>
          <a:lstStyle/>
          <a:p>
            <a:r>
              <a:rPr lang="en-US" dirty="0"/>
              <a:t>Sex-Linked Traits</a:t>
            </a:r>
          </a:p>
          <a:p>
            <a:endParaRPr lang="en-US" dirty="0"/>
          </a:p>
          <a:p>
            <a:endParaRPr lang="en-US" dirty="0"/>
          </a:p>
          <a:p>
            <a:endParaRPr lang="en-US" dirty="0"/>
          </a:p>
          <a:p>
            <a:endParaRPr lang="en-US" dirty="0"/>
          </a:p>
        </p:txBody>
      </p:sp>
      <p:pic>
        <p:nvPicPr>
          <p:cNvPr id="2050" name="Picture 2" descr="http://270c81.medialib.glogster.com/media/3a/3a059821586a41cd7dd0d010fb6152876a0ad627e9792d151999734a0e48cb3d/colorblind-cross-gif.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700808"/>
            <a:ext cx="4176464" cy="472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5982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Inheritance Patterns</a:t>
            </a:r>
          </a:p>
        </p:txBody>
      </p:sp>
      <p:sp>
        <p:nvSpPr>
          <p:cNvPr id="3" name="Content Placeholder 2"/>
          <p:cNvSpPr>
            <a:spLocks noGrp="1"/>
          </p:cNvSpPr>
          <p:nvPr>
            <p:ph idx="1"/>
          </p:nvPr>
        </p:nvSpPr>
        <p:spPr/>
        <p:txBody>
          <a:bodyPr/>
          <a:lstStyle/>
          <a:p>
            <a:r>
              <a:rPr lang="en-US" dirty="0"/>
              <a:t>Sex-Linked Traits</a:t>
            </a:r>
          </a:p>
          <a:p>
            <a:endParaRPr lang="en-US" dirty="0"/>
          </a:p>
          <a:p>
            <a:endParaRPr lang="en-US" dirty="0"/>
          </a:p>
          <a:p>
            <a:endParaRPr lang="en-US" dirty="0"/>
          </a:p>
          <a:p>
            <a:endParaRPr lang="en-US" dirty="0"/>
          </a:p>
          <a:p>
            <a:endParaRPr lang="en-US" dirty="0"/>
          </a:p>
          <a:p>
            <a:endParaRPr lang="en-US" dirty="0"/>
          </a:p>
          <a:p>
            <a:r>
              <a:rPr lang="en-US" dirty="0"/>
              <a:t>10% of males &amp; .04% of females are colorblind</a:t>
            </a:r>
          </a:p>
        </p:txBody>
      </p:sp>
      <p:pic>
        <p:nvPicPr>
          <p:cNvPr id="67590" name="Picture 6" descr="Color Blindess Control"/>
          <p:cNvPicPr>
            <a:picLocks noChangeAspect="1" noChangeArrowheads="1"/>
          </p:cNvPicPr>
          <p:nvPr/>
        </p:nvPicPr>
        <p:blipFill>
          <a:blip r:embed="rId2" cstate="print"/>
          <a:srcRect/>
          <a:stretch>
            <a:fillRect/>
          </a:stretch>
        </p:blipFill>
        <p:spPr bwMode="auto">
          <a:xfrm>
            <a:off x="0" y="2428868"/>
            <a:ext cx="3456315" cy="3076120"/>
          </a:xfrm>
          <a:prstGeom prst="rect">
            <a:avLst/>
          </a:prstGeom>
          <a:noFill/>
        </p:spPr>
      </p:pic>
      <p:pic>
        <p:nvPicPr>
          <p:cNvPr id="67592" name="Picture 8" descr="http://t1.gstatic.com/images?q=tbn:ANd9GcTKGZmaRi84iUdwFSNVMywTZVauxKhKnt6K-JQ0GFKvCRe_CTmp&amp;t=1"/>
          <p:cNvPicPr>
            <a:picLocks noChangeAspect="1" noChangeArrowheads="1"/>
          </p:cNvPicPr>
          <p:nvPr/>
        </p:nvPicPr>
        <p:blipFill>
          <a:blip r:embed="rId3" cstate="print"/>
          <a:srcRect/>
          <a:stretch>
            <a:fillRect/>
          </a:stretch>
        </p:blipFill>
        <p:spPr bwMode="auto">
          <a:xfrm>
            <a:off x="6500826" y="2714620"/>
            <a:ext cx="2428892" cy="2428892"/>
          </a:xfrm>
          <a:prstGeom prst="rect">
            <a:avLst/>
          </a:prstGeom>
          <a:noFill/>
        </p:spPr>
      </p:pic>
      <p:pic>
        <p:nvPicPr>
          <p:cNvPr id="67594" name="Picture 10" descr="Color Blindness Check"/>
          <p:cNvPicPr>
            <a:picLocks noChangeAspect="1" noChangeArrowheads="1"/>
          </p:cNvPicPr>
          <p:nvPr/>
        </p:nvPicPr>
        <p:blipFill>
          <a:blip r:embed="rId4" cstate="print"/>
          <a:srcRect/>
          <a:stretch>
            <a:fillRect/>
          </a:stretch>
        </p:blipFill>
        <p:spPr bwMode="auto">
          <a:xfrm>
            <a:off x="3000364" y="2357430"/>
            <a:ext cx="3479636" cy="3143272"/>
          </a:xfrm>
          <a:prstGeom prst="rect">
            <a:avLst/>
          </a:prstGeom>
          <a:noFill/>
        </p:spPr>
      </p:pic>
      <p:pic>
        <p:nvPicPr>
          <p:cNvPr id="7" name="Picture 6" descr="Snapshot3.bmp"/>
          <p:cNvPicPr>
            <a:picLocks noChangeAspect="1"/>
          </p:cNvPicPr>
          <p:nvPr/>
        </p:nvPicPr>
        <p:blipFill>
          <a:blip r:embed="rId5" cstate="print"/>
          <a:stretch>
            <a:fillRect/>
          </a:stretch>
        </p:blipFill>
        <p:spPr>
          <a:xfrm>
            <a:off x="12075" y="1052736"/>
            <a:ext cx="9144000" cy="43636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http://www.daviddarling.info/images/hemophilia_inheritance_2.gif"/>
          <p:cNvPicPr>
            <a:picLocks noChangeAspect="1" noChangeArrowheads="1"/>
          </p:cNvPicPr>
          <p:nvPr/>
        </p:nvPicPr>
        <p:blipFill>
          <a:blip r:embed="rId2" cstate="print"/>
          <a:srcRect/>
          <a:stretch>
            <a:fillRect/>
          </a:stretch>
        </p:blipFill>
        <p:spPr bwMode="auto">
          <a:xfrm>
            <a:off x="857224" y="428604"/>
            <a:ext cx="5682545" cy="6429396"/>
          </a:xfrm>
          <a:prstGeom prst="rect">
            <a:avLst/>
          </a:prstGeom>
          <a:noFill/>
        </p:spPr>
      </p:pic>
      <p:pic>
        <p:nvPicPr>
          <p:cNvPr id="57346" name="Picture 2" descr="http://www.doctortipster.com/wp-content/uploads/2011/11/Hemophilia-Symptoms.jpg"/>
          <p:cNvPicPr>
            <a:picLocks noChangeAspect="1" noChangeArrowheads="1"/>
          </p:cNvPicPr>
          <p:nvPr/>
        </p:nvPicPr>
        <p:blipFill>
          <a:blip r:embed="rId3" cstate="print"/>
          <a:srcRect/>
          <a:stretch>
            <a:fillRect/>
          </a:stretch>
        </p:blipFill>
        <p:spPr bwMode="auto">
          <a:xfrm>
            <a:off x="1643042" y="1214422"/>
            <a:ext cx="5692015" cy="44291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73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media.web.britannica.com/eb-media/87/95387-034-63854D5B.jpg"/>
          <p:cNvPicPr>
            <a:picLocks noChangeAspect="1" noChangeArrowheads="1"/>
          </p:cNvPicPr>
          <p:nvPr/>
        </p:nvPicPr>
        <p:blipFill>
          <a:blip r:embed="rId3" cstate="print"/>
          <a:srcRect/>
          <a:stretch>
            <a:fillRect/>
          </a:stretch>
        </p:blipFill>
        <p:spPr bwMode="auto">
          <a:xfrm>
            <a:off x="200229" y="71414"/>
            <a:ext cx="2585821" cy="3286148"/>
          </a:xfrm>
          <a:prstGeom prst="rect">
            <a:avLst/>
          </a:prstGeom>
          <a:noFill/>
        </p:spPr>
      </p:pic>
      <p:pic>
        <p:nvPicPr>
          <p:cNvPr id="44034" name="Picture 2" descr="http://bicycle2011.com/wp-content/uploads/2011/12/cross-pollination.jpg"/>
          <p:cNvPicPr>
            <a:picLocks noChangeAspect="1" noChangeArrowheads="1"/>
          </p:cNvPicPr>
          <p:nvPr/>
        </p:nvPicPr>
        <p:blipFill>
          <a:blip r:embed="rId4" cstate="print">
            <a:lum bright="-3000" contrast="28000"/>
          </a:blip>
          <a:srcRect/>
          <a:stretch>
            <a:fillRect/>
          </a:stretch>
        </p:blipFill>
        <p:spPr bwMode="auto">
          <a:xfrm>
            <a:off x="2029722" y="3214662"/>
            <a:ext cx="7114278" cy="3643338"/>
          </a:xfrm>
          <a:prstGeom prst="rect">
            <a:avLst/>
          </a:prstGeom>
          <a:noFill/>
        </p:spPr>
      </p:pic>
      <p:sp>
        <p:nvSpPr>
          <p:cNvPr id="4" name="Rectangle 3"/>
          <p:cNvSpPr/>
          <p:nvPr/>
        </p:nvSpPr>
        <p:spPr>
          <a:xfrm>
            <a:off x="785786" y="3214686"/>
            <a:ext cx="1428760" cy="14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t1.gstatic.com/images?q=tbn:ANd9GcShy4UC7GBgZo9snGagg7TQMh7dW6bph0USnazdFn-j79uByKEg1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88640"/>
            <a:ext cx="4752528" cy="627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8504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praguemakeover.com/images/norwood.gif">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59632" y="1772816"/>
            <a:ext cx="6878868" cy="4285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6263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Polygenic Traits</a:t>
            </a:r>
          </a:p>
        </p:txBody>
      </p:sp>
      <p:sp>
        <p:nvSpPr>
          <p:cNvPr id="3" name="Content Placeholder 2"/>
          <p:cNvSpPr>
            <a:spLocks noGrp="1"/>
          </p:cNvSpPr>
          <p:nvPr>
            <p:ph idx="1"/>
          </p:nvPr>
        </p:nvSpPr>
        <p:spPr/>
        <p:txBody>
          <a:bodyPr/>
          <a:lstStyle/>
          <a:p>
            <a:r>
              <a:rPr lang="en-US" dirty="0"/>
              <a:t>Multiple genes</a:t>
            </a:r>
          </a:p>
          <a:p>
            <a:endParaRPr lang="en-US" dirty="0"/>
          </a:p>
          <a:p>
            <a:endParaRPr lang="en-US" dirty="0"/>
          </a:p>
          <a:p>
            <a:endParaRPr lang="en-US" dirty="0"/>
          </a:p>
          <a:p>
            <a:endParaRPr lang="en-US" dirty="0"/>
          </a:p>
          <a:p>
            <a:endParaRPr lang="en-US" dirty="0"/>
          </a:p>
          <a:p>
            <a:endParaRPr lang="en-US" dirty="0"/>
          </a:p>
        </p:txBody>
      </p:sp>
      <p:pic>
        <p:nvPicPr>
          <p:cNvPr id="39938" name="Picture 2" descr="http://www.yorku.ca/kdenning/+2140%202005-6/2140-25Oct2005_files/image010.jpg"/>
          <p:cNvPicPr>
            <a:picLocks noChangeAspect="1" noChangeArrowheads="1"/>
          </p:cNvPicPr>
          <p:nvPr/>
        </p:nvPicPr>
        <p:blipFill>
          <a:blip r:embed="rId2" cstate="print"/>
          <a:srcRect/>
          <a:stretch>
            <a:fillRect/>
          </a:stretch>
        </p:blipFill>
        <p:spPr bwMode="auto">
          <a:xfrm>
            <a:off x="0" y="2714620"/>
            <a:ext cx="4232209" cy="2944994"/>
          </a:xfrm>
          <a:prstGeom prst="rect">
            <a:avLst/>
          </a:prstGeom>
          <a:noFill/>
        </p:spPr>
      </p:pic>
      <p:pic>
        <p:nvPicPr>
          <p:cNvPr id="39940" name="Picture 4" descr="http://www.emc.maricopa.edu/faculty/farabee/biobk/skin.gif"/>
          <p:cNvPicPr>
            <a:picLocks noChangeAspect="1" noChangeArrowheads="1"/>
          </p:cNvPicPr>
          <p:nvPr/>
        </p:nvPicPr>
        <p:blipFill>
          <a:blip r:embed="rId3" cstate="print"/>
          <a:srcRect/>
          <a:stretch>
            <a:fillRect/>
          </a:stretch>
        </p:blipFill>
        <p:spPr bwMode="auto">
          <a:xfrm>
            <a:off x="4429124" y="1214422"/>
            <a:ext cx="4500594" cy="5170235"/>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2.estrellamountain.edu/faculty/farabee/biobk/skin1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92696"/>
            <a:ext cx="5688632" cy="550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1133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mun.ca/biology/scarr/Fig4-16_cornsnake_variants.gif"/>
          <p:cNvPicPr>
            <a:picLocks noChangeAspect="1" noChangeArrowheads="1"/>
          </p:cNvPicPr>
          <p:nvPr/>
        </p:nvPicPr>
        <p:blipFill>
          <a:blip r:embed="rId2" cstate="print"/>
          <a:srcRect/>
          <a:stretch>
            <a:fillRect/>
          </a:stretch>
        </p:blipFill>
        <p:spPr bwMode="auto">
          <a:xfrm>
            <a:off x="1619672" y="71414"/>
            <a:ext cx="5500726" cy="6607792"/>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Characters</a:t>
            </a:r>
          </a:p>
        </p:txBody>
      </p:sp>
      <p:sp>
        <p:nvSpPr>
          <p:cNvPr id="3" name="Content Placeholder 2"/>
          <p:cNvSpPr>
            <a:spLocks noGrp="1"/>
          </p:cNvSpPr>
          <p:nvPr>
            <p:ph idx="1"/>
          </p:nvPr>
        </p:nvSpPr>
        <p:spPr/>
        <p:txBody>
          <a:bodyPr/>
          <a:lstStyle/>
          <a:p>
            <a:r>
              <a:rPr lang="en-US" dirty="0"/>
              <a:t>Environmental influences</a:t>
            </a:r>
          </a:p>
        </p:txBody>
      </p:sp>
      <p:pic>
        <p:nvPicPr>
          <p:cNvPr id="6146" name="Picture 2" descr="The expression of some genotypes depends on specific environments."/>
          <p:cNvPicPr>
            <a:picLocks noChangeAspect="1" noChangeArrowheads="1"/>
          </p:cNvPicPr>
          <p:nvPr/>
        </p:nvPicPr>
        <p:blipFill>
          <a:blip r:embed="rId2" cstate="print">
            <a:grayscl/>
            <a:lum bright="-1000"/>
          </a:blip>
          <a:srcRect/>
          <a:stretch>
            <a:fillRect/>
          </a:stretch>
        </p:blipFill>
        <p:spPr bwMode="auto">
          <a:xfrm>
            <a:off x="0" y="2357430"/>
            <a:ext cx="5128172" cy="2357430"/>
          </a:xfrm>
          <a:prstGeom prst="rect">
            <a:avLst/>
          </a:prstGeom>
          <a:noFill/>
        </p:spPr>
      </p:pic>
      <p:pic>
        <p:nvPicPr>
          <p:cNvPr id="6148" name="Picture 4" descr="http://learn.genetics.utah.edu/content/begin/traits/images/freckles.jpg"/>
          <p:cNvPicPr>
            <a:picLocks noChangeAspect="1" noChangeArrowheads="1"/>
          </p:cNvPicPr>
          <p:nvPr/>
        </p:nvPicPr>
        <p:blipFill>
          <a:blip r:embed="rId3" cstate="print"/>
          <a:srcRect/>
          <a:stretch>
            <a:fillRect/>
          </a:stretch>
        </p:blipFill>
        <p:spPr bwMode="auto">
          <a:xfrm>
            <a:off x="4929190" y="2285992"/>
            <a:ext cx="4214810" cy="2306218"/>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4274" name="Picture 2" descr="http://bioserv.fiu.edu/~walterm/FallSpring/inheritance/lectur18.gif"/>
          <p:cNvPicPr>
            <a:picLocks noChangeAspect="1" noChangeArrowheads="1"/>
          </p:cNvPicPr>
          <p:nvPr/>
        </p:nvPicPr>
        <p:blipFill>
          <a:blip r:embed="rId2" cstate="print"/>
          <a:srcRect/>
          <a:stretch>
            <a:fillRect/>
          </a:stretch>
        </p:blipFill>
        <p:spPr bwMode="auto">
          <a:xfrm>
            <a:off x="1428728" y="500042"/>
            <a:ext cx="6119618" cy="6000792"/>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Epistasis</a:t>
            </a:r>
            <a:endParaRPr lang="en-US" dirty="0"/>
          </a:p>
        </p:txBody>
      </p:sp>
      <p:sp>
        <p:nvSpPr>
          <p:cNvPr id="3" name="Content Placeholder 2"/>
          <p:cNvSpPr>
            <a:spLocks noGrp="1"/>
          </p:cNvSpPr>
          <p:nvPr>
            <p:ph idx="1"/>
          </p:nvPr>
        </p:nvSpPr>
        <p:spPr/>
        <p:txBody>
          <a:bodyPr/>
          <a:lstStyle/>
          <a:p>
            <a:r>
              <a:rPr lang="en-US" dirty="0"/>
              <a:t>When one gene influences another</a:t>
            </a:r>
          </a:p>
          <a:p>
            <a:endParaRPr lang="en-US" dirty="0"/>
          </a:p>
          <a:p>
            <a:r>
              <a:rPr lang="en-US" dirty="0"/>
              <a:t>Example:  Albinism in horses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ikispaces.psu.edu/download/attachments/38805922/Figure%206%20Epistasis.jpg"/>
          <p:cNvPicPr>
            <a:picLocks noChangeAspect="1" noChangeArrowheads="1"/>
          </p:cNvPicPr>
          <p:nvPr/>
        </p:nvPicPr>
        <p:blipFill>
          <a:blip r:embed="rId2" cstate="print"/>
          <a:srcRect/>
          <a:stretch>
            <a:fillRect/>
          </a:stretch>
        </p:blipFill>
        <p:spPr bwMode="auto">
          <a:xfrm>
            <a:off x="0" y="357166"/>
            <a:ext cx="6439234" cy="6215082"/>
          </a:xfrm>
          <a:prstGeom prst="rect">
            <a:avLst/>
          </a:prstGeom>
          <a:noFill/>
        </p:spPr>
      </p:pic>
      <p:sp>
        <p:nvSpPr>
          <p:cNvPr id="5" name="Content Placeholder 2"/>
          <p:cNvSpPr txBox="1">
            <a:spLocks/>
          </p:cNvSpPr>
          <p:nvPr/>
        </p:nvSpPr>
        <p:spPr bwMode="auto">
          <a:xfrm>
            <a:off x="6110326" y="1214422"/>
            <a:ext cx="3890962" cy="47482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123" charset="0"/>
              <a:buChar char="•"/>
              <a:tabLst/>
              <a:defRPr/>
            </a:pPr>
            <a:r>
              <a:rPr kumimoji="0" lang="en-US" sz="3200" b="0" i="0" u="none" strike="noStrike" kern="1200" cap="none" spc="0" normalizeH="0" baseline="0" noProof="0" dirty="0">
                <a:ln>
                  <a:noFill/>
                </a:ln>
                <a:solidFill>
                  <a:schemeClr val="tx1"/>
                </a:solidFill>
                <a:effectLst/>
                <a:uLnTx/>
                <a:uFillTx/>
                <a:latin typeface="+mn-lt"/>
                <a:ea typeface="ＭＳ Ｐゴシック" pitchFamily="-123" charset="-128"/>
                <a:cs typeface="ＭＳ Ｐゴシック" pitchFamily="-123" charset="-128"/>
              </a:rPr>
              <a:t>B = Brown</a:t>
            </a:r>
          </a:p>
          <a:p>
            <a:pPr marL="342900" marR="0" lvl="0" indent="-342900" algn="l" defTabSz="914400" rtl="0" eaLnBrk="0" fontAlgn="base" latinLnBrk="0" hangingPunct="0">
              <a:lnSpc>
                <a:spcPct val="100000"/>
              </a:lnSpc>
              <a:spcBef>
                <a:spcPct val="20000"/>
              </a:spcBef>
              <a:spcAft>
                <a:spcPct val="0"/>
              </a:spcAft>
              <a:buClrTx/>
              <a:buSzTx/>
              <a:buFont typeface="Arial" pitchFamily="-123" charset="0"/>
              <a:buChar char="•"/>
              <a:tabLst/>
              <a:defRPr/>
            </a:pPr>
            <a:r>
              <a:rPr lang="en-US" sz="3200" noProof="0" dirty="0">
                <a:latin typeface="+mn-lt"/>
              </a:rPr>
              <a:t>b= tan</a:t>
            </a:r>
          </a:p>
          <a:p>
            <a:pPr marL="342900" marR="0" lvl="0" indent="-342900" algn="l" defTabSz="914400" rtl="0" eaLnBrk="0" fontAlgn="base" latinLnBrk="0" hangingPunct="0">
              <a:lnSpc>
                <a:spcPct val="100000"/>
              </a:lnSpc>
              <a:spcBef>
                <a:spcPct val="20000"/>
              </a:spcBef>
              <a:spcAft>
                <a:spcPct val="0"/>
              </a:spcAft>
              <a:buClrTx/>
              <a:buSzTx/>
              <a:buFont typeface="Arial" pitchFamily="-123" charset="0"/>
              <a:buChar char="•"/>
              <a:tabLst/>
              <a:defRPr/>
            </a:pPr>
            <a:r>
              <a:rPr kumimoji="0" lang="en-US" sz="3200" b="0" i="0" u="none" strike="noStrike" kern="1200" cap="none" spc="0" normalizeH="0" baseline="0" dirty="0">
                <a:ln>
                  <a:noFill/>
                </a:ln>
                <a:solidFill>
                  <a:schemeClr val="tx1"/>
                </a:solidFill>
                <a:effectLst/>
                <a:uLnTx/>
                <a:uFillTx/>
                <a:latin typeface="+mn-lt"/>
                <a:ea typeface="ＭＳ Ｐゴシック" pitchFamily="-123" charset="-128"/>
                <a:cs typeface="ＭＳ Ｐゴシック" pitchFamily="-123" charset="-128"/>
              </a:rPr>
              <a:t>C</a:t>
            </a:r>
            <a:r>
              <a:rPr kumimoji="0" lang="en-US" sz="3200" b="0" i="0" u="none" strike="noStrike" kern="1200" cap="none" spc="0" normalizeH="0" dirty="0">
                <a:ln>
                  <a:noFill/>
                </a:ln>
                <a:solidFill>
                  <a:schemeClr val="tx1"/>
                </a:solidFill>
                <a:effectLst/>
                <a:uLnTx/>
                <a:uFillTx/>
                <a:latin typeface="+mn-lt"/>
                <a:ea typeface="ＭＳ Ｐゴシック" pitchFamily="-123" charset="-128"/>
                <a:cs typeface="ＭＳ Ｐゴシック" pitchFamily="-123" charset="-128"/>
              </a:rPr>
              <a:t> = deposit </a:t>
            </a:r>
          </a:p>
          <a:p>
            <a:pPr marL="800100" lvl="1" indent="-342900" eaLnBrk="0" hangingPunct="0">
              <a:spcBef>
                <a:spcPct val="20000"/>
              </a:spcBef>
            </a:pPr>
            <a:r>
              <a:rPr lang="en-US" sz="3200" dirty="0">
                <a:latin typeface="+mn-lt"/>
              </a:rPr>
              <a:t>      </a:t>
            </a:r>
            <a:r>
              <a:rPr kumimoji="0" lang="en-US" sz="3200" b="0" i="0" u="none" strike="noStrike" kern="1200" cap="none" spc="0" normalizeH="0" dirty="0">
                <a:ln>
                  <a:noFill/>
                </a:ln>
                <a:solidFill>
                  <a:schemeClr val="tx1"/>
                </a:solidFill>
                <a:effectLst/>
                <a:uLnTx/>
                <a:uFillTx/>
                <a:latin typeface="+mn-lt"/>
                <a:ea typeface="ＭＳ Ｐゴシック" pitchFamily="-123" charset="-128"/>
                <a:cs typeface="ＭＳ Ｐゴシック" pitchFamily="-123" charset="-128"/>
              </a:rPr>
              <a:t>pigment</a:t>
            </a:r>
          </a:p>
          <a:p>
            <a:pPr marL="342900" marR="0" lvl="0" indent="-342900" algn="l" defTabSz="914400" rtl="0" eaLnBrk="0" fontAlgn="base" latinLnBrk="0" hangingPunct="0">
              <a:lnSpc>
                <a:spcPct val="100000"/>
              </a:lnSpc>
              <a:spcBef>
                <a:spcPct val="20000"/>
              </a:spcBef>
              <a:spcAft>
                <a:spcPct val="0"/>
              </a:spcAft>
              <a:buClrTx/>
              <a:buSzTx/>
              <a:buFont typeface="Arial" pitchFamily="-123" charset="0"/>
              <a:buChar char="•"/>
              <a:tabLst/>
              <a:defRPr/>
            </a:pPr>
            <a:r>
              <a:rPr lang="en-US" sz="3200" dirty="0">
                <a:latin typeface="+mn-lt"/>
              </a:rPr>
              <a:t>c = no pigment deposition</a:t>
            </a:r>
            <a:endParaRPr kumimoji="0" lang="en-US" sz="3200" b="0" i="0" u="none" strike="noStrike" kern="1200" cap="none" spc="0" normalizeH="0" baseline="0" noProof="0" dirty="0">
              <a:ln>
                <a:noFill/>
              </a:ln>
              <a:solidFill>
                <a:schemeClr val="tx1"/>
              </a:solidFill>
              <a:effectLst/>
              <a:uLnTx/>
              <a:uFillTx/>
              <a:latin typeface="+mn-lt"/>
              <a:ea typeface="ＭＳ Ｐゴシック" pitchFamily="-123" charset="-128"/>
              <a:cs typeface="ＭＳ Ｐゴシック" pitchFamily="-123" charset="-128"/>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http://t1.gstatic.com/images?q=tbn:ANd9GcRODYFcB4rtZyR-gDSVwx7e82kuV52AQXTXYSw8kzTpizoXcVOx">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764704"/>
            <a:ext cx="3846260" cy="511256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3.gstatic.com/images?q=tbn:ANd9GcRgWrvG9vft1vPM0YjyJtqqey1Hkqgcq7TUSrG6Bvbw3YaG2jzi3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4008" y="1263587"/>
            <a:ext cx="3895725"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138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1.gstatic.com/images?q=tbn:ANd9GcQC0_o-a1b5uPSWJC4AdRp5YgL1T3OEdzW3eCxBgdfmeEOGHq2GD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4"/>
            <a:ext cx="5335594" cy="2997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6/62/Pomegranate_flower_and_fru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6128" y="2784728"/>
            <a:ext cx="4474495" cy="39016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biology200.gsu.edu/houghton/figures/Chapter10/Epistatic%20dogs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581" y="260648"/>
            <a:ext cx="7816772" cy="5877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9900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jpeg;base64,/9j/4AAQSkZJRgABAQAAAQABAAD/2wCEAAkGBxMSEhUUExIVFRUXGRsYGBgYGBUaFxgZGB8aGxsXGhwZHSggGxomGxwcITEiJykrLi4uGx8zODMsNyktLisBCgoKDg0OGxAQGywkHyQsLDQsNCwsLCwsLCwsMC8sLCwsLCwsLCwsLC8sLCwsLCwsLCwsLCwsLCwsLCwsLCwsLP/AABEIAOEA4QMBIgACEQEDEQH/xAAbAAEAAgMBAQAAAAAAAAAAAAAABAUCAwYBB//EAEUQAAIBAgQDBgQDBAcGBwEAAAECEQADBBIhMQVBUQYTIjJhcUKBkaEUI1IzcoKxNFNiksHR8BUWJHOy8USio7PC0uFD/8QAGQEBAAMBAQAAAAAAAAAAAAAAAAEDBAIF/8QAJxEBAQACAgIABQQDAAAAAAAAAAECEQMhEjEEEzJBYSJRgcEUI3H/2gAMAwEAAhEDEQA/APuNKUoFKUoFKUoFKUoFKUoFKUoFKUoFKUoFKUoFKUoFKUoFKUoFKUoFKUoFKUoFKUoFYu4UEkwAJJ6Ac6yql4/itrQ/ef25L8yJ9h611hjcrqJxx8rpyvHeODvLjNbDZUV1DRorPkCwRoeZ9SalYg2ky5lUZmCDwjVjsNqou0SLnvS0fkJyB0F3U7+1WXHgJsSYjEW/nvA3616UxkmmySTpItXLLW+8UKU8RnKPhJB0jqDTDXbNwkKFJCqx8I2cSp25iq7hKD8CQGJEXhMf27k6T/jWHZwDO8MTNjDbjllaDvU6nXSV53CfoX+6K34K8LLh1AA2YAbrz23I3HtHOucsYlu/A7xiPxN1Y5R3QYLvsDr/AJVlx/GOjOFuFYw7uAADDKyw2++sVGWONlmkWSx9OVgRI1B2r2qXs7i5XuyZgZk9V6fIn6EdKuq83LG43VY8pq6KUpXKClKUClKUClKUClKUFbx7iRsWwVEuxyrpMaEkn2APzgc6plzNqbtwk889xZ9QFcActgKkdsl0smJ8ZX6qTP2qFh7ZVQFOgGmj8x9hIP2qM9TGVp4MZZ6W/B8e5funJaVLI8AE5YDK0aTqCDzEz5ZNzXMcHgYhVETkZogjTwgbn+1G1dPTH0q5ZJl0UpSpVlKUoFKUoNOLxAtoXOw5dTsAPUnSuVZiSWbVmMn3PT0Gw9AK2dquKw9tQMy94qH955BPrlH3J6VXcNxve2u8yxq4j9xmX7xW74bDU3fdaeHHU2rOO8NuXGulFkNZVBqolhcDEanprUrj9st3EAmMRaJgEwATJMbD1rbw7iovEAKRNtbuvRiQB9q9v8VRHZCGlWtqYGk3dF5/WtHS5F4Dhj+EyEFSTeHiBBGZ7kGDB2M1v4XwvuWJzZpt2re0fsgRO53nbl61LxWLFsoCCc7ZBHWCdfSAaxw2NW5aF0A5SC0EawJ5fKp1BTWeH3BfDZDl/FXLkyvkNrKG32Laday7Q8NuXWcosg4e5bGqjxMykDUjkDrtVpgeIrdMKGHgS5qI0uTA99DWl+Kw5TIdLiW5/fXNO3Ko60jpY4dmTIV8yxHSQII9iJHzrrcNfDqGXYifUeh9RtXGX8UqFQ0y5IWAT5QWO22gNWnZriKmIPgugMhOmpE89pGvuPWs/wATx7nlPsq5sdzcdJSlKwsxSlKBSlKBSlKBSlV2P4zatOLZJZz8KiSB1Y7L6SRPKiZN+mrtRhRcw1yfgBuD+EGR81lZ9apMPeMDMuu5820Bpg+9S+J8Qa+uQAIhicxlm5gQsgLI11MiRpWpCP1f+ZuU/wCBrjLLc1GvhwuM7SOytgl7114zA92AJ0AAadeuZf7oPOujrlMHjGtuWQqysAGRiw2kBgYMGAfeBtE1bWeP2iQGDW82gLZcpJ2EqSBPrHTeupltTy4ZS2rWlKVKkpSlArXfzZWyRmg5Z2nlPpNbKUHznjZIWzEz39oHr5vED6zM+tednWY4czM573v+0eK6fjmFyvnA8L6H0br8wPqPWqq9eC5ZnxMFHudq9PjymU8m3C+U2oOzYfNbzBgPwy7hhrnaBqN45b04lYum9cKq5UvhYIBiFYliPQc+lX1q+GXMJjXlrpIOnyrDDYtX8s+VX2jwvMfyNd66TpG4vadmsZATlvAtEaLDST6cvnWvhFm4uEVXBD5XEEidS0D3iKmnGLmy6zmCbcyuYfKK8xWKyMoysc2bbllXNr77Cp/KVX2fw11GHeKQPw9ldY8y5sw9xP3r2/w+8brMCMpvWXHi+BFhtPtFWX41e5F4ghcmciJYCJ2HOK2Wb4YsBMqQDIjUgNp10IpqaQg8XtO1ywVBIDuWI5A23An5kCtvBLTrhrKsGFwIgj4g2kD0IMVvTGISFBMkso0O6ebl/wB6u+BYXMxuHZdF9W2J+Q09y3Sq+XKY42uc8pjNrnOyqCwzGBmyjnzIB1j03rK3cDCQZH+vvWdabuHk5lOVuo5+jDmPv0IrzGNupUcYiNLgynYH4T8+R9D8pqRQKUpQKUpQR+IYoWrVy4dkVm98oJiuEtFgc5MsTmY5jDOZUnbrAj/Ku048P+Hueiz9Na5DiVvKgYNBzoB4xsWUR89at488cesvuv4cdy1vXjCRzn1LdM0aN0qEdTMkE7xcXcjKeXoPma2QQJJaNOZ11j9G+v8AKpVrCwPMTz869NvrP0q3/Xw/yv7ye4LEwsGYHPMTtqRpG1bnh5BiNvNyIIOjT1H2rLC24AALGI+KeusgHcGa0d+3fMgaciI0SJl+9HMDfuxWHOzLK2LJ06HgF8tbKnU22yzMyIDLrzgECecE1Z1Tdnmk3TMwyjcH4FPL96rmu56YM5rKwpSlS4KUpQasVYFxCjbEfMdCPUHWuG4xg3ZrawM1u+jPy0WZI9wQQOhrvqpu0GF0F0ctG/d5H5H7E9Kv4M/HLV9VbxZaunKcLwbphu7YDN+ZpMjxMxGvsRUfgPDLlpgXywLFq3oZ8SZs3LbUa1JXioNwJlGt1rU5v0pnmI+UV7juKi0zKQDlVG80ed8kbada39NPSLe4RcN4vmWDft3d2nKiZSNvMW+1WOKwK3GRmmUzRBjzqVM/I1li8YttkU7uWA1/SrMfsK0NxNRYW/8ACwVt+TkDf51PSentzhqnD/h5YJk7uZGaIiZIiflWzB4IW2uMCx7wgmY0yqFgQOgnWlnFBxcyxKMybzqsf51B4LjrlxlDspBsW7mn6mLBj7aCnR034PgQ71Crtm7y44nLE3R4p02UCR1+dd9h7IRQq7AQP9darOAYWAbh3bRfRevzOvsFq3rzufPyy1PTJy5bvRSlKpVvCJ0NR+6ZPJqP0E/9J5ex022qTSg1Wb4aRsRuDoR/+euxrbWu9ZDb7jYjQj2Nau8ZPN4l/UBqP3lH8x9BQSaV4jAgEEEHYjY17QQOP/0W/wD8q5/0mubx1nvQttdSXGXUee2DdSdNsyrXS8b1sOOTDKfZiFP2NUJuBGtuxEIxY6JsqOW2/sgmub7jRxfRkpbI0BDMAQCPEmgIiN9wR9TVvhsQCATp6eADTXptHrtVLhe8FtAykEKoOUjcAE8+siavraggbbRsnt16Rp6Vo+K9TpfxqrEsXaTmX4dGTbUdeX+NY4RhbfvWJ/OUgHQwLJ22I8zXNR1rbjWOfwLm09Nx7aa1re5mFpTuvegg5dZcN8R/S6nTrVnjMsMZpXlbMnT9mHDC6V27wdOVu3V1XP8AZEQt3WZZW+H9Kr8Onwz866Cs+WPjdM2f1UpSlcuSlKquIcet2bvdOGBIQ5tMv5jlAsz5oVmjordKC1rxlBEESDuKqLnaXDqCSz6CW/KuyogsJGWR4VLR0E0/3kw5ZUDEuxAC5WB/aCyfMB5XOvsaCmxXDVtXCO7GhzK2WScwjNIHmjwk7mPWsGQHdSf4Ty1HLrV9ie0WHtkKzkEsyrKsAxU5WCkiDDQpjr0ry32jsd2tx2NsOXADDXwP3Z8s89fY1pnxOUmtLpzWRRsoMSpMbSp0nTTTpXmQRGTQcspjTbSKucN2msvc7uLg8RTMVOXN+VAnlJuqNecij9p7PeFFDMVfISIIEQGYmdFUnKSY1Bqf8rL9k/Pv7KVl0ICkTPwnc89qh9m+zzC4gLSospbbwMuiFiTJPxSABuNTNddi+O2rbQ2eAxVmCOVWFLkloggAaxtWA7R4eJBcyQBFu5qxiFHh8xDK0fpIO2tc5fEZWa0i81q1Ar2qf/ebDZc2dojNJS4IEFhMrpKqSJ5Cl3tNhlGYu0QWnu7hkKMzEQuoUeaNtjrWdSuKVS3O1OFUsDcgqJYZXzLqFIIiQQSPrVypkTQe0pSgUpSgruK4S8Ub8LcS1dJBl1LWzqCcygiSRpIIPvEVYJMCYnnGon0r2lBA43+xaNJKD6uorl8ejEAa7TqsQS1tY9ZUuD7mun7QNGHuGJygNH7pB/wrkrl8ujnLlg2YBXcZndtOein5g1Mwtu4v47+mz8xoVliQAdjoE236cgfvWSKw2LqOQyaCREROwImPUV4tgdB/d5+Xm3SP9GvFMHyn3CDpmn6/evR0sZWrP9noTKgHmeZ5SfrWeHwx7yMuXKVA8I+NLoJgaf8A87X90VNwKSi6T18JGpmZjTmK14xhbDnKCQLTQB0uZTuTPm+9YeTlyzvhI7skkv8Axedn1hrnsnw5eTVdVRdmL2fvTlywVWIj4c3/AMqvar1Z1WTk+qlKUo4Kj38Fbcy9tWJy7gH9mSyb/pYkjoTUilBDXhVgAqLKQRBGUaiGWPozD2JFBwqwGzd0mac05R5icxb3zaz6CplKCGeF2cxbukzEyTAmSZP31jrrvXrcMslQptIVUsQMogFpzEe8mfepdKCIvDbIJItICSCTlGpBUg+8qp/hHSvbnDrTGTbQmQxMCSRsT1qVSgiXOG2WLM1pCWBDEqNQRlM+66HqKDhtkEN3SSAADA0yxEe0D6CpdKCF/six/UpoIHhGgAgfQSB0k9a8HB7EEdzbgiCMoiCpUj5qSD1FTqUEN+F2TJNpPFM6byZJ951mpaqAAAIA0AGwHSvaUClKUClKUClKUFf2h/ot/YflvE7TBj71x9q2DA63FXY7KrHr0unnuK7Dj/8AR7k7RB9iRNcOEKMsACWBH7TzBbik9TIyj5Vfxy+N0t4/7WgwgIiAfk/TQ7byCairYPQ6dA52Jj4uh+/yravF1iYj3LHUDMR9DXt9fzbPqHmC8E5QJ21239zVeOfJxfU12Y1lgrWgIJExpD6bgaa66a61pxtjVn629fP8DWrg3/cNb72NFtspE6Tu2+5GvtNV+NxButAjKRl0zbZkL8uamKjDHO5ef7uc9eOnSdjlAW8B/WDr/V2xzJroa5zsckC9pEsp0zfpAPm15V0dTyfVWPP6qUpSuHJSlKBSlQOJ3Ji2Pi1b0Tp7sdPbN0omTd0rMXxcAszXGVQhuAKB+zBC5tjJJMx0I9al+L+tf6r/AJVznaeyS12I/orjcDZ0P0qy4+pKWojS/ZJ15ZxVflWycWOosRm/rX+q/wCVBm/rX+q/5VV8EQjDMDE57/Mf1lyofZdCGEkf0XD7Ef25p5VPyse/w6GG/rX+q/8A1ol9rbAs7MmzZo0nZtByO/oSeVVf+0bne5IWO/7vcTl7rPO+8/8Aas+KY9kLqFVgLFy5qRqUgZSJ8sGnk5vFL06elV/BsQWQK3mUA7zKkeEzz5j5Tzqwqxks1dFKUogpSlArG5cCiSQAOZrVdxEHKozN02A/ePL+fQGlvD65mOZuX6R+6OXvvQROJYRsTae3nuWFYRntsUvD1UjyfPU9BzsLSBQFEwAAJJJ06k6k+prKlBrv2VdWRhKsCCOoOhFcdj+EXEW5KSENs27gKiQHGYtGoOU66R4W2kT2tacXYFy26HZ1KmN4YRUy2enUy04QGI8TcviczrHTfX/UVk8rew4zKYFw6nqi8/efpUeypAAJII0aHUAEShEehH1rdc4gve2S2YFc86iNVB0OYaR8q0fEY5ZSaa8bGboVbzGCQfM0ayenQ/yrZg8K9xbhtqbjKbSrLaAyxec8bpl25mo9293jZjpy867Akc9dJB+ddV2VsZcOGMzcOfUzoQAuv7qqfnU52zjkvtXyZa9JfCOHizby6FiczkbFjA09AAAPQDnU2lKysxSlKBSlKDC9dCKWYwAJNVVoEyzeZtT6dF+Q095POnGMaoYBj4VZQY1l3ICL7CQx/h9axwuJW4CVOgZlPLVSQfuK5yv2aOLDryc92pQlrkA/0S4NATqXSPnVh2h/ZWv+fY/61qdh8fbcgI8kqWG+qg5SdR10r3EXrU5XKSpUw0aEmEOuxzbHrXGmjd6mvSv4ACcO45m5fH/qPWrs/wANuWmUuAAMPat7g+NS2YadJGtW8pbAHhQFoA0ALMZgepMms7V5WXMrArrqDpoYP3BppFyvf5cwx/4k6/8AjF/9ia39olPeuRP9DvcidZWKvbOKR/K6tKhtDPhOgb2rC5xC2rFS0EMikQd7miDbnUadeV36Y4SVt2nAOZEWRzKwMy++kgdQKvbbhgCDIIkHqDsarCwESd9vWs+GXgDkmVaWQ8v7Sz6HUehP6asxv2ZeXH7rKlK03cRByqMzdOQ9WPIffoDXShsuOFEkgAczWiWfqi9dnPyPlH39qyTD65nOZuX6V/dH+O/8q30GFq2FEAQP9a+9Z0pQKUpQKUpQcbjMIc90At+0Y6MBqfGNDyJMVVXbbZ15hZVick6yBsDvH8qvMZilF69JEhxpppCJ1HT+daO7/aaGQLG4Hxuy7bbjau8eXPD22deE1+FUb5UF1MqFmcwHlB10jeOlfQMBZyWrabZUVfoAK4TimE8F0AAAox1yDcEkbctefOvoINd8uczksU801p7SlKpUlKUoFasTcKozAZiASB1I5VtpQcnxohbCEQ03bJk8y1xSW+c1t7PNKXNAIv3hp/zGqbicIobIygoT3iAiQCpBI/haCPQ6bV7atpbEKAoLE8hLMZJ9yTVdnbbjlLhqOe7OXZeyMqj8i5sP03oA9qx45fAvXRC6LhjqBv3xiuisWLYgoqCAVBULoJ1URyzcutZAo36TIB5GRyPtO1RpZ5970ru0Dx3GgP8AxFoa+pO3rFY9mrk4UGB5ruwEaXHq0N1ZiRMgbjc7D3NeXL6qVBIBYkKOpAJP2BNHO+tOb7LXpe3ov9EtHQDbM4G3LetvEVfvni2SO9wkHITMMcxmNYHPl6VfWr6MgdSMhEhthl3n2rNbgOxBjeCNJ1H2ppNy73pXcYeHw22t6Nf3Lm3yrTwO5ODtPIBVcykDQZSY0HIjQxuCat5Hpv6b/wCcUw9rO4HwpBPq26r8vN/d61MnbjPLWOqsSC6iZQkCRpI6rP2kfKsrVsKIAgf619T61nSrGIpSlApSlApSlApSlBw3FbY/EXjA843Cc1VeZ6R9PWttkMA4YakWPh1OR2bbnv8AWnaGwRiXyk+IK/lzAEgqPobc/wAVLJDB2AgL3AiD8Vx1I1M7RVvLu4YtWOvGfw9xSflPP6W3Vehk77RB9hXZKa4HEA3XyDMquVtkQRoxKE+8SfpXf1V4XH393PPluyFKUozlKUoFKUoI+Ow+dYEBhqpPJh/gdQfQmqDi1xmt2ygM99akASRDgMDG0QZPpXT1WYy3kfN8L6H0fkf4hp7gczXOUW8WfjVXwMt3LZgQe8vRIIMd48aEVB7OC7mt51cD8Mk5lI8WdtNR5o5b1c4jGokhp0XMYVjpMchvPKtl6+qlQZljlXQmSAW5baA1w17vf5UeNsXjecqrZe+wxB0jKv7Q+wq1xuFZ2tMGC5GLHSZBVlj0801sTFobYuT4CJkgjQ84ia2pcBmD5TB9DAMfQiiLagW8A64XucwL90UzRCzlIBjWB9az4fhHR7hZgQwtgR1RcrE6czUizileMpmVDjQjwmYOvttUe1xJfzC/gCXO7BPxaKRAiSTmgATPKiLb2gnAXluB5Ujv3cLJkh7eRV8u+bU9BrNdGjpYVVZvEx5AlnY+YhRJjWfQegqtwaXb7Z1/KtrKqzAG4TszKp0WNgWk+YFdat8Lg0tyVHiO7Eku3ux1PtsOVd4zTNy5+VU97tBcUT+FeJjntlzSdPDuOuuYctcm7QtLf8NcIViDoZgHzCRBMQcvLmRBovDMVnLHERORSNxlVnLEDLClsy+wBEnSsRw3GEa4qDlA0CkTOpM29ZE8tNBGmvSpsHG3ZbLJbkO7I8ZmCKrZTcmBKzpET4wdFViLyuetcLxYgfiFRQdkAiMpAUSmkNqT8U8ogz+EYbEJm7+6LmiAQI1AOYnQbmPpOk0FlSlKBSlKBSlKDnu1eHk2nG8skxO4zj7pH8VVqIIvLAjLhNswH7a4Ok7AV0HaL9jPR7f3dQfsa5EY4ReGYTcFk2/NAFpi7SYnn7611McsuvtP7X4X9H8rbhmFnFJpoqlydYkDJGuvxT/DXV1zPZJ5uXeqpbHxc2unn6R9K6aou51fs45bvKlKUqFZSlKBSlKBWvEWQ6lTsem49R6jescViVtrmYmJAEAsSTsAFBJPsKj3eL2VUM1wAQDzzAMCRKxmXQHccjQVN7hy3S/eTny908EgQCGkDlOh9jFSr+FVyhYElDmXUiCQV5b6E71MxV3D5jnNouBqDlLwAWiN9gTHvWJGG6WT5tAEJlPMABqSOY5Vz4r5zXSAeG2+57mD3cARmaYBnzTP3rbYwqpnKg+Ni7ak+IgDSdtANBUtFwxiO5MkgRk1I3A6kV6beGhjFmE0c+CFj9XT508T56uwfDbdogoCCEFsSzHwqSQNTvJOu9RsDhnD3gRDXLxa2dDCZEUuN4iDvzgc6tbVzCMCR3OjFT5BDLII1/dPyE7VusXcOGGRrQZgIylJIOoiNwd6eJee2VKtWwqhQIAED2FZ1G/2haie9txlzTnWMoMFt/LOk17+OtTHepI1IzLMRO09Na6UJFKxtuGAKkEESCDIIPMHpWVApSlApSlApSlApWvEX1RSzGFUSTUbC8VtXDCv4tfCwZGEbgq4BB5wRsQdqCi4rxRbrFWItojEEO2V2YFlzEck0leshtIEw7XD3uK91ELKChQyfEMxLlZMkAHfSdImux/EJr410EnUaDr7aGshdXTxDUwNRqRuPepxtxqz5n6dSPn/AAji/d3AyspaMtxM4BYAkaq3iVlI0n9TTEk13uEvi4iuAyhlDQwKsJEwwOx9KyF9TEMusxqNY3j2rz8QkE51gbmRAnQffSus8/K705yy220rXYvq4JUyASp91JUj5EEVsrhyUpSgUpSgj43Ci4AMzKQQyssZlI5jMCNiRqDuaqrnZayxZma4xbclhJJVVLTEyQizy8IgCr2lBVYvgFm4bhbNNwy0EdLQ006Wk+9af92bUzmubsYlQPGMuXRdFA5czqZq7pQUVvs2qPba25VUKllIBL92qomvwwFE6a61uXs/bHeeO5NxkaSVJU27jXUyysaOxOs8hVvSgpR2ZsxHj2YTInxG407bzdb7V43ZiwQwbO2ZizEkSSxtMx0AiTaXaNzEaRd0oKU9m7eYN3lzNoc35YJYNmDEBIJB2EZfSda8bsvYKC34oG2onTMBy/tH6CrulBowWGFpAiyQJ1MSSSSSYAEkknat9KUClKUClKUClKUEfH4UXUKSV2IYRKspDK2uhhgDB6VRcT4badst/EfmuhdTlUZUtPbZ8nRR4QZJPiPy6WqvjHBVxDIzMVySNADKsVzqZGzICh9GJ3AoKyxwLDOFuLcQ2vy7qjKgEfkssz8J7pYBAiT0Ea8P2TsWsiLc2NsRkQkd2liIgeAn8OCTzk88sbT2QTIEzyAoUEoMx/ZyWKkE/sxGoiY1GleXOx6MSWusZBHlUTIcageH4zsoB5zJJDVY7LWcpUXtCAvl5KCy92WJjRjmgmRA0AgSLvZiy+YI4WSxYKF1DGNcsHSDGvI7iQfb3ZNWIYvDBmaVRRGfu5VQNAD3Y3nr5gGEzhvZ+3Yu94mmjLAVQDmFkax07rT940EzheBFi2LYJYAsZP8AaJb/ABqXSlApSlApWnFKxHgIkEHUkA+hIB/lWjD4a4tzMWlcuWMzbiNY2nQn5+moTaVTLgMSBl7+RpqZnQKN46g68/czW44fEwfzlnloI3Gvl+3rGu9BZ0qsuYS/AAubZCTJk5RBGoOhOs6+1ePh8SJIug6GBC6nWAdNFmOcwPqFpSq+7hLrN+18MGANDJXLJgfqJb6bRroXBYkZvzwZ+o0UaEgxoJ9yesgLelVq4XEafnDT0BnbkR/jPqJipmEVwgDkM3Mjb/UUG6lKUClKUClKUClKUClKUClKUClKUClKUClKUClKUClKUClKUClKUClKUClKUClKUClKUClKUClKUClKUClKUClKUClKUClKUClKUH//2Q==">
            <a:hlinkClick r:id="rId2"/>
          </p:cNvPr>
          <p:cNvSpPr>
            <a:spLocks noChangeAspect="1" noChangeArrowheads="1"/>
          </p:cNvSpPr>
          <p:nvPr/>
        </p:nvSpPr>
        <p:spPr bwMode="auto">
          <a:xfrm>
            <a:off x="120650" y="-1973263"/>
            <a:ext cx="4114800" cy="411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xMSEhUUExIVFRUXGRsYGBgYGBUaFxgZGB8aGxsXGhwZHSggGxomGxwcITEiJykrLi4uGx8zODMsNyktLisBCgoKDg0OGxAQGywkHyQsLDQsNCwsLCwsLCwsMC8sLCwsLCwsLCwsLC8sLCwsLCwsLCwsLCwsLCwsLCwsLCwsLP/AABEIAOEA4QMBIgACEQEDEQH/xAAbAAEAAgMBAQAAAAAAAAAAAAAABAUCAwYBB//EAEUQAAIBAgQDBgQDBAcGBwEAAAECEQADBBIhMQVBUQYTIjJhcUKBkaEUI1IzcoKxNFNiksHR8BUWJHOy8USio7PC0uFD/8QAGQEBAAMBAQAAAAAAAAAAAAAAAAEDBAIF/8QAJxEBAQACAgIABQQDAAAAAAAAAAECEQMhEjEEEzJBYSJRgcEUI3H/2gAMAwEAAhEDEQA/APuNKUoFKUoFKUoFKUoFKUoFKUoFKUoFKUoFKUoFKUoFKUoFKUoFKUoFKUoFKUoFKUoFYu4UEkwAJJ6Ac6yql4/itrQ/ef25L8yJ9h611hjcrqJxx8rpyvHeODvLjNbDZUV1DRorPkCwRoeZ9SalYg2ky5lUZmCDwjVjsNqou0SLnvS0fkJyB0F3U7+1WXHgJsSYjEW/nvA3616UxkmmySTpItXLLW+8UKU8RnKPhJB0jqDTDXbNwkKFJCqx8I2cSp25iq7hKD8CQGJEXhMf27k6T/jWHZwDO8MTNjDbjllaDvU6nXSV53CfoX+6K34K8LLh1AA2YAbrz23I3HtHOucsYlu/A7xiPxN1Y5R3QYLvsDr/AJVlx/GOjOFuFYw7uAADDKyw2++sVGWONlmkWSx9OVgRI1B2r2qXs7i5XuyZgZk9V6fIn6EdKuq83LG43VY8pq6KUpXKClKUClKUClKUClKUFbx7iRsWwVEuxyrpMaEkn2APzgc6plzNqbtwk889xZ9QFcActgKkdsl0smJ8ZX6qTP2qFh7ZVQFOgGmj8x9hIP2qM9TGVp4MZZ6W/B8e5funJaVLI8AE5YDK0aTqCDzEz5ZNzXMcHgYhVETkZogjTwgbn+1G1dPTH0q5ZJl0UpSpVlKUoFKUoNOLxAtoXOw5dTsAPUnSuVZiSWbVmMn3PT0Gw9AK2dquKw9tQMy94qH955BPrlH3J6VXcNxve2u8yxq4j9xmX7xW74bDU3fdaeHHU2rOO8NuXGulFkNZVBqolhcDEanprUrj9st3EAmMRaJgEwATJMbD1rbw7iovEAKRNtbuvRiQB9q9v8VRHZCGlWtqYGk3dF5/WtHS5F4Dhj+EyEFSTeHiBBGZ7kGDB2M1v4XwvuWJzZpt2re0fsgRO53nbl61LxWLFsoCCc7ZBHWCdfSAaxw2NW5aF0A5SC0EawJ5fKp1BTWeH3BfDZDl/FXLkyvkNrKG32Laday7Q8NuXWcosg4e5bGqjxMykDUjkDrtVpgeIrdMKGHgS5qI0uTA99DWl+Kw5TIdLiW5/fXNO3Ko60jpY4dmTIV8yxHSQII9iJHzrrcNfDqGXYifUeh9RtXGX8UqFQ0y5IWAT5QWO22gNWnZriKmIPgugMhOmpE89pGvuPWs/wATx7nlPsq5sdzcdJSlKwsxSlKBSlKBSlKBSlV2P4zatOLZJZz8KiSB1Y7L6SRPKiZN+mrtRhRcw1yfgBuD+EGR81lZ9apMPeMDMuu5820Bpg+9S+J8Qa+uQAIhicxlm5gQsgLI11MiRpWpCP1f+ZuU/wCBrjLLc1GvhwuM7SOytgl7114zA92AJ0AAadeuZf7oPOujrlMHjGtuWQqysAGRiw2kBgYMGAfeBtE1bWeP2iQGDW82gLZcpJ2EqSBPrHTeupltTy4ZS2rWlKVKkpSlArXfzZWyRmg5Z2nlPpNbKUHznjZIWzEz39oHr5vED6zM+tednWY4czM573v+0eK6fjmFyvnA8L6H0br8wPqPWqq9eC5ZnxMFHudq9PjymU8m3C+U2oOzYfNbzBgPwy7hhrnaBqN45b04lYum9cKq5UvhYIBiFYliPQc+lX1q+GXMJjXlrpIOnyrDDYtX8s+VX2jwvMfyNd66TpG4vadmsZATlvAtEaLDST6cvnWvhFm4uEVXBD5XEEidS0D3iKmnGLmy6zmCbcyuYfKK8xWKyMoysc2bbllXNr77Cp/KVX2fw11GHeKQPw9ldY8y5sw9xP3r2/w+8brMCMpvWXHi+BFhtPtFWX41e5F4ghcmciJYCJ2HOK2Wb4YsBMqQDIjUgNp10IpqaQg8XtO1ywVBIDuWI5A23An5kCtvBLTrhrKsGFwIgj4g2kD0IMVvTGISFBMkso0O6ebl/wB6u+BYXMxuHZdF9W2J+Q09y3Sq+XKY42uc8pjNrnOyqCwzGBmyjnzIB1j03rK3cDCQZH+vvWdabuHk5lOVuo5+jDmPv0IrzGNupUcYiNLgynYH4T8+R9D8pqRQKUpQKUpQR+IYoWrVy4dkVm98oJiuEtFgc5MsTmY5jDOZUnbrAj/Ku048P+Hueiz9Na5DiVvKgYNBzoB4xsWUR89at488cesvuv4cdy1vXjCRzn1LdM0aN0qEdTMkE7xcXcjKeXoPma2QQJJaNOZ11j9G+v8AKpVrCwPMTz869NvrP0q3/Xw/yv7ye4LEwsGYHPMTtqRpG1bnh5BiNvNyIIOjT1H2rLC24AALGI+KeusgHcGa0d+3fMgaciI0SJl+9HMDfuxWHOzLK2LJ06HgF8tbKnU22yzMyIDLrzgECecE1Z1Tdnmk3TMwyjcH4FPL96rmu56YM5rKwpSlS4KUpQasVYFxCjbEfMdCPUHWuG4xg3ZrawM1u+jPy0WZI9wQQOhrvqpu0GF0F0ctG/d5H5H7E9Kv4M/HLV9VbxZaunKcLwbphu7YDN+ZpMjxMxGvsRUfgPDLlpgXywLFq3oZ8SZs3LbUa1JXioNwJlGt1rU5v0pnmI+UV7juKi0zKQDlVG80ed8kbada39NPSLe4RcN4vmWDft3d2nKiZSNvMW+1WOKwK3GRmmUzRBjzqVM/I1li8YttkU7uWA1/SrMfsK0NxNRYW/8ACwVt+TkDf51PSentzhqnD/h5YJk7uZGaIiZIiflWzB4IW2uMCx7wgmY0yqFgQOgnWlnFBxcyxKMybzqsf51B4LjrlxlDspBsW7mn6mLBj7aCnR034PgQ71Crtm7y44nLE3R4p02UCR1+dd9h7IRQq7AQP9darOAYWAbh3bRfRevzOvsFq3rzufPyy1PTJy5bvRSlKpVvCJ0NR+6ZPJqP0E/9J5ex022qTSg1Wb4aRsRuDoR/+euxrbWu9ZDb7jYjQj2Nau8ZPN4l/UBqP3lH8x9BQSaV4jAgEEEHYjY17QQOP/0W/wD8q5/0mubx1nvQttdSXGXUee2DdSdNsyrXS8b1sOOTDKfZiFP2NUJuBGtuxEIxY6JsqOW2/sgmub7jRxfRkpbI0BDMAQCPEmgIiN9wR9TVvhsQCATp6eADTXptHrtVLhe8FtAykEKoOUjcAE8+siavraggbbRsnt16Rp6Vo+K9TpfxqrEsXaTmX4dGTbUdeX+NY4RhbfvWJ/OUgHQwLJ22I8zXNR1rbjWOfwLm09Nx7aa1re5mFpTuvegg5dZcN8R/S6nTrVnjMsMZpXlbMnT9mHDC6V27wdOVu3V1XP8AZEQt3WZZW+H9Kr8Onwz866Cs+WPjdM2f1UpSlcuSlKquIcet2bvdOGBIQ5tMv5jlAsz5oVmjordKC1rxlBEESDuKqLnaXDqCSz6CW/KuyogsJGWR4VLR0E0/3kw5ZUDEuxAC5WB/aCyfMB5XOvsaCmxXDVtXCO7GhzK2WScwjNIHmjwk7mPWsGQHdSf4Ty1HLrV9ie0WHtkKzkEsyrKsAxU5WCkiDDQpjr0ry32jsd2tx2NsOXADDXwP3Z8s89fY1pnxOUmtLpzWRRsoMSpMbSp0nTTTpXmQRGTQcspjTbSKucN2msvc7uLg8RTMVOXN+VAnlJuqNecij9p7PeFFDMVfISIIEQGYmdFUnKSY1Bqf8rL9k/Pv7KVl0ICkTPwnc89qh9m+zzC4gLSospbbwMuiFiTJPxSABuNTNddi+O2rbQ2eAxVmCOVWFLkloggAaxtWA7R4eJBcyQBFu5qxiFHh8xDK0fpIO2tc5fEZWa0i81q1Ar2qf/ebDZc2dojNJS4IEFhMrpKqSJ5Cl3tNhlGYu0QWnu7hkKMzEQuoUeaNtjrWdSuKVS3O1OFUsDcgqJYZXzLqFIIiQQSPrVypkTQe0pSgUpSgruK4S8Ub8LcS1dJBl1LWzqCcygiSRpIIPvEVYJMCYnnGon0r2lBA43+xaNJKD6uorl8ejEAa7TqsQS1tY9ZUuD7mun7QNGHuGJygNH7pB/wrkrl8ujnLlg2YBXcZndtOein5g1Mwtu4v47+mz8xoVliQAdjoE236cgfvWSKw2LqOQyaCREROwImPUV4tgdB/d5+Xm3SP9GvFMHyn3CDpmn6/evR0sZWrP9noTKgHmeZ5SfrWeHwx7yMuXKVA8I+NLoJgaf8A87X90VNwKSi6T18JGpmZjTmK14xhbDnKCQLTQB0uZTuTPm+9YeTlyzvhI7skkv8Axedn1hrnsnw5eTVdVRdmL2fvTlywVWIj4c3/AMqvar1Z1WTk+qlKUo4Kj38Fbcy9tWJy7gH9mSyb/pYkjoTUilBDXhVgAqLKQRBGUaiGWPozD2JFBwqwGzd0mac05R5icxb3zaz6CplKCGeF2cxbukzEyTAmSZP31jrrvXrcMslQptIVUsQMogFpzEe8mfepdKCIvDbIJItICSCTlGpBUg+8qp/hHSvbnDrTGTbQmQxMCSRsT1qVSgiXOG2WLM1pCWBDEqNQRlM+66HqKDhtkEN3SSAADA0yxEe0D6CpdKCF/six/UpoIHhGgAgfQSB0k9a8HB7EEdzbgiCMoiCpUj5qSD1FTqUEN+F2TJNpPFM6byZJ951mpaqAAAIA0AGwHSvaUClKUClKUClKUFf2h/ot/YflvE7TBj71x9q2DA63FXY7KrHr0unnuK7Dj/8AR7k7RB9iRNcOEKMsACWBH7TzBbik9TIyj5Vfxy+N0t4/7WgwgIiAfk/TQ7byCairYPQ6dA52Jj4uh+/yravF1iYj3LHUDMR9DXt9fzbPqHmC8E5QJ21239zVeOfJxfU12Y1lgrWgIJExpD6bgaa66a61pxtjVn629fP8DWrg3/cNb72NFtspE6Tu2+5GvtNV+NxButAjKRl0zbZkL8uamKjDHO5ef7uc9eOnSdjlAW8B/WDr/V2xzJroa5zsckC9pEsp0zfpAPm15V0dTyfVWPP6qUpSuHJSlKBSlQOJ3Ji2Pi1b0Tp7sdPbN0omTd0rMXxcAszXGVQhuAKB+zBC5tjJJMx0I9al+L+tf6r/AJVznaeyS12I/orjcDZ0P0qy4+pKWojS/ZJ15ZxVflWycWOosRm/rX+q/wCVBm/rX+q/5VV8EQjDMDE57/Mf1lyofZdCGEkf0XD7Ef25p5VPyse/w6GG/rX+q/8A1ol9rbAs7MmzZo0nZtByO/oSeVVf+0bne5IWO/7vcTl7rPO+8/8Aas+KY9kLqFVgLFy5qRqUgZSJ8sGnk5vFL06elV/BsQWQK3mUA7zKkeEzz5j5Tzqwqxks1dFKUogpSlArG5cCiSQAOZrVdxEHKozN02A/ePL+fQGlvD65mOZuX6R+6OXvvQROJYRsTae3nuWFYRntsUvD1UjyfPU9BzsLSBQFEwAAJJJ06k6k+prKlBrv2VdWRhKsCCOoOhFcdj+EXEW5KSENs27gKiQHGYtGoOU66R4W2kT2tacXYFy26HZ1KmN4YRUy2enUy04QGI8TcviczrHTfX/UVk8rew4zKYFw6nqi8/efpUeypAAJII0aHUAEShEehH1rdc4gve2S2YFc86iNVB0OYaR8q0fEY5ZSaa8bGboVbzGCQfM0ayenQ/yrZg8K9xbhtqbjKbSrLaAyxec8bpl25mo9293jZjpy867Akc9dJB+ddV2VsZcOGMzcOfUzoQAuv7qqfnU52zjkvtXyZa9JfCOHizby6FiczkbFjA09AAAPQDnU2lKysxSlKBSlKDC9dCKWYwAJNVVoEyzeZtT6dF+Q095POnGMaoYBj4VZQY1l3ICL7CQx/h9axwuJW4CVOgZlPLVSQfuK5yv2aOLDryc92pQlrkA/0S4NATqXSPnVh2h/ZWv+fY/61qdh8fbcgI8kqWG+qg5SdR10r3EXrU5XKSpUw0aEmEOuxzbHrXGmjd6mvSv4ACcO45m5fH/qPWrs/wANuWmUuAAMPat7g+NS2YadJGtW8pbAHhQFoA0ALMZgepMms7V5WXMrArrqDpoYP3BppFyvf5cwx/4k6/8AjF/9ia39olPeuRP9DvcidZWKvbOKR/K6tKhtDPhOgb2rC5xC2rFS0EMikQd7miDbnUadeV36Y4SVt2nAOZEWRzKwMy++kgdQKvbbhgCDIIkHqDsarCwESd9vWs+GXgDkmVaWQ8v7Sz6HUehP6asxv2ZeXH7rKlK03cRByqMzdOQ9WPIffoDXShsuOFEkgAczWiWfqi9dnPyPlH39qyTD65nOZuX6V/dH+O/8q30GFq2FEAQP9a+9Z0pQKUpQKUpQcbjMIc90At+0Y6MBqfGNDyJMVVXbbZ15hZVick6yBsDvH8qvMZilF69JEhxpppCJ1HT+daO7/aaGQLG4Hxuy7bbjau8eXPD22deE1+FUb5UF1MqFmcwHlB10jeOlfQMBZyWrabZUVfoAK4TimE8F0AAAox1yDcEkbctefOvoINd8uczksU801p7SlKpUlKUoFasTcKozAZiASB1I5VtpQcnxohbCEQ03bJk8y1xSW+c1t7PNKXNAIv3hp/zGqbicIobIygoT3iAiQCpBI/haCPQ6bV7atpbEKAoLE8hLMZJ9yTVdnbbjlLhqOe7OXZeyMqj8i5sP03oA9qx45fAvXRC6LhjqBv3xiuisWLYgoqCAVBULoJ1URyzcutZAo36TIB5GRyPtO1RpZ5970ru0Dx3GgP8AxFoa+pO3rFY9mrk4UGB5ruwEaXHq0N1ZiRMgbjc7D3NeXL6qVBIBYkKOpAJP2BNHO+tOb7LXpe3ov9EtHQDbM4G3LetvEVfvni2SO9wkHITMMcxmNYHPl6VfWr6MgdSMhEhthl3n2rNbgOxBjeCNJ1H2ppNy73pXcYeHw22t6Nf3Lm3yrTwO5ODtPIBVcykDQZSY0HIjQxuCat5Hpv6b/wCcUw9rO4HwpBPq26r8vN/d61MnbjPLWOqsSC6iZQkCRpI6rP2kfKsrVsKIAgf619T61nSrGIpSlApSlApSlApSlBw3FbY/EXjA843Cc1VeZ6R9PWttkMA4YakWPh1OR2bbnv8AWnaGwRiXyk+IK/lzAEgqPobc/wAVLJDB2AgL3AiD8Vx1I1M7RVvLu4YtWOvGfw9xSflPP6W3Vehk77RB9hXZKa4HEA3XyDMquVtkQRoxKE+8SfpXf1V4XH393PPluyFKUozlKUoFKUoI+Ow+dYEBhqpPJh/gdQfQmqDi1xmt2ygM99akASRDgMDG0QZPpXT1WYy3kfN8L6H0fkf4hp7gczXOUW8WfjVXwMt3LZgQe8vRIIMd48aEVB7OC7mt51cD8Mk5lI8WdtNR5o5b1c4jGokhp0XMYVjpMchvPKtl6+qlQZljlXQmSAW5baA1w17vf5UeNsXjecqrZe+wxB0jKv7Q+wq1xuFZ2tMGC5GLHSZBVlj0801sTFobYuT4CJkgjQ84ia2pcBmD5TB9DAMfQiiLagW8A64XucwL90UzRCzlIBjWB9az4fhHR7hZgQwtgR1RcrE6czUizileMpmVDjQjwmYOvttUe1xJfzC/gCXO7BPxaKRAiSTmgATPKiLb2gnAXluB5Ujv3cLJkh7eRV8u+bU9BrNdGjpYVVZvEx5AlnY+YhRJjWfQegqtwaXb7Z1/KtrKqzAG4TszKp0WNgWk+YFdat8Lg0tyVHiO7Eku3ux1PtsOVd4zTNy5+VU97tBcUT+FeJjntlzSdPDuOuuYctcm7QtLf8NcIViDoZgHzCRBMQcvLmRBovDMVnLHERORSNxlVnLEDLClsy+wBEnSsRw3GEa4qDlA0CkTOpM29ZE8tNBGmvSpsHG3ZbLJbkO7I8ZmCKrZTcmBKzpET4wdFViLyuetcLxYgfiFRQdkAiMpAUSmkNqT8U8ogz+EYbEJm7+6LmiAQI1AOYnQbmPpOk0FlSlKBSlKBSlKDnu1eHk2nG8skxO4zj7pH8VVqIIvLAjLhNswH7a4Ok7AV0HaL9jPR7f3dQfsa5EY4ReGYTcFk2/NAFpi7SYnn7611McsuvtP7X4X9H8rbhmFnFJpoqlydYkDJGuvxT/DXV1zPZJ5uXeqpbHxc2unn6R9K6aou51fs45bvKlKUqFZSlKBSlKBWvEWQ6lTsem49R6jescViVtrmYmJAEAsSTsAFBJPsKj3eL2VUM1wAQDzzAMCRKxmXQHccjQVN7hy3S/eTny908EgQCGkDlOh9jFSr+FVyhYElDmXUiCQV5b6E71MxV3D5jnNouBqDlLwAWiN9gTHvWJGG6WT5tAEJlPMABqSOY5Vz4r5zXSAeG2+57mD3cARmaYBnzTP3rbYwqpnKg+Ni7ak+IgDSdtANBUtFwxiO5MkgRk1I3A6kV6beGhjFmE0c+CFj9XT508T56uwfDbdogoCCEFsSzHwqSQNTvJOu9RsDhnD3gRDXLxa2dDCZEUuN4iDvzgc6tbVzCMCR3OjFT5BDLII1/dPyE7VusXcOGGRrQZgIylJIOoiNwd6eJee2VKtWwqhQIAED2FZ1G/2haie9txlzTnWMoMFt/LOk17+OtTHepI1IzLMRO09Na6UJFKxtuGAKkEESCDIIPMHpWVApSlApSlApSlApWvEX1RSzGFUSTUbC8VtXDCv4tfCwZGEbgq4BB5wRsQdqCi4rxRbrFWItojEEO2V2YFlzEck0leshtIEw7XD3uK91ELKChQyfEMxLlZMkAHfSdImux/EJr410EnUaDr7aGshdXTxDUwNRqRuPepxtxqz5n6dSPn/AAji/d3AyspaMtxM4BYAkaq3iVlI0n9TTEk13uEvi4iuAyhlDQwKsJEwwOx9KyF9TEMusxqNY3j2rz8QkE51gbmRAnQffSus8/K705yy220rXYvq4JUyASp91JUj5EEVsrhyUpSgUpSgj43Ci4AMzKQQyssZlI5jMCNiRqDuaqrnZayxZma4xbclhJJVVLTEyQizy8IgCr2lBVYvgFm4bhbNNwy0EdLQ006Wk+9af92bUzmubsYlQPGMuXRdFA5czqZq7pQUVvs2qPba25VUKllIBL92qomvwwFE6a61uXs/bHeeO5NxkaSVJU27jXUyysaOxOs8hVvSgpR2ZsxHj2YTInxG407bzdb7V43ZiwQwbO2ZizEkSSxtMx0AiTaXaNzEaRd0oKU9m7eYN3lzNoc35YJYNmDEBIJB2EZfSda8bsvYKC34oG2onTMBy/tH6CrulBowWGFpAiyQJ1MSSSSSYAEkknat9KUClKUClKUClKUEfH4UXUKSV2IYRKspDK2uhhgDB6VRcT4badst/EfmuhdTlUZUtPbZ8nRR4QZJPiPy6WqvjHBVxDIzMVySNADKsVzqZGzICh9GJ3AoKyxwLDOFuLcQ2vy7qjKgEfkssz8J7pYBAiT0Ea8P2TsWsiLc2NsRkQkd2liIgeAn8OCTzk88sbT2QTIEzyAoUEoMx/ZyWKkE/sxGoiY1GleXOx6MSWusZBHlUTIcageH4zsoB5zJJDVY7LWcpUXtCAvl5KCy92WJjRjmgmRA0AgSLvZiy+YI4WSxYKF1DGNcsHSDGvI7iQfb3ZNWIYvDBmaVRRGfu5VQNAD3Y3nr5gGEzhvZ+3Yu94mmjLAVQDmFkax07rT940EzheBFi2LYJYAsZP8AaJb/ABqXSlApSlApWnFKxHgIkEHUkA+hIB/lWjD4a4tzMWlcuWMzbiNY2nQn5+moTaVTLgMSBl7+RpqZnQKN46g68/czW44fEwfzlnloI3Gvl+3rGu9BZ0qsuYS/AAubZCTJk5RBGoOhOs6+1ePh8SJIug6GBC6nWAdNFmOcwPqFpSq+7hLrN+18MGANDJXLJgfqJb6bRroXBYkZvzwZ+o0UaEgxoJ9yesgLelVq4XEafnDT0BnbkR/jPqJipmEVwgDkM3Mjb/UUG6lKUClKUClKUClKUClKUClKUClKUClKUClKUClKUClKUClKUClKUClKUClKUClKUClKUClKUClKUClKUClKUClKUClKUClKUClKUH//2Q==">
            <a:hlinkClick r:id="rId2"/>
          </p:cNvPr>
          <p:cNvSpPr>
            <a:spLocks noChangeAspect="1" noChangeArrowheads="1"/>
          </p:cNvSpPr>
          <p:nvPr/>
        </p:nvSpPr>
        <p:spPr bwMode="auto">
          <a:xfrm>
            <a:off x="273050" y="-1820863"/>
            <a:ext cx="4114800" cy="411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4" name="Picture 8" descr="When an individual has two or more cell populations with a different chromosomal makeup, this situation is called chromosomal mosaicis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36537"/>
            <a:ext cx="5904656"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49267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RUUExQWFBUVGRwaGRcXFxgaGBsaGBocGBoYHRcXHCYfGRwjGhYXHy8gIycpLCwsFx4xNTAqNSYrLCkBCQoKDgwOGg8PGiwkHyQsLCwsLCwsLCwsLCwsLCwsLCwsLCwsLCwsLCwsLCwsLCwsLCwsLCwsLCwsLCwsLCwsLP/AABEIALIBHAMBIgACEQEDEQH/xAAbAAACAgMBAAAAAAAAAAAAAAAEBQMGAAECB//EAEEQAAECAwUGBAMECQQCAwAAAAECEQADIQQSMUFRBSJhcYGRE6Gx8AYywUJS0eEUI2JygpKi0vEVM7LCB1Mkg+L/xAAZAQADAQEBAAAAAAAAAAAAAAABAgMEAAX/xAAkEQACAgIDAAICAwEAAAAAAAAAAQIRAyESMUETYSJRBDJCcf/aAAwDAQACEQMRAD8AqG2pYuWcJpdkqUQBV1FZqeIKe0CbSlb4SHe6gDqzDsYaW6SXQ4IKpaBqACtIpzTHf6KP0pAOIWkVywxbEB/KMrTbN6YqMg8rgLGmba8SR5Q/TIIo13ENid0poCKVKP6oFlWAFTOBfUAAeKyoZ4MkeUWa0rS4+0XmEEChu011Vhm8Nx0Dl+iv/C1mvTE6KUVeTfWG1traESyKBSmr+0W7AGJvhKzC+jIpQfNRH/WIrem9akhLUUo8XCjTsR5xkktmuL6LTZpjOpVARy/b6MUqhcmUQZoOSz2Wkn1MHzKSZYFcjqxN36HvGTU/7imxuq6Y/wDFJ7wrWh16ebWlBSkq0p3DHyfvHU+xm6VDJZBfILDv3Jg3alhuyiRkTXWgHkXiKaSqSovQ3VFsqK+gh68J32CW6X+tukfcP0IicWcslRFCFGmV68W96RPaWVPQ9dxJ7MWguRZgZagcQSGP8IHYlUUhElKXQrsktnb5iCA+D4D0TF0upMtRNCqWw4OAs895LU+9C2xWEFYcMFNi+KqN6NzhqLN/8UboeUrB6kCoPJie0CcGh4STJrJbBMs05NARLS1MwWp68jCvYElr4OZunkQfRzXUGDpSbkxksEkpcsDiQoDzI6iNSrAQh0DfBU75h3bHME9oVK6G0mJrfZ/DnboY3QoO2IThzvOOvCA5dnvTQBULmMBrWjE/vCLNtSV4gTMuuz0GIoSzcyrsIT2JKgmUbrqQonBn8Mob0Ah1Am5mhZvCtKSotUPj+6aciexjqwSgROWC438jldD936mH20LGJk8qZ7xSpswSFKxycAvxaBrNZwBNUA95KnOHzLvOwLYJYHjFlAk8nv8AwabJT4cpSQKKFP3mf1V5RYTNeWlVN5i3MYe9IT7NkAoA0b/iA3rjDCzTP1QlnFBUOLOW9fKM6XEvOn0JtsS7ySC5OWjsHhTLs7yLuKryh3r0wh/bpV3e0priffeFMs3UoKQwKwS5xvOo14jOGhHYJy1oqCbECZwG7dWp2wYhtM2GMcfo5vXlUPhinIpbk4eHtjsDJnlJ+ZZGFLqby+7+ggfZ9nDSrxfxJYB4Ehqfwtz6xfiZ3IDtdgSZSSTQhOWJuAK84GVIKgkEEApcPlevJHmExZJEm+hKQA6FtxDB661W1MGgebYjcGBDA3c2N088SesLwOUvCtbSQFEGoKgoh8KFyO9YxSioEhwwWKDOYlwOPygwdtSwG4EAvdChTHGnkX9iM/QyxKC60Jkquks5vqT50D8R07jsPLQmtK3rXerwfB+GL9DB20rMZZSCHAmqKS/2ZqQBRvvXi8ZakhSQWZKkqUGyISvM8Q3XhG9tzHUVFnuJ1AJMsLR2vMYMFSBN7Btl2koWkKcuVJNTUu4LaBX1jLQgoVMKVMElqFi15wTyP0jnaZqmYl2VvgnEYUHCoMD7RtDhTO00ILnSYi+384PKmsGhL2atM65PMsVoySc7yvEQRo1B1ifaloJmGYiiZoTMbQqSLwy+08K1WghSZj1AALYUBcVxFE94LRKvJSGa4Cnson6+UFV6L6WW2WdUy03VfLfQMAPsX2poCkQFaEvOWobp8R0kgYEsz6stMO55SpZmgtcJIx+yAKvwLdRAEqzKmjdckzE1NXCkpSk9Ck+WMGrGTDJdhSt8QUqKU4MCKu2OKzh9YK2bIK0KACXloIoftKIOHICvGBBarqZhQxdRUkkVJCxQvSoSIf7Is6UpUUFySkB8aBDFsTRiecOlYrZFYkeGo4EpSAwz+03c+cCSbOTMQ4G6pZVrUqJ7D6R1Z5q1WiYo6keScBzDdILlJF9KxgQs4UJKv7RGKrbZuWqC7WglKkgs9X0LMO6n6x1MWFppQqSe+LdBeEbkS/6gewoPXziBSrk+4rBQdJOmCuzv1fWINmhISbSs12WBUglRA1oks2t0KrC3Zkm9L8Mhgb6R/K3X5nHKHW0pV6Yd66EqZqtvILKbgxHWB9nWa6sKJoylB3zVh3BAOhjco3TMLdNoBslnBmyQ/wAyC5/dCgetPODFSHWWoUkkD7wUa10Fw14wRYygT0gO6AphiA9BXmk0ycaxAJqjMvCtS3AglSgXzNSByiijSok5WwyQl0s5DUrXeQQelLsNpFnCEqSGImhsDiLrOdfl/mhZZ5xWyAFUmLYZNRg+fyl/zhz41aioZYVqxCCKHio8xAcQxkBiygi6cApnzolRNdGA78IKsyAEKwppiADQ9k+fCIbRMCZpWGKXKla7oBy1p2ETSQAbygwWGJArQXuzv/NCLoo2wW2SBLQog7pBO8KOF0cNxrwMRyLCBdLK/wAkPXmn+nnDGcsKlsR8pDpfIbp5UIPTsHKmOpIJYKCgQ7VADt2xJ1bF4eCXRObfYXeF1KlJJqlLDQEtz3XpCdCyUkD5SgOMnCXcDRiw5CCf09kKJxS5D6g0wwID+zCWyWvcWQXU5SBkd8yww4Iq/DhRk9CV+Rbtlhiq62Ao+ONeGIpB9m3sCAX+la9YQbJt4CrpNcD0qpXUV6HhDqQq6stWmPU/2+cZp9miN0R2lQWgpIqHT2UwNOIB91r0yqblB8pD4bxDjzwh5NqlRDODTma1frFOtW0t4JO6yjeObKauGrtnDQYZpoKsMohASqhClApLu6mS/qKwPs6QAuSLz3WvAPQBBWOAqBG9p7SSmelakh7wcuXSSqYxORbdDnSB5Ey6KEFV0JJ/aDtTUCWz8SY0MyeDCxq8OepFFJqbvUIoeYGOLmCZDqILMyboCmxQGPm3eK/OmgWiYs1wvNgHnJpT9lmI0MMdm2wKnsaC5p9o3E+fvWAH7CdoygRMmAgqSlRbChoDwpAUuzlKDR/1RY/uENjnQnTCD1XR4qQQ7qQ+JISogDDOvnGTVC4Egkm5MSeLlQqMSKecGrAmVmfK/U2c0qsg0xvBylh+8zcYB+KJvh/o7glwAp6uQAMMG32H5Q72qzWdjV0qJHHwlPhw4xT9t2grloU5otSQHeiWSD3BhK0PYzttoaz2R33VJlkvRmINBg5KMa04wvtZvWdJoyUSwOaUn6EntB9tSP0JgGUhaVlw4IC5aR/zMV5dtZIQBQlIf/6yPVY7CC+hEETZYu3ndN0GvFYDdAoxpe0jKLEAlW+9ftVyjSJn6pSGq0wDmlILe9OMLLdNZfMA0Zo5I6R6WizjwFqIrMSQmv7QB96AQ0lTRLUDgETJF4gAvRIPQO8JrOozLPKr8ygkHMHxAW1qB6x3aVEyFb5cz0K4Ddq7PSrZQ6OYOhQUEm9eUZhCmwCXKgKvUAesWDZ85pimLgBWJaqUhLYcPKKlZpoJYXnMwh/3qDvew/GHEpfhTUoC3JUVZVF58+AALadlQzGuzJhMorNFLJLdm8/pBc7dEpObOdMVAjrAtlDeGBg4/qP/AOfOJZqz4oBNDMoMwkYdHPnwjH4zaltDxSWKB7wr6iM27ZHlBYG8io5MxA94gRPIQ5JJ19W/6wUsXkV0wjPWjQ30UXaVtAKiTQpDGlT86W4sDThxpLJCbqd50qJpl9h7ueQPRXGAtrym8RNQAolODYAlNfTiOMSWFCRLugElypNcStiKHAUAfVUehidxRgzLjIInSvDmEnEsKZFQcPmxCa8TA4nJBQXuuQXyKtwnqcA+lRHW2rUzmlEpOYc3hpqEc6jhCYzL8sggulRLVJfxBRswwx4c4qQW+xvZ7aUEqvOUrBU2AvLJLcwptajSG8u03VA1KU5DFqKbrXvxiqC3UXVwveA4qTfYZ/M4zo8ObHb/ABHIIDJSXGfylyOSsOBic3RXGrGu0UpDZghTfugEZ8H7wYlYVJTeLbqsdXNW6ekJdpqa+n7iFMNSogtXmodBEljtIVLSmoUFPhiCCT1cdyIlyLKIQudvqScFJSFHgo8cWc9IWqtR8UAioJwJd1JupqcKkV/zEywRjULYvgbqiluTKBHeK/a7QVqC0ljupNGwVcKiMzUUhsctiZYaGUm2zAhQPylF4ENgCBhlVQD6tCezWhP6QpJ/20qSrMYhQx6vzA1jcraYTdClPRIwNSZiV5cB6RFsu1meuYwACkKKeCkG6/OuJ1GEP4KlstEy0+HMTRIDh2GIJ4HMN0Jix2S3OlR0GWJukHzQp66xQ12oKSg1eWEhWpIUxNNQCesWH4ctwvhLgpmLKTVw4YU1dIPlEG9plq0x/tPCYEkfM3QO3PAVimggWuWVVCVsoFqgG9Xhuk8iRFhnTiJZreZS3OdCP7T0im2+dVZH2jjiWKlAgDkPKOjL8qOlH8WB261lSiAWdSUnIMFOGbEVzgmXPHzLd1KSVDhdKmfAneisW3aDqBokE11wo/FzBc+31mN8pWwHAhRDnF6JHUxosyPsYbOtt4zVKqbibzYEIUlOGT3R36QXYraTfF00RQYfKl8uIHeE+yprWaYB9t08Sygqvfzjey7URM/emBJOlG7tHLQWr2XA2kKWbhctecM5EyWhySNCCOsaFrSFAXi61JHKijUHHfx6wisMwXEKGaFJOhIvLHPdSkAcIy12tRvHVilyzqF5w4qM4a9CVsN2/wD7hCQmpSCCaAeEPqoV0EVLa5ZEtLUCkaYFSzQYtSLF8RWgJni+li5TyACGfok94Q7TkOlRxKQkvkd2YHGu8S3OA+ykVo6F9Ukpb7IpwTJCznjuExWy93iAnHUBwf6CIcS7dctJDunxLtdCfD60hFe3Sk5FLnS6/wCJjibDZ9qKZ6VYAqcDS8x/7QFtdBUtJSCQUhmGFS46F4k2vNrLDCiQ5GrAfSNWu3qSQEG6GyzLkE1goVuz0LZk7/4ksgt+tdPC6FAZGj1iWUoBKRQquXg9XO6z6lm1z1gHZ8lX6CgUSpM76kOR+9GWG0q/RlVHybzfZSyAG4m6oHvB/Y4PItG+GYHxAcBgkhjxokd4MmKTfQsOCCG1BqcP4soTWcjxF1onDNiRdGFAHJ8oJnTUpJBLljdNXvO+fACEfQ68Lps2clakB2DueifKqfOJLDaAucFH7JUT/ET6BI7xU9j7aAxIBTLBxbAE5YFiKDjBmzNrpBBJFQGxOKwkknEFyry1jPxezUpK0ej2FN3kw6eyTBaFs44+vswm2dtlK6gpKdQoHM5aM0GoWQqmH4+zGeqL3ZWNuSx4sxJ+0fVBHvlCqy268QoVDlLUHzmn8pJTwChDf4jDqmtiAgjnXzin7PtDIWlRLpBUKZXwpuqVE1+71jTglqjNnjuxjta2lRUldDdFcAWAIq+GBbhxhPKmkXndwbpNa3QAD1SpNRjdMd28nxKfbSAwOoAcfhyhXZJyio1e+HAr8wwD/wAK0xVsikkMBNaXLJ+2kYHFSFKBPUKy0EWH4bWL6ElmWQl+BSQkgfxBXCKdLtIZCGIShVauxWli2YDgEY1JhjsW1kCUQaJIBc5XlIz4JAhchTEWnaazcWtTBSWSWzBcM3BSCe8EWyZ4fhTAdxVeL3k06gAwDtmbuLBL3ii8G++VLx5rLRuZKKpcySpRvICFIPe8egIJ5nURnvRprY82lK/Vy3wUlgQcCQHPAXmVzCopO0ZplrIOJuk0YuMTjkSS34Rb5Fq8ezJf5lKH8KiSFdHV5xUPjPdnOSxqFUqXdwepPlDweycloVT7SAQoYpYNmWPlQP1rBFnWqXOSpJqAU0wBoHbRyCRANrIKlHAEju9RwzMdySVTFXHcX1HuVCmQivhFd0WFNoSpJaipiGUMGUhwK6KlselY52ba1JYihQu+2iiG7OG6iOLHLM2Q6Sy0pU38KkBidKj0hcm03ZqFFxQXhVw1FUzIUDEH2aktHoi7alcmZMTUKWCOoIHc5coptqnOhw7hKmGu4lQf+JQ7wxsdsSLPMQ9UKdwcUlQUOB+1Fd2naSksahISGBpRIeg/dPeDDsWa/FoSTFAqYswNG1UQMOQPYRpCyZCy774L8WU3/byiFa2WkYtU9A/lXvGrzSDqpTdmcxqRhb2M9iWsiTTHxBQ0csAz8/SObJaCm0IBBpNdT6Aj6PC2TMKZZI+zNSf+X9oiSZMee4/9j8NYFbOT0yz2GYBQliCX4FAcM+TSlhuJjiTarzPkajXfCSeoWf5oFM4eKtJJAoaNeICiCnChImefERFNmgWkB93EgYUUCwA4JfrBAxt8RqSpUtzQJKiXd9wA1zchuogVBBSq9UFaAeT73JohXbCqak1YAqbIC+f7BC+wWspSUmtUqbmhRful+sdJWGLrQEtBE9QUBW9jg+8oebQFtEMqYPvEHoa++kGT7QCErFbpcjUCoBpXFukAbRtHiLUq6A6E4cAA/lBjvsXJSeji3TCfDcMyB5kl/OOJy8KYh8s/zje0FJN27gEgeQrBtjSgoF9n4th16wxJFusNpK5AIJ3So6mpmCvFyDHFgUEyZyaqK5arrHBiMj+zEezZnhywg/8AtANNFKJB1wHeBJMxV9aWYgqSK6jCuIKRCv0r9Allnkmea1uu+NVJfqwMSqn77mtVV4vdHp5xHJR+qWoZ0/lC39E+UDJmFQKc7x81EH1T2gMZfols1tF4JJal2nMOHqWxhiid4cqWou58R8X3S6Tk9XrA/wDoRPynCgIBBxJ6flEVoCwmXeJAvTBXRTP0cwqcXY7Uo0y3/Dm3kJFZinDCoIVnqC8WqzfEaSSxvBhmyg37OOmkeQWHaRQQaNgUkhn5EEjLI4mH1n+IALrhKgc0zF0JyZt00y/KJyx+opHLei4bX2klZmNiZYI5g56ZxUbCEpmXi7KvF8vlGfBlU/ZiOfOUuYq7oaLU7ivAF/dYCVPIC0v8qr3MLDHsQP5jCRVOysnaCraWCh8q0KF1sLuA5YA8gdITkli1ChT8gSQ/8x84Nt0wulSyN5LPnhTzDdYU33VWgU7tx59Dzi6M7GtsU8xqALSkvzNMdFAD+GN2Y7o/i827VECbRDAXqFinoGB+nnEkiiUrd3vAjQs3qPPjCvcR4amWa22orkpU10zAhJ/eQofiO0O7RMvETsXKgRkAsBBA0YJw/ZMVmTaQUJDObyVf1JB7/SLiiz/qpyWvgtMS2Ydi3W/T9oaRlNgAJlzwVpO7Ous1AFpKEkciKdID/wDIssG0oL0mJeuVCz8QWB5Qy2XZvGsc+SSL8qYDLUcnUCCOV6vAwn+JJZtS7IHuqVflqB+ypIuk/wBPt4pHTojLZT14thulXF1JBSX4sYY7CLzlXuNX5qx4hxpACEF1PQkMeDhvWnWM2PaCZ0sEsJgunLGgJ6pTF/8AJCqmW34ZlGVaVyF/eMvUMrcfqwPUQt2/ZfDmzG+yq82gUag+R6GC7btFraicl2WZZXzCUpOFAykntDb4gkJmTbTdH2bw5pDnn/uKcchEGaU/2Vu1LJSgppeQkFy+KcOT1gbaU4rP795i37JS46HuYiWVIkpVhdvII/aBceUx+kBCY6ZY0CsNA3kGh0vRJS8+gO0TD4nRR/mBrHFpnOhLVF5f/QxzOL3TqnXX2YhnTDupDUBV3A/tjSjA3snNp/VJA+/79Y0Z91ZOO96V+nnEExb7r5k6fd05GOZKnI5/h+MGhbLGtY8RxUlmvGvy/ilPWObNaP1yWTVBbgQl614APx5wEJu9LUSKgkjksrPLHHSOLPPKPFLiiuL1UkHuH7QA2G2i1bhr9hmbEXSru7QLZ1f7hL0KQGx+RaRnpBCpV4XQaMD/AFBP0flBWztmPMBZ3BccGy4gEH+ExOU+KLwx8tiu1WNaCHFFYHIuHBoSH9sIXzpBSS+hHlHoVj2cFyFoV9km5wY1TxANRwIhF8SbHYXgM2PPA+b9oSOXdMaWG1oqk0Bk6Uft/mNTpzt7appHVwsQ1ae/esQERpMTTRbNmzyhQf5EzCTXEhiPI5R3baTVku7nhVJud7rHrAMopN6oopOXOvIpI91iW0K35hDj7vIhBrTzhWVRLNSkWdIY3lBagXzuDLmoZ5wuCaA4bx5mtfWC9pTAlUsAulicMlFVf5UprTCFgnONRXz/AMQGMi+bNXurPB21vAgedYX2+UFWm4Bug0HAxrZG0gzPQgDsX+pgWdagZ5UMw/nGV6ZtS2EWn4cukuVfslLFqccccoWr2QoVCqnU3SQeGIi+2O2JWgEsXy98ogtFjSoOCH0MD5GhXFPsoBUuWoAvoxZQ6aD3WCUTAZhJLOwOLMbqc9KnpFmtdie66UkF+dQ+PSEVu2eynxCh6pLecOsifYPjroGtDt4ZFUOD/MX/AOQMApTUdR5a9BB61kj94XVHinA9rpfOsLUneDVqKd/xh1tCSVMbWuSVya1UCQdaMHbldgGzLJSa54cVB/8AkgQ9mWPeXSlFegPk56Qqk2UpWtJGYV2JB/5wkZaKuGw2Qrdkl2uruk8XCh9Ryj08SiJMunyjw1alE5IKT/MQOaTHk6ppIIT95ChzQ6T1x7R67s+R41lSQQ6pd3lde4ocjdbhEp67Lq/BNsxRRaJyQlzfCgAGf5goaOQ/8QlwJ8ZSLtts60kGVNN8MAAFrQApuBZBEWeZYUrnS5jb62XR2vBJz5kdeMB/FezQtNlUAwlzSWIqAFBKkjzLcNIaHROf9jzra+zDLXaCastScMCFFX/U+ekB7H2R4wIQTflyytOdUqDDq6hzux6JtPYl5FqrVSysOA7ksqr5iUrk8J9gWHwNorl/KFpWAOCjfDafK3QxS6QtXtCOYTNliYn7SSWDfPLBmdyLw4tD+fPCzLW/zpUgjJprXfIgdOECrsnhWyZKSGTMdaQMLxlkluDrdtAIHsky8mUn5fDWU8Qzrl9N5jE7GaFO3kXAE6rPe6kAnoCe8LioBDuxF5Pmkg9gaw4+MwHpqCOgV/cO0V2bVIHHuCKdKkdIpB2kSmnYGuZRJGOfvqYimnfyoG7CNlB98YJsthK1k8D784vySMnByBCuhJxrHVmQ5c6+/SJLRZSkEaGkEbPsrgGOclVnRxu6Bysqo5oFN2c92EaVazUaqCieTt6mClWfTi3X2YimSN6uv1eF5op8Q3+F7HfWHwo44U+o9YtdqsvhrkKTS6QFdd134XjCj4TF1idCDjrT1iw7RKVgJFHoTmHzHIsYyzdtmqKpUdWKyXZqgRuTCVDgRRSe1Ry4RPatmpUVg4LD8lJx7gjsY1LnqID40U+G8Me9RG7RMc0NKF/eoJET+xmU7/QGmsQwNXajh/JvpCa17JZRGHn6xfLVMeuYwitW+YCsxSM2K4plVTa25sA41SQx7CCbLbTuYsAxbV2fsQIg/wBOIS5EDKcRttM87i47YZNtTqYtkkUyAYeURyF0bP6ERFPSb76srvX8ukdzLQAaVYvHUFP9li2NsRUxgVkE4YB3iZexmmXQpTBONMPYhTZNsTzSUDWm6O3XjlEVs2jOSQVEhRckPrwGHWJyg2Xjmij0jZnwNMVLdE1b1YMFDHTGoYxBbvhq2S94KRM4F0Et+9QnhFQsHx7aZXyE1bMu1BjkS0WOyf8AlRaf92WW5U41wz84m8f0V+dfsBnbSmSiEzUKQRrgXfBQoacYitVvC8Dp6n6GLSdv2S2ApS144pyfk3RorO2dhFDql0H3R8vR8D+zEnFXRaMr2L0yHfkPJw/kIBmWRiRhWnakH7NtL5cC/vhBUyyEqByjuTix1FMd7OAmFKmxTUHo/qe0dWjYg8VBGaVB9XSWHcA9IKkSroSRpDGWASngXiPKmcisWnZBRaJRahmJppUj6kx6j8P2cy5RQcApV3gDl6wjmWATFJNHBDU4xZpGEDkyvhELIfEDZJU3C8pKn7pgpdkCzVhdXewDl0j8x0ieTKDvjT0qPWCxJNSxq2hwevp2EWhdGbI0mK51gSSaULOMqXtdb57CKvtnZN23yZ40UCcndx5LX7EXRRaBLQikJKVFYLRV9pbKClJXgqWoEEaMARxBS46xVlWK5PerFnx+yKHtTtF6ti7sVi3/ADvE+TGaK/8AE1nChQQqs2ybyHIq34xcP9O8R3wjgWEISdIdSaJ3oop2eACWjqUyATwg/aCqlCA5UaAQ82F8FuQqcyi1R9lONOJpjxiqd9haSKJPWpQcJJGpwhtsn4emzRjdHARdrbsayS5ZTMUByI/zC5HxvIs6LsuWClQIBVWoIz0DeYh1b6JSlGO/RPK+C5hPzKbV/esC2/4QmIWACSOfM/SDl/8AkaYFugJIZroAAIc1GhY8i2ED2r42mqa8kEDQVHN8OneG4yF+ZPwksewpqRuzG4EeVI1OmzpP+4mn3gXH5dY1Z/jJLNdul/mUfIITgK+3q8Ra0KF1yt6uWq/AVHIiElGuykMykB2S3E+9fzeCk2q8Wd2hdMshSrcG6fsnLlw5wVJWCKds4k1Q7ObZaKaRWbVPN6HluiuWkbxh8atiTdIsA2a6CAIr1s2aEmLIieu6wIaEW00DFRc/dGMNB7EnF0JZ67zAVIp0xHmTBuzdgqmZVOUNdlbDK0k3XU7sPSL58IbKEpysB/SNcJKToxZcfBWxRZNnGRIO4EskuWy58YpFqspUslVSc9OXTKPVfiashbaRQisFLgVZhC58vDoTDjc3RXZ9nCSE3qnD84N2rs6dZT4M9SapSoAKSsMsOKpdqGF+00m+5DP9IHmKvFgSdHh4U4WzsjanSD5ckFN5NDqPyizbPtswy7x/WJpepUY92Ax5Qrsdi/Un371j0H/xzswqkLBDoUfyiEKyNxZsycsKUkVG1bMCh40oVHzD3nDHZRC2hvtvYpsczxEb0k0Wg5A+o/GIJ+y7ihMl1RM3g2Fcuf5xnyxcdM0YprJG0MJEpktHMgsqMs6zHU+WynyiHaG6Y8si6gtDqzTYrtjXTlD+wkNC+lUMrOpuMHypbgPnyEL5UMpRDUu1xJ98o04TL/I+gOen3T6QBPhhOTAU/CI5Oy+J/iIdpqis2hZKmEP9prxivSqrhIhnoYymCWhPtO1ZCDppIgdOzgpQK6JFVH9kYn6dYb05R1YJs2yJko8eYHKsAdPxz6QFtX4lnkASxdvUSas2vlFl2Xsc21XirDSRSWjVIo/KkL/i6whNpSLrMH86xtjh1ykYsn8jfGJSJuzioFc9aia0dg49ICFUXxKPhIUXXdcAmrFWpx6Q1+LkNLdJoTUDKsIJO2Zws6pAWRJUoLUh6FQoC2ZiuKPO22ZZzca1sbWayImIvICXGeBJhxsaWFrEuYBvUSosSDoeEV34ZCjeFWcYRZVqurSwreHrCxbjJxFm7qSItufBRQS6br4FOHUe8YrTzJC2cp0Iw8/WPbZqb6QFVBEee/FuzbsxQGenvyi86SDiuToFsO2LyQ5D9ce8PbqVgElltQjPnFDWky1XSKUOAB41xiybMtxKWuk+vlGHJH1HoQb6fYVb3Aq0Vu0rN4w+tqyR7f8AKEVoRvVFYXG6GmrRYhYy3CAbXsZ97z+jRYp1nZolmWZ0gCnLF8IF0Ndor2wlqlLvJJcneAYnmOPWLbZNqhTgi6rMZdIr/wCgEHMAaP6xxOlt8oHEgBz1bzybOLKROWNNUWAJUXCsNOEU3aOzjZ5mG4TQwzsu0lIIF9TM7O7DIMXx6Y4wzRtAThcWi8DeyBYJzYbw/wAcodqMlRGpRdopVosd96u+X14QMjZgQQ7VrhFrn/C7uZZKQQ4BbPDHkdWaC7H8KlSkoLqviirwSmgKq3Q+GVajjEown1eizyQ7a2Itn2NU+YmXLD1qz04x7RsLZabNJSnQVirbK2WZDploukYnM0Be8rn5GC1FZBJmdLzjlxMPGccSqhJ4pZvVQ32wpJHyhTg4hxWg54xV7JZxLeQVFQDkP9nJh5Qeu/MSAVKKU4AksH095RDL2Zvg+ywjNly82aMWH41QKJV0mNzUUhhapff33gWWlxyiUdjTN2NcWOwxXbOneMPNnk6wGPFWPJSqQehdND7+sLJSoY2dVMs9YviZnzx1ZDOEL5qYPmh39+kBWoUiM3sti0qKxthWLQisaKkw82uihhZZpe68dHo7IgqxWS+rCB9rWUzHlJoC5VxSnBPByc4d7KACDzga02G8snPCj/TiCY6Mt2NVoe7ElpTKTdIwFBgzU5HhCb462OVpE5AcoxHCOLPOXKolQAbME4ROrbk1NCErSaHT09Y3rPBqmefL+JNO0UWdZUTZV0s1XirTvhRDkoWSAeH1j0K17HStRKUlIXiCFXTyI40hBadlqQWSl349c2hUq3CVEXGS1JWAWCyJlJF3D3nDLYWzzPnim4guTx0jcjZYVSZMTLSKlqnuzCLfZrXZrPK3DQDEVfjTGKY0luTElCb6QUtLGmQhFtRUlO9NxyAqSeXCBdtfES1geCQkF6uCrtimEcoBJdRdZzr9S47QcuRPSNGDC47Yr2yi+oEMKnn1gzZssD5k1yg6zWO8p8s/xDw2Rs/QPrGGcvD0EqEs2ykqTdwzDQLP2ebxi0GxU5QKuSNITkwMmUkk1pB1nlvHHhVgqQmKEkRLsYL0xx4wCvZpBh2kRKkO9Hjuh6Kf/pQCyaD6ceJ56x3ZbIPEdWXH6Z5ucXMW5FiBcsI7lWADIPyg82dxK7cUBQElwB81A4cAnD84LmyJpKSGQ3fBsuBh5+hinv8AKO1WXDL3xjubCoIUpsBvOpRU4zLVHDPHzg2RZ8gH6D6vwg5NjDl/OJxIcYAcDoWg8WwuSiiJEk0cvwyfKMVLpX2/vygnAN7wLekD2iYMsBHSgkTU7FFqW6o1IlUMFKkOY6Whg0SD2AWcVh5YmhJKO9Dyx6GELxWhrLygyVxrAEpcFSlng2ph4vZPJHRuaGgSeIKmL7cIFmYQs+x8fRXdpysYW2dG5xEPtoopCmxoxELF0HIrRLYDUQ48Dvj77QplS2MOJEyKRSJWyKbKJGULbTZAS90pIzBb3nFgTLBPT8nfnHFos2Xk0UcAqfgkCFjBlUzZ+8KdrWj5GSpCrwJVg7EEhxiKDPlFkXYxlT3pEK7HmamF5NDcIvsUWy4sMABRsB9eAitW2SQSH61w5YFtIuq9mpOQ9IHn7AlkYEdY75BeCRSlSqg1UPMaj/PKGFn2OVVakWMbGS1MdYmlWIAQrnYUhNZ7GE0gz9HpBvgNlEa0vCnAAFSMICtMnehpMlNhlA82RWAcTIlxKExiRHZQ4ixNI2hETpDRFLoYJQYUdE8pEEBEQpXEomRwxIURsS/en4Ryma2caVOGEMqBTCEqAxGD148fwjm9VqjHDnx6wP4hdsR+MSy1NDqZNwoycqnl784FVBC6xAWiU5thjEwS4Hn105wTf6QJaDCDpUCCWysjyhxZjCxKa4QwsUcUQykwZLGneA5EEoOggrsE9o7Jxpzr+UDTIKUa+p9mB5iI6SFxiy2poYSoLKMPLWRhCeYirxIs1YWhL1g2SIXWdbQwlGkHlRLiFIVEiZmLY4u0QoMSTgAHOMaYztE3DZpSA2kceHEKZucSGd/mFbTKJNaNKlRGZMS+OI5vQjSCQqQ0RlETrXEJLQrQCGaHiBUuJVKjUAFAUyW0QLRX8oYLliApimMccyRP0jsYxkZFmTRiTE2YjIyAx0TSTU8h9Y7fCMjI5dD+m5hwjrSMjI4PhtZw5j1iZGUZGQGI+jhZpHJwjIyJh8IZmERzh6xkZDROIMz0gyympjIyOY6GlkgubhGRkFdAf9jJfy+9TEZ/GMjIL6Qse2LbYN4dYWThWMjIiuyxkvGGUoUjIyA+xSZEbtEZGQV0Bf2IkZxqZjGRkP8A5B6bV9Y5XGRkMA5OPWIpuB5xuMjmBECTWOxGRkIFkRwhfPxjIyAwH//Z">
            <a:hlinkClick r:id="rId2"/>
          </p:cNvPr>
          <p:cNvSpPr>
            <a:spLocks noChangeAspect="1" noChangeArrowheads="1"/>
          </p:cNvSpPr>
          <p:nvPr/>
        </p:nvSpPr>
        <p:spPr bwMode="auto">
          <a:xfrm>
            <a:off x="120650" y="-1516063"/>
            <a:ext cx="5048250" cy="3162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UUExQWFBUVGRwaGRcXFxgaGBsaGBocGBoYHRcXHCYfGRwjGhYXHy8gIycpLCwsFx4xNTAqNSYrLCkBCQoKDgwOGg8PGiwkHyQsLCwsLCwsLCwsLCwsLCwsLCwsLCwsLCwsLCwsLCwsLCwsLCwsLCwsLCwsLCwsLCwsLP/AABEIALIBHAMBIgACEQEDEQH/xAAbAAACAgMBAAAAAAAAAAAAAAAEBQMGAAECB//EAEEQAAECAwUGBAMECQQCAwAAAAECEQADIQQSMUFRBSJhcYGRE6Gx8AYywUJS0eEUI2JygpKi0vEVM7LCB1Mkg+L/xAAZAQADAQEBAAAAAAAAAAAAAAABAgMEAAX/xAAkEQACAgIDAAICAwEAAAAAAAAAAQIRAyESMUETYSJRBDJCcf/aAAwDAQACEQMRAD8AqG2pYuWcJpdkqUQBV1FZqeIKe0CbSlb4SHe6gDqzDsYaW6SXQ4IKpaBqACtIpzTHf6KP0pAOIWkVywxbEB/KMrTbN6YqMg8rgLGmba8SR5Q/TIIo13ENid0poCKVKP6oFlWAFTOBfUAAeKyoZ4MkeUWa0rS4+0XmEEChu011Vhm8Nx0Dl+iv/C1mvTE6KUVeTfWG1traESyKBSmr+0W7AGJvhKzC+jIpQfNRH/WIrem9akhLUUo8XCjTsR5xkktmuL6LTZpjOpVARy/b6MUqhcmUQZoOSz2Wkn1MHzKSZYFcjqxN36HvGTU/7imxuq6Y/wDFJ7wrWh16ebWlBSkq0p3DHyfvHU+xm6VDJZBfILDv3Jg3alhuyiRkTXWgHkXiKaSqSovQ3VFsqK+gh68J32CW6X+tukfcP0IicWcslRFCFGmV68W96RPaWVPQ9dxJ7MWguRZgZagcQSGP8IHYlUUhElKXQrsktnb5iCA+D4D0TF0upMtRNCqWw4OAs895LU+9C2xWEFYcMFNi+KqN6NzhqLN/8UboeUrB6kCoPJie0CcGh4STJrJbBMs05NARLS1MwWp68jCvYElr4OZunkQfRzXUGDpSbkxksEkpcsDiQoDzI6iNSrAQh0DfBU75h3bHME9oVK6G0mJrfZ/DnboY3QoO2IThzvOOvCA5dnvTQBULmMBrWjE/vCLNtSV4gTMuuz0GIoSzcyrsIT2JKgmUbrqQonBn8Mob0Ah1Am5mhZvCtKSotUPj+6aciexjqwSgROWC438jldD936mH20LGJk8qZ7xSpswSFKxycAvxaBrNZwBNUA95KnOHzLvOwLYJYHjFlAk8nv8AwabJT4cpSQKKFP3mf1V5RYTNeWlVN5i3MYe9IT7NkAoA0b/iA3rjDCzTP1QlnFBUOLOW9fKM6XEvOn0JtsS7ySC5OWjsHhTLs7yLuKryh3r0wh/bpV3e0priffeFMs3UoKQwKwS5xvOo14jOGhHYJy1oqCbECZwG7dWp2wYhtM2GMcfo5vXlUPhinIpbk4eHtjsDJnlJ+ZZGFLqby+7+ggfZ9nDSrxfxJYB4Ehqfwtz6xfiZ3IDtdgSZSSTQhOWJuAK84GVIKgkEEApcPlevJHmExZJEm+hKQA6FtxDB661W1MGgebYjcGBDA3c2N088SesLwOUvCtbSQFEGoKgoh8KFyO9YxSioEhwwWKDOYlwOPygwdtSwG4EAvdChTHGnkX9iM/QyxKC60Jkquks5vqT50D8R07jsPLQmtK3rXerwfB+GL9DB20rMZZSCHAmqKS/2ZqQBRvvXi8ZakhSQWZKkqUGyISvM8Q3XhG9tzHUVFnuJ1AJMsLR2vMYMFSBN7Btl2koWkKcuVJNTUu4LaBX1jLQgoVMKVMElqFi15wTyP0jnaZqmYl2VvgnEYUHCoMD7RtDhTO00ILnSYi+384PKmsGhL2atM65PMsVoySc7yvEQRo1B1ifaloJmGYiiZoTMbQqSLwy+08K1WghSZj1AALYUBcVxFE94LRKvJSGa4Cnson6+UFV6L6WW2WdUy03VfLfQMAPsX2poCkQFaEvOWobp8R0kgYEsz6stMO55SpZmgtcJIx+yAKvwLdRAEqzKmjdckzE1NXCkpSk9Ck+WMGrGTDJdhSt8QUqKU4MCKu2OKzh9YK2bIK0KACXloIoftKIOHICvGBBarqZhQxdRUkkVJCxQvSoSIf7Is6UpUUFySkB8aBDFsTRiecOlYrZFYkeGo4EpSAwz+03c+cCSbOTMQ4G6pZVrUqJ7D6R1Z5q1WiYo6keScBzDdILlJF9KxgQs4UJKv7RGKrbZuWqC7WglKkgs9X0LMO6n6x1MWFppQqSe+LdBeEbkS/6gewoPXziBSrk+4rBQdJOmCuzv1fWINmhISbSs12WBUglRA1oks2t0KrC3Zkm9L8Mhgb6R/K3X5nHKHW0pV6Yd66EqZqtvILKbgxHWB9nWa6sKJoylB3zVh3BAOhjco3TMLdNoBslnBmyQ/wAyC5/dCgetPODFSHWWoUkkD7wUa10Fw14wRYygT0gO6AphiA9BXmk0ycaxAJqjMvCtS3AglSgXzNSByiijSok5WwyQl0s5DUrXeQQelLsNpFnCEqSGImhsDiLrOdfl/mhZZ5xWyAFUmLYZNRg+fyl/zhz41aioZYVqxCCKHio8xAcQxkBiygi6cApnzolRNdGA78IKsyAEKwppiADQ9k+fCIbRMCZpWGKXKla7oBy1p2ETSQAbygwWGJArQXuzv/NCLoo2wW2SBLQog7pBO8KOF0cNxrwMRyLCBdLK/wAkPXmn+nnDGcsKlsR8pDpfIbp5UIPTsHKmOpIJYKCgQ7VADt2xJ1bF4eCXRObfYXeF1KlJJqlLDQEtz3XpCdCyUkD5SgOMnCXcDRiw5CCf09kKJxS5D6g0wwID+zCWyWvcWQXU5SBkd8yww4Iq/DhRk9CV+Rbtlhiq62Ao+ONeGIpB9m3sCAX+la9YQbJt4CrpNcD0qpXUV6HhDqQq6stWmPU/2+cZp9miN0R2lQWgpIqHT2UwNOIB91r0yqblB8pD4bxDjzwh5NqlRDODTma1frFOtW0t4JO6yjeObKauGrtnDQYZpoKsMohASqhClApLu6mS/qKwPs6QAuSLz3WvAPQBBWOAqBG9p7SSmelakh7wcuXSSqYxORbdDnSB5Ey6KEFV0JJ/aDtTUCWz8SY0MyeDCxq8OepFFJqbvUIoeYGOLmCZDqILMyboCmxQGPm3eK/OmgWiYs1wvNgHnJpT9lmI0MMdm2wKnsaC5p9o3E+fvWAH7CdoygRMmAgqSlRbChoDwpAUuzlKDR/1RY/uENjnQnTCD1XR4qQQ7qQ+JISogDDOvnGTVC4Egkm5MSeLlQqMSKecGrAmVmfK/U2c0qsg0xvBylh+8zcYB+KJvh/o7glwAp6uQAMMG32H5Q72qzWdjV0qJHHwlPhw4xT9t2grloU5otSQHeiWSD3BhK0PYzttoaz2R33VJlkvRmINBg5KMa04wvtZvWdJoyUSwOaUn6EntB9tSP0JgGUhaVlw4IC5aR/zMV5dtZIQBQlIf/6yPVY7CC+hEETZYu3ndN0GvFYDdAoxpe0jKLEAlW+9ftVyjSJn6pSGq0wDmlILe9OMLLdNZfMA0Zo5I6R6WizjwFqIrMSQmv7QB96AQ0lTRLUDgETJF4gAvRIPQO8JrOozLPKr8ygkHMHxAW1qB6x3aVEyFb5cz0K4Ddq7PSrZQ6OYOhQUEm9eUZhCmwCXKgKvUAesWDZ85pimLgBWJaqUhLYcPKKlZpoJYXnMwh/3qDvew/GHEpfhTUoC3JUVZVF58+AALadlQzGuzJhMorNFLJLdm8/pBc7dEpObOdMVAjrAtlDeGBg4/qP/AOfOJZqz4oBNDMoMwkYdHPnwjH4zaltDxSWKB7wr6iM27ZHlBYG8io5MxA94gRPIQ5JJ19W/6wUsXkV0wjPWjQ30UXaVtAKiTQpDGlT86W4sDThxpLJCbqd50qJpl9h7ueQPRXGAtrym8RNQAolODYAlNfTiOMSWFCRLugElypNcStiKHAUAfVUehidxRgzLjIInSvDmEnEsKZFQcPmxCa8TA4nJBQXuuQXyKtwnqcA+lRHW2rUzmlEpOYc3hpqEc6jhCYzL8sggulRLVJfxBRswwx4c4qQW+xvZ7aUEqvOUrBU2AvLJLcwptajSG8u03VA1KU5DFqKbrXvxiqC3UXVwveA4qTfYZ/M4zo8ObHb/ABHIIDJSXGfylyOSsOBic3RXGrGu0UpDZghTfugEZ8H7wYlYVJTeLbqsdXNW6ekJdpqa+n7iFMNSogtXmodBEljtIVLSmoUFPhiCCT1cdyIlyLKIQudvqScFJSFHgo8cWc9IWqtR8UAioJwJd1JupqcKkV/zEywRjULYvgbqiluTKBHeK/a7QVqC0ljupNGwVcKiMzUUhsctiZYaGUm2zAhQPylF4ENgCBhlVQD6tCezWhP6QpJ/20qSrMYhQx6vzA1jcraYTdClPRIwNSZiV5cB6RFsu1meuYwACkKKeCkG6/OuJ1GEP4KlstEy0+HMTRIDh2GIJ4HMN0Jix2S3OlR0GWJukHzQp66xQ12oKSg1eWEhWpIUxNNQCesWH4ctwvhLgpmLKTVw4YU1dIPlEG9plq0x/tPCYEkfM3QO3PAVimggWuWVVCVsoFqgG9Xhuk8iRFhnTiJZreZS3OdCP7T0im2+dVZH2jjiWKlAgDkPKOjL8qOlH8WB261lSiAWdSUnIMFOGbEVzgmXPHzLd1KSVDhdKmfAneisW3aDqBokE11wo/FzBc+31mN8pWwHAhRDnF6JHUxosyPsYbOtt4zVKqbibzYEIUlOGT3R36QXYraTfF00RQYfKl8uIHeE+yprWaYB9t08Sygqvfzjey7URM/emBJOlG7tHLQWr2XA2kKWbhctecM5EyWhySNCCOsaFrSFAXi61JHKijUHHfx6wisMwXEKGaFJOhIvLHPdSkAcIy12tRvHVilyzqF5w4qM4a9CVsN2/wD7hCQmpSCCaAeEPqoV0EVLa5ZEtLUCkaYFSzQYtSLF8RWgJni+li5TyACGfok94Q7TkOlRxKQkvkd2YHGu8S3OA+ykVo6F9Ukpb7IpwTJCznjuExWy93iAnHUBwf6CIcS7dctJDunxLtdCfD60hFe3Sk5FLnS6/wCJjibDZ9qKZ6VYAqcDS8x/7QFtdBUtJSCQUhmGFS46F4k2vNrLDCiQ5GrAfSNWu3qSQEG6GyzLkE1goVuz0LZk7/4ksgt+tdPC6FAZGj1iWUoBKRQquXg9XO6z6lm1z1gHZ8lX6CgUSpM76kOR+9GWG0q/RlVHybzfZSyAG4m6oHvB/Y4PItG+GYHxAcBgkhjxokd4MmKTfQsOCCG1BqcP4soTWcjxF1onDNiRdGFAHJ8oJnTUpJBLljdNXvO+fACEfQ68Lps2clakB2DueifKqfOJLDaAucFH7JUT/ET6BI7xU9j7aAxIBTLBxbAE5YFiKDjBmzNrpBBJFQGxOKwkknEFyry1jPxezUpK0ej2FN3kw6eyTBaFs44+vswm2dtlK6gpKdQoHM5aM0GoWQqmH4+zGeqL3ZWNuSx4sxJ+0fVBHvlCqy268QoVDlLUHzmn8pJTwChDf4jDqmtiAgjnXzin7PtDIWlRLpBUKZXwpuqVE1+71jTglqjNnjuxjta2lRUldDdFcAWAIq+GBbhxhPKmkXndwbpNa3QAD1SpNRjdMd28nxKfbSAwOoAcfhyhXZJyio1e+HAr8wwD/wAK0xVsikkMBNaXLJ+2kYHFSFKBPUKy0EWH4bWL6ElmWQl+BSQkgfxBXCKdLtIZCGIShVauxWli2YDgEY1JhjsW1kCUQaJIBc5XlIz4JAhchTEWnaazcWtTBSWSWzBcM3BSCe8EWyZ4fhTAdxVeL3k06gAwDtmbuLBL3ii8G++VLx5rLRuZKKpcySpRvICFIPe8egIJ5nURnvRprY82lK/Vy3wUlgQcCQHPAXmVzCopO0ZplrIOJuk0YuMTjkSS34Rb5Fq8ezJf5lKH8KiSFdHV5xUPjPdnOSxqFUqXdwepPlDweycloVT7SAQoYpYNmWPlQP1rBFnWqXOSpJqAU0wBoHbRyCRANrIKlHAEju9RwzMdySVTFXHcX1HuVCmQivhFd0WFNoSpJaipiGUMGUhwK6KlselY52ba1JYihQu+2iiG7OG6iOLHLM2Q6Sy0pU38KkBidKj0hcm03ZqFFxQXhVw1FUzIUDEH2aktHoi7alcmZMTUKWCOoIHc5coptqnOhw7hKmGu4lQf+JQ7wxsdsSLPMQ9UKdwcUlQUOB+1Fd2naSksahISGBpRIeg/dPeDDsWa/FoSTFAqYswNG1UQMOQPYRpCyZCy774L8WU3/byiFa2WkYtU9A/lXvGrzSDqpTdmcxqRhb2M9iWsiTTHxBQ0csAz8/SObJaCm0IBBpNdT6Aj6PC2TMKZZI+zNSf+X9oiSZMee4/9j8NYFbOT0yz2GYBQliCX4FAcM+TSlhuJjiTarzPkajXfCSeoWf5oFM4eKtJJAoaNeICiCnChImefERFNmgWkB93EgYUUCwA4JfrBAxt8RqSpUtzQJKiXd9wA1zchuogVBBSq9UFaAeT73JohXbCqak1YAqbIC+f7BC+wWspSUmtUqbmhRful+sdJWGLrQEtBE9QUBW9jg+8oebQFtEMqYPvEHoa++kGT7QCErFbpcjUCoBpXFukAbRtHiLUq6A6E4cAA/lBjvsXJSeji3TCfDcMyB5kl/OOJy8KYh8s/zje0FJN27gEgeQrBtjSgoF9n4th16wxJFusNpK5AIJ3So6mpmCvFyDHFgUEyZyaqK5arrHBiMj+zEezZnhywg/8AtANNFKJB1wHeBJMxV9aWYgqSK6jCuIKRCv0r9Allnkmea1uu+NVJfqwMSqn77mtVV4vdHp5xHJR+qWoZ0/lC39E+UDJmFQKc7x81EH1T2gMZfols1tF4JJal2nMOHqWxhiid4cqWou58R8X3S6Tk9XrA/wDoRPynCgIBBxJ6flEVoCwmXeJAvTBXRTP0cwqcXY7Uo0y3/Dm3kJFZinDCoIVnqC8WqzfEaSSxvBhmyg37OOmkeQWHaRQQaNgUkhn5EEjLI4mH1n+IALrhKgc0zF0JyZt00y/KJyx+opHLei4bX2klZmNiZYI5g56ZxUbCEpmXi7KvF8vlGfBlU/ZiOfOUuYq7oaLU7ivAF/dYCVPIC0v8qr3MLDHsQP5jCRVOysnaCraWCh8q0KF1sLuA5YA8gdITkli1ChT8gSQ/8x84Nt0wulSyN5LPnhTzDdYU33VWgU7tx59Dzi6M7GtsU8xqALSkvzNMdFAD+GN2Y7o/i827VECbRDAXqFinoGB+nnEkiiUrd3vAjQs3qPPjCvcR4amWa22orkpU10zAhJ/eQofiO0O7RMvETsXKgRkAsBBA0YJw/ZMVmTaQUJDObyVf1JB7/SLiiz/qpyWvgtMS2Ydi3W/T9oaRlNgAJlzwVpO7Ous1AFpKEkciKdID/wDIssG0oL0mJeuVCz8QWB5Qy2XZvGsc+SSL8qYDLUcnUCCOV6vAwn+JJZtS7IHuqVflqB+ypIuk/wBPt4pHTojLZT14thulXF1JBSX4sYY7CLzlXuNX5qx4hxpACEF1PQkMeDhvWnWM2PaCZ0sEsJgunLGgJ6pTF/8AJCqmW34ZlGVaVyF/eMvUMrcfqwPUQt2/ZfDmzG+yq82gUag+R6GC7btFraicl2WZZXzCUpOFAykntDb4gkJmTbTdH2bw5pDnn/uKcchEGaU/2Vu1LJSgppeQkFy+KcOT1gbaU4rP795i37JS46HuYiWVIkpVhdvII/aBceUx+kBCY6ZY0CsNA3kGh0vRJS8+gO0TD4nRR/mBrHFpnOhLVF5f/QxzOL3TqnXX2YhnTDupDUBV3A/tjSjA3snNp/VJA+/79Y0Z91ZOO96V+nnEExb7r5k6fd05GOZKnI5/h+MGhbLGtY8RxUlmvGvy/ilPWObNaP1yWTVBbgQl614APx5wEJu9LUSKgkjksrPLHHSOLPPKPFLiiuL1UkHuH7QA2G2i1bhr9hmbEXSru7QLZ1f7hL0KQGx+RaRnpBCpV4XQaMD/AFBP0flBWztmPMBZ3BccGy4gEH+ExOU+KLwx8tiu1WNaCHFFYHIuHBoSH9sIXzpBSS+hHlHoVj2cFyFoV9km5wY1TxANRwIhF8SbHYXgM2PPA+b9oSOXdMaWG1oqk0Bk6Uft/mNTpzt7appHVwsQ1ae/esQERpMTTRbNmzyhQf5EzCTXEhiPI5R3baTVku7nhVJud7rHrAMopN6oopOXOvIpI91iW0K35hDj7vIhBrTzhWVRLNSkWdIY3lBagXzuDLmoZ5wuCaA4bx5mtfWC9pTAlUsAulicMlFVf5UprTCFgnONRXz/AMQGMi+bNXurPB21vAgedYX2+UFWm4Bug0HAxrZG0gzPQgDsX+pgWdagZ5UMw/nGV6ZtS2EWn4cukuVfslLFqccccoWr2QoVCqnU3SQeGIi+2O2JWgEsXy98ogtFjSoOCH0MD5GhXFPsoBUuWoAvoxZQ6aD3WCUTAZhJLOwOLMbqc9KnpFmtdie66UkF+dQ+PSEVu2eynxCh6pLecOsifYPjroGtDt4ZFUOD/MX/AOQMApTUdR5a9BB61kj94XVHinA9rpfOsLUneDVqKd/xh1tCSVMbWuSVya1UCQdaMHbldgGzLJSa54cVB/8AkgQ9mWPeXSlFegPk56Qqk2UpWtJGYV2JB/5wkZaKuGw2Qrdkl2uruk8XCh9Ryj08SiJMunyjw1alE5IKT/MQOaTHk6ppIIT95ChzQ6T1x7R67s+R41lSQQ6pd3lde4ocjdbhEp67Lq/BNsxRRaJyQlzfCgAGf5goaOQ/8QlwJ8ZSLtts60kGVNN8MAAFrQApuBZBEWeZYUrnS5jb62XR2vBJz5kdeMB/FezQtNlUAwlzSWIqAFBKkjzLcNIaHROf9jzra+zDLXaCastScMCFFX/U+ekB7H2R4wIQTflyytOdUqDDq6hzux6JtPYl5FqrVSysOA7ksqr5iUrk8J9gWHwNorl/KFpWAOCjfDafK3QxS6QtXtCOYTNliYn7SSWDfPLBmdyLw4tD+fPCzLW/zpUgjJprXfIgdOECrsnhWyZKSGTMdaQMLxlkluDrdtAIHsky8mUn5fDWU8Qzrl9N5jE7GaFO3kXAE6rPe6kAnoCe8LioBDuxF5Pmkg9gaw4+MwHpqCOgV/cO0V2bVIHHuCKdKkdIpB2kSmnYGuZRJGOfvqYimnfyoG7CNlB98YJsthK1k8D784vySMnByBCuhJxrHVmQ5c6+/SJLRZSkEaGkEbPsrgGOclVnRxu6Bysqo5oFN2c92EaVazUaqCieTt6mClWfTi3X2YimSN6uv1eF5op8Q3+F7HfWHwo44U+o9YtdqsvhrkKTS6QFdd134XjCj4TF1idCDjrT1iw7RKVgJFHoTmHzHIsYyzdtmqKpUdWKyXZqgRuTCVDgRRSe1Ry4RPatmpUVg4LD8lJx7gjsY1LnqID40U+G8Me9RG7RMc0NKF/eoJET+xmU7/QGmsQwNXajh/JvpCa17JZRGHn6xfLVMeuYwitW+YCsxSM2K4plVTa25sA41SQx7CCbLbTuYsAxbV2fsQIg/wBOIS5EDKcRttM87i47YZNtTqYtkkUyAYeURyF0bP6ERFPSb76srvX8ukdzLQAaVYvHUFP9li2NsRUxgVkE4YB3iZexmmXQpTBONMPYhTZNsTzSUDWm6O3XjlEVs2jOSQVEhRckPrwGHWJyg2Xjmij0jZnwNMVLdE1b1YMFDHTGoYxBbvhq2S94KRM4F0Et+9QnhFQsHx7aZXyE1bMu1BjkS0WOyf8AlRaf92WW5U41wz84m8f0V+dfsBnbSmSiEzUKQRrgXfBQoacYitVvC8Dp6n6GLSdv2S2ApS144pyfk3RorO2dhFDql0H3R8vR8D+zEnFXRaMr2L0yHfkPJw/kIBmWRiRhWnakH7NtL5cC/vhBUyyEqByjuTix1FMd7OAmFKmxTUHo/qe0dWjYg8VBGaVB9XSWHcA9IKkSroSRpDGWASngXiPKmcisWnZBRaJRahmJppUj6kx6j8P2cy5RQcApV3gDl6wjmWATFJNHBDU4xZpGEDkyvhELIfEDZJU3C8pKn7pgpdkCzVhdXewDl0j8x0ieTKDvjT0qPWCxJNSxq2hwevp2EWhdGbI0mK51gSSaULOMqXtdb57CKvtnZN23yZ40UCcndx5LX7EXRRaBLQikJKVFYLRV9pbKClJXgqWoEEaMARxBS46xVlWK5PerFnx+yKHtTtF6ti7sVi3/ADvE+TGaK/8AE1nChQQqs2ybyHIq34xcP9O8R3wjgWEISdIdSaJ3oop2eACWjqUyATwg/aCqlCA5UaAQ82F8FuQqcyi1R9lONOJpjxiqd9haSKJPWpQcJJGpwhtsn4emzRjdHARdrbsayS5ZTMUByI/zC5HxvIs6LsuWClQIBVWoIz0DeYh1b6JSlGO/RPK+C5hPzKbV/esC2/4QmIWACSOfM/SDl/8AkaYFugJIZroAAIc1GhY8i2ED2r42mqa8kEDQVHN8OneG4yF+ZPwksewpqRuzG4EeVI1OmzpP+4mn3gXH5dY1Z/jJLNdul/mUfIITgK+3q8Ra0KF1yt6uWq/AVHIiElGuykMykB2S3E+9fzeCk2q8Wd2hdMshSrcG6fsnLlw5wVJWCKds4k1Q7ObZaKaRWbVPN6HluiuWkbxh8atiTdIsA2a6CAIr1s2aEmLIieu6wIaEW00DFRc/dGMNB7EnF0JZ67zAVIp0xHmTBuzdgqmZVOUNdlbDK0k3XU7sPSL58IbKEpysB/SNcJKToxZcfBWxRZNnGRIO4EskuWy58YpFqspUslVSc9OXTKPVfiashbaRQisFLgVZhC58vDoTDjc3RXZ9nCSE3qnD84N2rs6dZT4M9SapSoAKSsMsOKpdqGF+00m+5DP9IHmKvFgSdHh4U4WzsjanSD5ckFN5NDqPyizbPtswy7x/WJpepUY92Ax5Qrsdi/Un371j0H/xzswqkLBDoUfyiEKyNxZsycsKUkVG1bMCh40oVHzD3nDHZRC2hvtvYpsczxEb0k0Wg5A+o/GIJ+y7ihMl1RM3g2Fcuf5xnyxcdM0YprJG0MJEpktHMgsqMs6zHU+WynyiHaG6Y8si6gtDqzTYrtjXTlD+wkNC+lUMrOpuMHypbgPnyEL5UMpRDUu1xJ98o04TL/I+gOen3T6QBPhhOTAU/CI5Oy+J/iIdpqis2hZKmEP9prxivSqrhIhnoYymCWhPtO1ZCDppIgdOzgpQK6JFVH9kYn6dYb05R1YJs2yJko8eYHKsAdPxz6QFtX4lnkASxdvUSas2vlFl2Xsc21XirDSRSWjVIo/KkL/i6whNpSLrMH86xtjh1ykYsn8jfGJSJuzioFc9aia0dg49ICFUXxKPhIUXXdcAmrFWpx6Q1+LkNLdJoTUDKsIJO2Zws6pAWRJUoLUh6FQoC2ZiuKPO22ZZzca1sbWayImIvICXGeBJhxsaWFrEuYBvUSosSDoeEV34ZCjeFWcYRZVqurSwreHrCxbjJxFm7qSItufBRQS6br4FOHUe8YrTzJC2cp0Iw8/WPbZqb6QFVBEee/FuzbsxQGenvyi86SDiuToFsO2LyQ5D9ce8PbqVgElltQjPnFDWky1XSKUOAB41xiybMtxKWuk+vlGHJH1HoQb6fYVb3Aq0Vu0rN4w+tqyR7f8AKEVoRvVFYXG6GmrRYhYy3CAbXsZ97z+jRYp1nZolmWZ0gCnLF8IF0Ndor2wlqlLvJJcneAYnmOPWLbZNqhTgi6rMZdIr/wCgEHMAaP6xxOlt8oHEgBz1bzybOLKROWNNUWAJUXCsNOEU3aOzjZ5mG4TQwzsu0lIIF9TM7O7DIMXx6Y4wzRtAThcWi8DeyBYJzYbw/wAcodqMlRGpRdopVosd96u+X14QMjZgQQ7VrhFrn/C7uZZKQQ4BbPDHkdWaC7H8KlSkoLqviirwSmgKq3Q+GVajjEown1eizyQ7a2Itn2NU+YmXLD1qz04x7RsLZabNJSnQVirbK2WZDploukYnM0Be8rn5GC1FZBJmdLzjlxMPGccSqhJ4pZvVQ32wpJHyhTg4hxWg54xV7JZxLeQVFQDkP9nJh5Qeu/MSAVKKU4AksH095RDL2Zvg+ywjNly82aMWH41QKJV0mNzUUhhapff33gWWlxyiUdjTN2NcWOwxXbOneMPNnk6wGPFWPJSqQehdND7+sLJSoY2dVMs9YviZnzx1ZDOEL5qYPmh39+kBWoUiM3sti0qKxthWLQisaKkw82uihhZZpe68dHo7IgqxWS+rCB9rWUzHlJoC5VxSnBPByc4d7KACDzga02G8snPCj/TiCY6Mt2NVoe7ElpTKTdIwFBgzU5HhCb462OVpE5AcoxHCOLPOXKolQAbME4ROrbk1NCErSaHT09Y3rPBqmefL+JNO0UWdZUTZV0s1XirTvhRDkoWSAeH1j0K17HStRKUlIXiCFXTyI40hBadlqQWSl349c2hUq3CVEXGS1JWAWCyJlJF3D3nDLYWzzPnim4guTx0jcjZYVSZMTLSKlqnuzCLfZrXZrPK3DQDEVfjTGKY0luTElCb6QUtLGmQhFtRUlO9NxyAqSeXCBdtfES1geCQkF6uCrtimEcoBJdRdZzr9S47QcuRPSNGDC47Yr2yi+oEMKnn1gzZssD5k1yg6zWO8p8s/xDw2Rs/QPrGGcvD0EqEs2ykqTdwzDQLP2ebxi0GxU5QKuSNITkwMmUkk1pB1nlvHHhVgqQmKEkRLsYL0xx4wCvZpBh2kRKkO9Hjuh6Kf/pQCyaD6ceJ56x3ZbIPEdWXH6Z5ucXMW5FiBcsI7lWADIPyg82dxK7cUBQElwB81A4cAnD84LmyJpKSGQ3fBsuBh5+hinv8AKO1WXDL3xjubCoIUpsBvOpRU4zLVHDPHzg2RZ8gH6D6vwg5NjDl/OJxIcYAcDoWg8WwuSiiJEk0cvwyfKMVLpX2/vygnAN7wLekD2iYMsBHSgkTU7FFqW6o1IlUMFKkOY6Whg0SD2AWcVh5YmhJKO9Dyx6GELxWhrLygyVxrAEpcFSlng2ph4vZPJHRuaGgSeIKmL7cIFmYQs+x8fRXdpysYW2dG5xEPtoopCmxoxELF0HIrRLYDUQ48Dvj77QplS2MOJEyKRSJWyKbKJGULbTZAS90pIzBb3nFgTLBPT8nfnHFos2Xk0UcAqfgkCFjBlUzZ+8KdrWj5GSpCrwJVg7EEhxiKDPlFkXYxlT3pEK7HmamF5NDcIvsUWy4sMABRsB9eAitW2SQSH61w5YFtIuq9mpOQ9IHn7AlkYEdY75BeCRSlSqg1UPMaj/PKGFn2OVVakWMbGS1MdYmlWIAQrnYUhNZ7GE0gz9HpBvgNlEa0vCnAAFSMICtMnehpMlNhlA82RWAcTIlxKExiRHZQ4ixNI2hETpDRFLoYJQYUdE8pEEBEQpXEomRwxIURsS/en4Ryma2caVOGEMqBTCEqAxGD148fwjm9VqjHDnx6wP4hdsR+MSy1NDqZNwoycqnl784FVBC6xAWiU5thjEwS4Hn105wTf6QJaDCDpUCCWysjyhxZjCxKa4QwsUcUQykwZLGneA5EEoOggrsE9o7Jxpzr+UDTIKUa+p9mB5iI6SFxiy2poYSoLKMPLWRhCeYirxIs1YWhL1g2SIXWdbQwlGkHlRLiFIVEiZmLY4u0QoMSTgAHOMaYztE3DZpSA2kceHEKZucSGd/mFbTKJNaNKlRGZMS+OI5vQjSCQqQ0RlETrXEJLQrQCGaHiBUuJVKjUAFAUyW0QLRX8oYLliApimMccyRP0jsYxkZFmTRiTE2YjIyAx0TSTU8h9Y7fCMjI5dD+m5hwjrSMjI4PhtZw5j1iZGUZGQGI+jhZpHJwjIyJh8IZmERzh6xkZDROIMz0gyympjIyOY6GlkgubhGRkFdAf9jJfy+9TEZ/GMjIL6Qse2LbYN4dYWThWMjIiuyxkvGGUoUjIyA+xSZEbtEZGQV0Bf2IkZxqZjGRkP8A5B6bV9Y5XGRkMA5OPWIpuB5xuMjmBECTWOxGRkIFkRwhfPxjIyAwH//Z">
            <a:hlinkClick r:id="rId2"/>
          </p:cNvPr>
          <p:cNvSpPr>
            <a:spLocks noChangeAspect="1" noChangeArrowheads="1"/>
          </p:cNvSpPr>
          <p:nvPr/>
        </p:nvSpPr>
        <p:spPr bwMode="auto">
          <a:xfrm>
            <a:off x="273050" y="-1363663"/>
            <a:ext cx="5048250" cy="3162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descr="http://media-cache-ak0.pinimg.com/736x/4a/04/3d/4a043dc52d5fc52a0ef92396572f3e87.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 y="3897383"/>
            <a:ext cx="5544616" cy="2960617"/>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http://t0.gstatic.com/images?q=tbn:ANd9GcR9FEeJQWJYwdhDOMNmONGfbPinYbxzKJlYpf2Qt8M-Sr_H4sYJDw">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1374774"/>
            <a:ext cx="2943225" cy="4114801"/>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http://hihg.med.miami.edu/code/http/modules/education/Design/images/Slide20301.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045" y="221098"/>
            <a:ext cx="3883459" cy="3328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0583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Pedigrees	</a:t>
            </a:r>
          </a:p>
        </p:txBody>
      </p:sp>
      <p:sp>
        <p:nvSpPr>
          <p:cNvPr id="3" name="Content Placeholder 2"/>
          <p:cNvSpPr>
            <a:spLocks noGrp="1"/>
          </p:cNvSpPr>
          <p:nvPr>
            <p:ph idx="1"/>
          </p:nvPr>
        </p:nvSpPr>
        <p:spPr/>
        <p:txBody>
          <a:bodyPr/>
          <a:lstStyle/>
          <a:p>
            <a:r>
              <a:rPr lang="en-US" dirty="0"/>
              <a:t>Use:  Tracing inheritance through multiple generations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1143000"/>
          </a:xfrm>
        </p:spPr>
        <p:txBody>
          <a:bodyPr/>
          <a:lstStyle/>
          <a:p>
            <a:r>
              <a:rPr lang="en-US" dirty="0"/>
              <a:t>Pedigrees</a:t>
            </a:r>
          </a:p>
        </p:txBody>
      </p:sp>
      <p:sp>
        <p:nvSpPr>
          <p:cNvPr id="3" name="Content Placeholder 2"/>
          <p:cNvSpPr>
            <a:spLocks noGrp="1"/>
          </p:cNvSpPr>
          <p:nvPr>
            <p:ph idx="1"/>
          </p:nvPr>
        </p:nvSpPr>
        <p:spPr/>
        <p:txBody>
          <a:bodyPr/>
          <a:lstStyle/>
          <a:p>
            <a:endParaRPr lang="en-US" dirty="0"/>
          </a:p>
        </p:txBody>
      </p:sp>
      <p:pic>
        <p:nvPicPr>
          <p:cNvPr id="5122" name="Picture 2" descr="http://www.uic.edu/classes/bms/bms655/gfx/symbols.gif"/>
          <p:cNvPicPr>
            <a:picLocks noChangeAspect="1" noChangeArrowheads="1"/>
          </p:cNvPicPr>
          <p:nvPr/>
        </p:nvPicPr>
        <p:blipFill>
          <a:blip r:embed="rId2" cstate="print"/>
          <a:srcRect/>
          <a:stretch>
            <a:fillRect/>
          </a:stretch>
        </p:blipFill>
        <p:spPr bwMode="auto">
          <a:xfrm>
            <a:off x="1571604" y="1285860"/>
            <a:ext cx="6500858" cy="5123448"/>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lstStyle/>
          <a:p>
            <a:r>
              <a:rPr lang="en-US" dirty="0" err="1"/>
              <a:t>Methemoglobinemia</a:t>
            </a:r>
            <a:endParaRPr lang="en-US" dirty="0"/>
          </a:p>
        </p:txBody>
      </p:sp>
      <p:pic>
        <p:nvPicPr>
          <p:cNvPr id="64516" name="Picture 4" descr="http://static.atlasobscura.netdna-cdn.com/images/place/troublesome-creek.52.large_slideshow.jpg"/>
          <p:cNvPicPr>
            <a:picLocks noChangeAspect="1" noChangeArrowheads="1"/>
          </p:cNvPicPr>
          <p:nvPr/>
        </p:nvPicPr>
        <p:blipFill>
          <a:blip r:embed="rId2" cstate="print"/>
          <a:srcRect/>
          <a:stretch>
            <a:fillRect/>
          </a:stretch>
        </p:blipFill>
        <p:spPr bwMode="auto">
          <a:xfrm>
            <a:off x="428596" y="1142984"/>
            <a:ext cx="5828168" cy="5357826"/>
          </a:xfrm>
          <a:prstGeom prst="rect">
            <a:avLst/>
          </a:prstGeom>
          <a:noFill/>
        </p:spPr>
      </p:pic>
      <p:pic>
        <p:nvPicPr>
          <p:cNvPr id="64518" name="Picture 6" descr="http://t2.gstatic.com/images?q=tbn:ANd9GcTFW5ow_io8m5Rsjnd3Y8IIQXCGRGsSuLH-N6mm6jtWx_3SavCHxqfOVSJG4w"/>
          <p:cNvPicPr>
            <a:picLocks noChangeAspect="1" noChangeArrowheads="1"/>
          </p:cNvPicPr>
          <p:nvPr/>
        </p:nvPicPr>
        <p:blipFill>
          <a:blip r:embed="rId3" cstate="print"/>
          <a:srcRect/>
          <a:stretch>
            <a:fillRect/>
          </a:stretch>
        </p:blipFill>
        <p:spPr bwMode="auto">
          <a:xfrm>
            <a:off x="6643702" y="2143116"/>
            <a:ext cx="2067752" cy="2571768"/>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data:image/jpeg;base64,/9j/4AAQSkZJRgABAQAAAQABAAD/2wBDAAkGBwgHBgkIBwgKCgkLDRYPDQwMDRsUFRAWIB0iIiAdHx8kKDQsJCYxJx8fLT0tMTU3Ojo6Iys/RD84QzQ5Ojf/2wBDAQoKCg0MDRoPDxo3JR8lNzc3Nzc3Nzc3Nzc3Nzc3Nzc3Nzc3Nzc3Nzc3Nzc3Nzc3Nzc3Nzc3Nzc3Nzc3Nzc3Nzf/wAARCACFAXsDASIAAhEBAxEB/8QAGwABAQADAQEBAAAAAAAAAAAAAAUBBgcEAwL/xABOEAABAwMBAwYJCQYDBQkBAAABAAIDBAURBhIhMRMWF1WU4hQVIjI2QVFh0lZxc3WBkbKz0wcjUlSVoUJicjOSorHDJENEdIKDk6PBwv/EABgBAQEBAQEAAAAAAAAAAAAAAAACAwEE/8QAIREBAAICAgICAwAAAAAAAAAAAAECAxEhMQRBEiIyceH/2gAMAwEAAhEDEQA/AOhaS0zYKjS1nmnsdskkkoYHPe+jjJcTG0kklu8qtzS051BauxRfCmi/RCx/V9P+W1WUEbmlpzqC1dii+FOaWnOoLV2KL4VZRBG5pac6gtXYovhWOaem+oLV2GL4VaWCgjc09N9QWrsUXwr8x6X0xKwPjsdoe053to4iPwrVJ79X+H09R47MU0moBb32wtjw2EPIxjG1tFoD9rPB3zKVZr3dbXaoLbSy5fdw+O2O2ARDP4S9kud3ANcJN/8ACUHQuaem+oLV2GL4V+ZNLaZjY6SSxWhrGjLnOoogAPedlQIrtWmeruEt6Mb6e5TUUdtMTXNmDQQxnDa5R2A/azjB4YUO73StfpaUS3d1xZddO1VXOxzGAQPDG4LNkDZblzm4OeHtBQb7zT03jPiG04/8lF8K/Mml9MRMc+Sx2hjGjLnOo4gAPedlQJr1dYdRt062V3LVVVDU082x5lHs7Uo4YyHRuYPX+8aocl/ukdmvHjCuNTLNa6iopzswz0suw7zmYALQA4Ase37SQUG+jSemzwsNq7FF8KzzS051BauxRfCtbst6uA1U2Ovr5JaWqqamCn5Hk3wO2AXBmBiSJ7A1wdkOBPrGQt7jkZLG2SNzXscAWuacgg+sFBI5pac6gtXYovhTmlpzqC1dii+FWUQRuaWnOoLV2KL4U5pac6gtXYovhVlEEbmlpzqC1dii+FOaWnOoLV2KL4VZRBG5pac6gtXYovhTmlpzqC1dii+FWcogjc0tOdQWrsUXwpzS051BauxRfCrKII3NLTnUFq7FF8Kc0tOdQWrsUXwqyiCNzS051BauxRfCnNLTnUFq7FF8Ksogjc0tOdQWrsUXwpzS051BauxRfCrKII3NLTnUFq7FF8Kc0tOdQWrsUXwqyiCNzS051BauxRfCnNLTnUFq7FF8Ksogjc0tOdQWrsUXwpzS051BauxRfCrKII3NLTnUFq7FF8Kc0tOdQWrsUXwqyiCNzS051BauxRfCnNLTnUFq7FF8Ksogjc0tOdQWrsUXwpzS051BauxRfCrKII3NLTnUFq7FF8Kc0tOdQWrsUXwqyiCNzS051BauxRfCnNLTnUFq7FF8Ksogi809OdQWrsUXwrjWtqGjpdU3CCmpKaGJjwGxxwta0eSOAAXf1wfX/phc/pG/hCDr2jPQ+yfV9P8AltVjaC0arp6iq/ZHRQUjJ3zPt9GA2nDi/wD7vONnfwzwU26abFNNqKS326oa6CpopLfyTHkMdlnKOj9/HaI9m9Bv0V2pJJ4Kfbeyeo5XkopY3Mc4RnDjgjhvG/15GF7srlFXa7hs0M8VHVC4iO8xUspjeHMlfI4w7/8ADkFxaTge/gvpNRyPp6zmvbrpT0Xi+JtbFycsL5ZBMwua0OwXSckJQXN47QGc4QdKqbhTU1VSU0z9mWrc5kIwTtFrS4/NuBXoJ3LnLbRa7jd7ZFbrLXNtDa975RNDJHC4+DOGWsdgtbnZByAHO9q+EFC2m8Civ9urprNA+4RxQNglkEbvCP3JLGguxyYIYcYHqO8INom0jDPfmXOqrZJWxzidkToYw4OGdlvKhu2WAnIbnj68bl9LrQ2+3VlLea2fkaO3NPI00cLQxkkh2C/cMknaxjhvJWoQWCuraGpN6oquepi05EKfldtzmzB85ABG4ygcnkjyh9q8l6oJqmhrm3G2XOpvMr6J9HK2nlfiEMh2xtAYbhwlLgcEk8DuQdLqKW2wXGGvkoInV0jhE2pZS7cgyDxeBkNwOJ3epfGqpLHZ6G41stDRwU5jdJWuZTt/eNAJO0APK9fFaZ4pqoZnXCO31b6x2ppXOdsvDnU4EhbgnhHkjB83JyoNPQ10tFcDS22ojFTp6qjlhht9Qz9/5GzG98hJlk3u8rAzvxnO4OpwWhnj595lnfK/wfkKeMsaGwMOC7GBkkkDjwxhfaOz2qN9S+O20TX1QIqHNp2AzA8drd5X2qNq+gfcIrBT8jNLD4yiNQ2MO3RiOTO1j/DnAOd29a7brDLQz2+opaCpini1FURNdsP/AHdJibZHui83/LwQb54utlPVTXEUVLHVOYeVqRC0SFuPW7GSMBfigjpJLFSx2ecw0jqdgpZYgCWs2RslocCOGOIXNrDaayWaCOuFV4wMFQy4Ri1ysMxMbgRLO6QskBdgtLQeAwGjOJldSTSacp6aktNRHUU9lhFO42+pllfONovEWC1sLmvBy45JyMAjCDplLT1FVPVwQamuLpKSURTDkKcbLixr8f7Lfuc0/avSLVXg79R3H/4ab9JaNcaAvu97dHbrh46nr6WS3VTaeUNAEUIc4PxsgDD9rJGeG/gvTBSTeOodmirm38Xt8k1UYpAw0Ze4j955hj5LZaG5ztY3ZBKDYrU6S7wNnodSXV8Lo2yNkdSwNa5rs4wTDgnccj1ete7xVW4ydQ3HH+inH/TXOrVa65mmqiCtprlTxikt24Uj5AC1zy4Oi3F7Ru22t34KoWS1PutVYoLhapW22EV7XNDZmwSNJiLHbMm9jT5Wyx38O7cg3XxPVE4N/uf/ANI/6az4kmPG+XQ/+5GP/wCFqWjLRU0FRpWpdSVcU8trqG3GSVr9ovHJbAkLuBHlYB9+F0VBGNkqGjMV9urHeol8bv7OYQvkXX22eU/krvTDzhGwQ1AHtAzsPPu8j7VeRB5bdcKa5UwqKOTbjJLTkEFrhxa4HeCPWDvC9S1+7MFmuUd4g8mnmeyG4MHAgkNZL87TgE/wnf5oxsCAiIgIiICIiAiIgIiICIiAiIgIiICIiAiIgIiIC4Pr/wBMLn9I38IXeFwfX/phc/pG/hCDr+i/RCyfV9P+W1WVG0X6IWP6vp/y2qygIiICIiAiIgIiICIiAiIgIiICIiAiIgIiIJuoJqGK01Dbq4Mopm8hM93mta/yck+ob8Z968On73FLQWmmq5g+4VETmuaN5cYvJkf820OPvCp3m3Q3e1VluqRmGqhfE/HEBwIyPeOK5L+wSwVdHc79WXHbMtG/xczaJIBaS54GfV5n3oOzoiICIiAiIgIiICIiAiIgIiICIiAiIgIiICIiAuD6/wDTC5/SN/CF3hcH1/6YXP6Rv4Qg6/ov0Qsf1fT/AJbVZUbRfohY/q+n/LarKAiIgIiICIiAiIgIiICIiAiIgIiICIiAplJfrdV11yooKgOqbcQKmPBBZlu0D7xj1+4qmVzyrs1xjq79e7dSyeHwV73RRlpb4bTOgiD4wfXvGWn+JvvKDaqvU1qo7HTXmpqCyhqWxuifsEkh4yDjjw3n2AH2Lzz3W12K4zUUNJVvqqnNZKykpXyk5OyXHZH+XH2LWrfabzcqWxUQgjpoLXaImyivppC2WaWLYc0AFu9jA4Hfu5TC/FgqK6z3uI3uiucrqS2eAGogt80rZjHM7ZcC1p85myfnyg3SDUNsqY6GSCo2210zoYMMcDttDi5rgRlpGy7IIGCF64rhTy3GegY8mogijlkbjcGvLg05/wDQ5aIbLX1c9vnkhrqJtZfZ6wiHyZKaIwOY0uIyGkkAn/XhXNP2qe3asuzny11RBJR0oZPVPL8uDpstDsDhkHHq2veg2lERAREQEREBERBOvd7oLHDBPc5xBFNOyBryNwe7OMn1DdxX2Fwpzc3W4PPhLYBOW43bBcWg5+cFRdbW83NtnpzSuqYPGcRqGBm00R7Dw4u92/j71rdPBqGy3K6xilqax9LbI6S3VYYXcuHSu5MuOPOYHDa9zdr1oNvbqm0vorpWMqC6G2PeyqIjOWluc4H+IbiMjjgrNBqShrKyOj2KumqZWl0UdXSvh5UDjsFwAdjO8A59a0S+afvdls81PHGyvgqbS63OZQ0shftsa50b3jLiSTttJ3b3hbLUVD7/AHOyMoqGvhjoarwqeoqqSSnDQI3sDG7YBcXF44bsA5QbeEWBwWUBERAREQEREBcH1/6YXP6Rv4Qu8Lg+v/TC5/SN/CEHX9F+iFj+r6f8tqsqNov0Qsf1fT/ltVlAREQEREBERAREQEREBERAREQEREBERAREQflxwCccF8aGqhr6KnrKfJhqImyxkjBLXAEbvmK+5GRhRtIPPiGnp3efSOfSuHs5NxYP7AILSIiAtV19e7lZ6OjFljjkrJpXuMb252ooo3yPA95DQ0e9wW0k4U6otLai+Ulzkld/2anlhbDjcTIWZdn24Zj7Sgjw6qhfW3OsM7BZ6G2wVTnhvlF0ge/7fIDN3tcpEGqrzHZdQPrGwC4U4p3UkbGgiM1DWhjHb/KLXkg+3C9tu/Z9SUdIaGeskqqF1aKiWnljGJI2MDYoXb97GbIPvwMrNw0DTOqHTWOojtAc+mkMUFK0sL4Xvc1xbkZyXDP+kIPRT112s17gobzcKevp6mmmmbKym5F8Ri2cggOILSHceII96i02vXVWmaAQyyePK58McYfQTMiDpZAMbRaGHZaTvzv2d2Vc5pTVFNcXXK7zVVwrKR9G2pMLWCnidxEbBuGTgkkknA9iqVlkiqZLSOVLILbOJmxBuQ8iNzG5PqxtZ+cBBUCyiICwVlee4VkNvoKisqXbMNPG6SQ+xrRk/wDJB8aK6UtbX19FA/amoXsZOP4S5ocB9xC92AOAXDP2N3i5u1zcZ7tTzQx6gjkqIXSMIbI+N5OGk+wF492Au5oCIiAiIgIiICIiAuD6/wDTC5/SN/CF3hcH1/6YXP6Rv4Qg6/ov0Qsf1fT/AJbVZUbRfohY/q+n/LarKAiIgIiICIiAiIgIiICIiAiIgIiwgyiwiDKIiAoAd4n1A8Pw2hurgWu4COpAwQf9bQMf5mn+IK+vPXUdPX0ktLVxiSGVuHNJI+0EbwRxBG8Heg+4Km6jups1nnrWQ8vK0tZFFtY25HuDGDPqBc4ZPsXibX1lixDeC+ooQcR3FrcuYPZM0Dcf84GD69n10K2lt9/tT6aoEdVRVLd5Y/c4ZyCHA+ogEEHdhBot1uN9Ze56W5yUc0jKWCmZHSSSxMfJVThnlDa2g5rI3kEHhv3ZXui1lXP1DTU8DKaa2z1rqVhjpp/Na15LxO4CNxGwctGfcThX6PSdmo5RLFSvdNy7Kh0ss8kjnyMaWtc4ucckBx4+3PFeKr0TbRBO+2RvgrhHP4HJJUSuZTPka5pLWF2GjyicAIJlFrK6tgoLhdIKJlvr6OpqYmw7XKRMibtte4k4ILcZG7BI371PtOodSWiO02apio6qtrqOJ0Jc5+YZHk5MrifKGBI7DQPNx68raaHRNjpaKWmFK57JaXwV+3PIcRetjMu8hpO8huMr2XLTdquckktXTuMz2xDlWSvY9nJlxYWlpGyQXu3jB378oNeOqL6yq8Ttgt891FxbS8q0PbCYzAZnP2ckgtGARk8R7V8azWV1pbtFTR+B1UTKyGil5GkqMSSOc1r8Skcmwgl3k5d5uCc8Nnt2m7TbX076Sl2ZKcyuY90jnOLpMbbnEk7Tjgbzkr480bKbgK51NIZm1PhbGmok5Nk2cl7WbWyCSTnA3oIVXrK5265XN1dBSNoqWOaWGnw8TTxsA2JI5N7JNokAtGC3O/3+3R+oL3dK+anu9tfDGIBK2XwKanax2cGM8p5x9e0MZwdy9lNoqwU/KhlC58UkUkPIyzySRxsf57WNc4hmfXsgL3WWw2+yiU0McnKTbPKSzTPlkcB5oLnknA9Q4IKiiapnBoW2+JjJayudyVPG4ZAPEvcP4WDyj6twHEhfSvvkcdQaK3RmurxuMMTvJi98j+DB8+8+oFfq02x9PLJXXCUVFxnAEkgBDI28RHGDwaD9pO8+rAfSms9HBR0FM2PLaDZMDj5zSBs5z7SCc+3JVFEQEREBERARYTKDKLGUQZXB9f8Aphc/pG/hC7x6lwfX/phc/pG/hCDr+i/RCx/V9P8AltVlRtF+iFj+r6f8tqsoCIiAiIgIiICIiAiLCBkJkLV9TtdU3ARyGp8FpaGaolbC9zRK44DWkt3ng44Wv1VJcrfTk01TWtmbbYG1c73ySYL5GhzgM/4Wtd5u8Ar04/Hi8R9tbZWya9OiVFRDTROlnkbHG3GXO3AZOB/dfIXCkNPUVAmbyVOXtldvwws87PzLn7KIT2+KnnqZJbdVXKFjBG2eNjdkOLi0ucXYdgDO4Z3jfvVE26tfY9QOjraqFnLVmzA2JhD+PrLSTn51U+PSI5ty5GS0+m4U1ZT1Yl8FlbIYnBr8Z8klocAfscD9qiW+O/i73AzSUnJFseyeTk2Sdk+b5Xtxla3C1sdVXcj4Uy6mspzSNG2AW8nEHYHAtxtbWV0cKclYxdc7/ku1n5xy1y0R6gEly5eSjyah3J7ccmM7Ld48rzeP25Xo0wy6tp5RdHREcvNsANcHf7V3tJ8nGMe7CuLGFlbJuJjULiumVNrb1TUVQYJYa97gAcw2+eVu/wDzMYR/dUlomu9d1+mdttJpa41mz/4otAg+9uSftws1Ni5yUX8tdf6TVfppzkov5a7f0mq/TWhfs41tfNVPqrjWwzSwwScmyht0cQa3IztPc94efcBgbvXwG++Oar5PXX7oP1UA6kov5a7f0mq/TUeZ1nEzp7fDfLbUOOXPo7ZUsDz/AJmGIsd85bn3qx45qvk9dfug/VTxzVfJ66/dB+qgijUF2psbIlr2j1SWasp3n7WxuH9l+ma2qWHZqNLX1x/ipaN72/8AG1h/srHjmq+T11+6D9VPHNV8nrr90H6qDzQasp5ADJar7D7pLVMcf7rSvRznof5W7/0iq/TWfHNV8n7r90H6qeOar5P3X7oP1UHzk1RRtbltFeXn2NtFT/8ArAvBPrXk3Yi0zqWb2ObbS0f3IP8AZU/HNV8nrr90H6qeOar5PXX7oP1UEXnVdajdHaJqMZ86eirJXf7rYQP+JHVMdZuu9Zfahh4wU1oqqeIj2HZZtn5i7B9iteOar5PXX7oP1U8c1Xyeuv3QfqoPhR3i00MAgo7dcYIW8GRWapaB9gjX35yUX8tdf6TVfpp45qvk9dfug/VTxzVfJ66/dB+qgc5KL+Wu39Jqv00OpKL+Wuv9Jqv008c1Xyeuv3QfqrHjmq+T91+6D9VBo2r/ANptZpK5wbdC+ut1VksE1NNSTRkYyMvbh43jeB8/v2bRevLfq5maKiuMDgMkzUzuT+yQZb95C881st1TdTdK7SNyra0gBstXyEuwBwDWmXZaB7gFsdtrZKh/JOtVZRMa3LXTCMN+YbLz/wAkFE8FLF6hNqrbhycnJ0jpQ5vrdyZIOPnwqh3ghadLpcTWW7CSkDq6eSodD+947ROz68DiFNpmOm2GuO35zrmFyK/UTq+WjmlZDKzkw0SPA2y9uQAvJeY70660BopKcQCR3nMecfu3efg4Izw9+FKuVor5Ki7xMtgkFfBDFFUcozEZazBLgTnAO8YB3rdGtw0AnOBxPrXI3PbS8UxatTnf6n01+Zl85wwGOSl8G5CQeY/Z86Pjv87jj7VsIzjegCyqiNML3+WuOhcH1/6YXP6Rv4Qu8Lg+v/TC5/SN/CF1Dr+i/RCx/V9P+W1WVG0X6IWP6vp/y2qygIiICIiAiIgIiICIiDGEwsogxhMLKIMYWURAREQFjAWUQeBtltjLgLhFRQRVmNkzxM2HuHscRjaHuOV70RAREQFDvOpqO01LqeWGrnfHD4RP4NAZBBFkjbf7vJduGSdk7tyuLWr3YbjU3CsqrVXQU/h9I2kqRPCZNkNL9l7MEeUBI7cd3D7Q+79WWptc2h5V7qqSSJkMTWEmYSDLXs9rMBxLuA2TlRqzXkVPYaqppo5q2rgpZah74KRwiiAc9rOUGcgEsPDO4E7gvTHpCohu1FcobmWyW9sdNSRmLLG0oaA9jhnLnO47XqLW7txzOZoS40ltrqG33WmYy5UzqerfLTOcR5UhDmDa47MmyQd27PuQXanVlLRGMVdLW7GIRPUspyYInSY2QXHjvcOGcZGV4qPWDqmSUVERomRXh1AHSwuIka1jnZzkbJ8kkneB9q8F50FVXOrmkdWUTmv5Awyz0zpJafkwzLI8uw1riwkkAHynccr2zaNmqXzxT1cRpJLs64ANjIeWvjexzCc4z5WQfdwQeuPW1rdSzVMsdZBCykdWxOmpy3wiBuMvj37+LdxwfKG7evfaL9T3OrnpG09XTVEMbJeTqYdgujdkNeN53ZaRvwRjeFr0+jLlXW40dxulO8QW2W30j4qctOHhoMknlbzhjRgYHH7NjgtTotQzXXlgWyUUVNyezvBY57trOfXt8PcgqogRAREQFjCyiBhYwsogxhZREBERAXB9f+mFz+kb+ELvC4Rr/wBMLn9I38IQVLF+1Q26yW6jFmEng9JFHt+FY2tlgGcbG7gvb0xHqIds7iIgdMR6iHbO4nTEeoh2zuIiB0xHqIds7idMR6iHbO4iIHTEeoh2zuJ0xHqIds7iIgdMR6iHbO4nTEeoh2zuIiB0xHqIds7idMR6iHbO4iIHTEeoh2zuJ0xHqIds7iIgdMR6iHbO4nTEeoh2zuIiB0xHqIds7idMR6iHbO4iIHTEeoh2zuJ0xHqIds7iIgdMR6iHbO4nTEeoh2zuIiB0xHqIds7idMR6iHbO4iIHTEeoh2zuJ0xHqIds7iIgdMR6iHbO4nTEeoh2zuIiB0xHqIds7idMR6iHbO4iIHTEeoh2zuJ0xHqIds7iIgdMR6iHbO4nTEeoh2zuIiB0xHqIds7idMR6iHbO4iIHTEeoh2zuJ0xHqIds7iIgdMR6iHbO4nTEeoh2zuIiB0xHqIds7idMR6iHbO4iIHTEeoh2zuJ0xHqIds7iIgdMR6iHbO4nTEeoh2zuIiB0xHqIds7i0u93Xx3dam5GHkeXdnkw/a2cDHHA9iIg/9k=">
            <a:hlinkClick r:id="rId2"/>
          </p:cNvPr>
          <p:cNvSpPr>
            <a:spLocks noChangeAspect="1" noChangeArrowheads="1"/>
          </p:cNvSpPr>
          <p:nvPr/>
        </p:nvSpPr>
        <p:spPr bwMode="auto">
          <a:xfrm>
            <a:off x="120650" y="-762000"/>
            <a:ext cx="4533900" cy="1590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indiana.edu/~oso/lessons/Blues/NDst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40" y="36368"/>
            <a:ext cx="8415019" cy="295232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indiana.edu/~oso/lessons/Blues/NDche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2988696"/>
            <a:ext cx="5853152" cy="3934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69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http://t2.gstatic.com/images?q=tbn:ANd9GcTZXI3f9ufkmj2CwDAFAT14S8al6cP_lAqAnCJMu0fHX2RpkWoc44B8983J"/>
          <p:cNvPicPr>
            <a:picLocks noChangeAspect="1" noChangeArrowheads="1"/>
          </p:cNvPicPr>
          <p:nvPr/>
        </p:nvPicPr>
        <p:blipFill>
          <a:blip r:embed="rId2" cstate="print"/>
          <a:srcRect/>
          <a:stretch>
            <a:fillRect/>
          </a:stretch>
        </p:blipFill>
        <p:spPr bwMode="auto">
          <a:xfrm>
            <a:off x="-27011" y="45166"/>
            <a:ext cx="3357586" cy="4268691"/>
          </a:xfrm>
          <a:prstGeom prst="rect">
            <a:avLst/>
          </a:prstGeom>
          <a:noFill/>
        </p:spPr>
      </p:pic>
      <p:sp>
        <p:nvSpPr>
          <p:cNvPr id="5" name="AutoShape 2" descr="data:image/jpeg;base64,/9j/4AAQSkZJRgABAQAAAQABAAD/2wCEAAkGBxITEhQUExQVFRQXFxgWFxgXGBcYFBkXGxUXFxkXFxYYHCggGBolHRUUITEhJSkrLi4uFx8zODMsNygtLisBCgoKDg0OGhAQGCwcHBwsLCwsLCwsLCwsLCwsLCwsLiwsLCwsLCw3LCwsLCw3KyssKywsKyw3KywrKywrKysrLP/AABEIAKMBDQMBIgACEQEDEQH/xAAcAAABBAMBAAAAAAAAAAAAAAAFAwQGBwABAgj/xABGEAABAwIEAwUFBAYIBgMBAAABAAIRAwQFEiExBkFREyJhcZEHUoGhsTJCwdEUFSMz4fAkQ2JygpKz8TRTc6KywmOjwxb/xAAZAQADAQEBAAAAAAAAAAAAAAABAgMABAX/xAAhEQACAgICAwEBAQAAAAAAAAAAAQIRAyESMSJBUTJhE//aAAwDAQACEQMRAD8Au7OszpHNIWArk/1kNR2aq2Kib1tvJI1LprQSSIGp8kVOb6NSH+da7TwVdcQe0Tsv3YAGu/2z4xyVeYx7Q7ypIFVzR/ZMfNdKxZO2yfNfD0BeYjTpCajg0eJA+Sjd57Q7RkxLvHQD1K84XeJ1HmXvc4n3nElMqtw/aU8Ypd7C7fR6Nd7Urcf1bj/jaume06gf6p3+dq83U6jpiYXVV7xzOibw+C1L6epsN44s6umfI7o7T5o+y5BEjUHmCCPVeO2X1SZkko/hHHV5bmadQgT9kyW+inJJ9MZX7PUrrmBstU7mRMfNVNw97XqT2hl0zITp2jO8z/ENwpXhvFtF7wylFSZILTpASccgXJEudcxyWhd+HzQmtjFEFoc8NJEwTqnVOoDBGoQ8ktgTTCFOtM6bIb+v6fuu9An1A6H+eSiVJhjZUj1szfwkRxpnuuPolBirI2PyUfbz0MgJamyBG6DZgzVxdjWlztABJJhQu89smG03ln7V0GCWslvwKg/to4jc0ts2GJaH1I38GqoiUQ0ensI9rOG3FQUw57HHQdo3K0npJUv/AFi3ofkvGjXdVd3sf4sdXYbSq6alNuamTu6nzb8NEG6DRb36wb0K5/WjehQ5slJvGqXkAKfrVnQrf61Z0KF5Fy9vijZgmcYZtDvRb/W7OjkFcdVzCYwaOMM6OWjjbOjkEeEk5GgB049T6OT+zuRUaHNkA9VDXBSfh/8Act8z9UWgIVpiCR6eS7J5lc1ngCTyUB4r4vHeZT1jRxnRcmPE8j/g8pcR1xbxiKQLKQLup29Cqxv+JqxBl5BP3BsByJPM+CGX+IPeTJnn1aByKYUKHdLidfH7R8gvQjGMFSRDbdsaXVd7iTm6zKavqHlt9finNe3GoJ1jbn8eia1YENgb77ylbKJI5B6x8Ctdk48j6SumUhqe6TuOSVtqYmczmxrOsShELNW1sSdGifjKWu7R/wB5h06zCNWFa4GtJzNI3EkE8tdehTHGmVs5c9znOOpOwnyGipSSEvYEeYMQAPLRJu0GhSzKbnGJ9dVj2RuZ8lF9lENoI2OqIYRi1Wi/NTcWlNDTmNx4wu6zDpGsGJ5eGvVMmwMOXONVTDi5xB1c7dwPTyU44F4weXBjnOyaQ4mSPMKsuyqMJBBB0MHx+q7aXt/aU+65upb18QE/KybjXR6uwatmYT89+SGVCDEaiByQH2L40+6snueILX5d5+7KOWrTGv8AOpUJqnodXR23muw1KZVmVSbCeefbE0jFKviykR5ZFCIVoe3bDi25pVo0fTDJ5S2dCqwVIu0ObClnsuqFuJ2kbFzm/A03qJhWL7FcINW+FUg5aLXOnlmIygH1KEmYvlrYWizVOS3kuC1Qs1CAXNRiXjquHiU6YKGVRq5a3ROntWoCawDYsSVRqfZU2qjVMmahk4KTcPj9i3zP1Udc1STA/wB0PM/VP6ARvjnFDSpZRpmMSCqNvr11Uta06OJDukA8yrM9oN2K3cnujUecqCOAcTlaABoIVcUOMKJSdsamgC4wORAjedISNa5DGugZqgjcRGusJ/XLmt7syCWjLqZ6kcggzcDuJlxBB1EHXffwRkNGhlQdUc4uMBwGbf7QIJP0Kd21CWkHVuaQY6iPlCM22HA0wxw2JE853A8h+Ke2eFtAA5fxlDi6DyRD7rDXtkgabx9Flu10SRAiMp28VYpw0EQOaFYhge0TvKyVBuyPUKhA7pgR6HwSdy47OM8lIWYaJjpErVXBmu1jTZO3oVEUNi95aIjQx5apO7tuyaCRJ1n4fhCn1vYtcA3Zw0/KE3/VQBOYAkyk42NyIDTo1Cx7jIAGg6uOw+YWWN2+m/7Od50Ld2kHfMpk7DMs9GkvjqeXpKiV7h1QOc87l22wM8kGmjJphK4fmYHASHGBr3mO5sdPLaPNN61EsMjURJH1AQm0uwx5BHcJh7Z+YPgilzWJYHAiAY8SOU/NZNMDTLk9gVMNtbqNjXBHh+zappbt0ChvsFH9ErnrV/8AzAU2t290KGRjoUaxdBmqb4hiNKkJq1GsHiQCfIc1FL3jyZFvTke++QD5NUKbHSN+1XBm17PvaZHtI6mTEDpvPwVT/wD8K0wRVIEaiATKm99d17hwNV5dGw2aPILdK10Tq0UUSsrzhSpTeGtOeYA5EkmAI57q/wD2e8KCxtg0war+88j5N+ChAoFtRrxBcxwcJ2kKcYVxnTdArt7M+8NWfHolnbQGqJUWJJwSlGs1wlpDhyI1WnhR6FECk6gS4CTqBUTMN3NSFeu1jS55DWjclOKqrT2rY2ab6NGYaQXu+gVYq2AMXXtEs2Oyy4gGJA0/iEZwzGKNyzNSdm6j7w8x0VH4g1hDHCBmBRrge9FK6otBjMcjhI1DgY+aq4Clu5VIsF/dDzP1QCEfwYfsh5n6oIBR3EN4S8gfedlHkAh9tQJAa3l0XF5XBqAHdrOfvOOghOsJOVkmCYM6eO/1XTZKtHFO2guMzOhjw6o7Y2oiTuTp8AmNpZySRo3qfFORjFCiDnI02M/gsFIe/q2I5zJ8il32bRBjTmo8/jWmSBqR1AOX1AR21xim8NE6HYjb4oWbidseZIaIHjun9e2zMEauPyTJ7gD6wnmGXoADefXl4I0YHuwhwEkaJeysWuBbsQCUTu78juiZHkf9kNbiGbUxImI5rK2Fgi7okeH86LG0y8ifJZdvL6gHVL3lyKQ10JGgT2khatnNa0DnBp1SV3h1Mth2/jEKN3XFVXORTpOdHPZYzi8EZa9NwB6yPQpOdjcQPxPhIYMzQMpdHx6wgjBlzAAfDofrCsI0qVdh7PVpHXUFRa5wuKkwQJynzjumdtUrhu0bkWz7Aif0W5/6w/0gprcXYo0HVHbNaT57wPool7EKZbQumncVhOs/1TfzRDjWqRaMaPvuaPqVzZfhSBA7tz69U1KhkkyfyHQIhaWYXNpZHQoxZ0IhKkdAiy1XdO30RF7QN1w0LMNjF1rCZXFtr4I81iSq0EAkft61Si7NScWkdCYPwVmYHiYuKDKn3tnDo4aFQK8tTrARL2f3RFWrSOxAfHQjun8EslaEkicwuaoSoKTqOB0mJ211PwUkI0NH7rzvx+an6dWa8k5ajokzDSZEeC9FVFUXtbwVmcXLKgNQlrHMEE+DlaFgRXdOcu+nRIU3EOBBM9eYjaCiNK1fBOx80Z4M4Zp3Dy6tWbSaxze6YzPG8Ak6DxVNhZcOCucbeiXAhxpsmd5yhSvCP3Q+P1Ve4bxnQfWdRAhokNd1DR0+BHxVg4LVa6ixzTLXCQfApibPPNOmXSTzMk9eYRSlSLmERBB5GOSaYY4ZCBqc5BJHzRG2eB3Cdm5p8+ULoJjPGb51Gi7L9shrQOp/koFb4Qxje0vnODjq1g1MeXRHaLQ6uaocHdmXOLSCMpAEaH7UoBe0H3TnOcXZnTqNcusx4BJdjVQ9FSjXYGMqOYRA1ADSEStLQ0GwZLY35eYQinwk+1DXBxqZ2tdoNBr9UUONdg5naNLmP+4ZkT95pRdBTJH2dTsmvIOXkdwm5rRtzHoivDuMU+zNNzgaLtvDw8Cg15cBofl2E69egWi3ewTXw4/WOhkzuJSWH1y/NHJAq1Z+x0TjBrhwL2SImfknTFrRJ8Pti86ddf8AdNsfoBkye9MfwCK8PYpTbbvMTUc46dBpCB4ljjDVbSbBqGS9/wB1rfdaObkrdvYUiL3dqwZnOc5mkADTnuTzK5oV7ZzTS7Yk6iKgzUzrOhGoTvFMHN08UwSyXAZtSNTGvhqgN5w8LaoWuf2gBjYhpjdaqejNndPtLO4E6MJ2BlsHoeYU0uC19Mu3kT6bKEVq/aUix7vsDNTJBJyztKP4BfNNsQTBAcPoinQGizPYuw9hck7urZv+zROOLjItm9czvwXHsdrZ6FcyDFQDQbRTGmqb8SPLrmi3k2kPm4/kufL+iuMEYiTTc0g6HQp/aXOyFcT1srQTpDm/UfmtWdTRSZ0JaD7qmYwEsGaJjZ1AD5pd1fVBhodUnwdVu7qtGqbVnaSh9epKJjVe6LqjWDmdfIap/gzRTvqZ94Ob8p/BBMMdNzEzAP1RW4qRc0HTEVGj1kLPoDJpjGJdjTDgASXtYAdtTr8gqqxjG6udtVrzLXvqATyLy0N8obPxUs9p98aVGlG5qSJ20b0+KrLDS6q7vEFrQ2THSQAjhSJS+kmr4tVrS+q9/eMtaCcoHLQfzqhtexpv3BnzWOqFhbP2SYnp0RFtuSDGq6uKI37ABwtofGo6HcHzXdfBw7XMZ8kXNsHGDsljT5rcUHkyGXDXUXDKZM9FevstrOfh1Iv1MvHwDjCpzHWgNnYyQrc9kM/qylPvVPTOVNqgvaKq4eayBzAET1jdJ1HHtSeUx4wUrRc2mwTps0ToZPVZcvh7WjcyJA+qpJgRq4qsb2jHHKajmQ7nB3+ik2DWtGl3iWsG5kjVRw4e+q9sNDjGWDplHMpwOEazO+5vaNH9owPGCk5UO43sl93ils5kNmo6dmjl58tVDccsu1+2fs/ZDeXgSd0bptcGBs90TsI/kJoLXf5nwRQrYKsbUsGjsx5jl6LTqwe7KTA3Kc1ty1o8PEDmU0trEuLiNgYEqnoUTya+HimF08seHM9ORUgdhhDTMg+ajl1IcRzB9UqCFMPuM2kkNPIfPVaq4RSa7M0GZ66+aHtLmwW8/RSCxeKg8UwAngNZzXgENqsHIQ2oPXQpjxNd0TGZmX7paR3uevkleya2c+3VNMXoAsDgSSIy7EadZWutmoiFQUWV/tQxzXN12zRpHqt2lHLRnX7To8Rm005FJ1cJrVahFNmYTvsBrqnd7SrUqcVKbgNAT90RsZCk5bDRbHsUEW9wetYH/wCsLWLNm78qbB9T+K17EHE21fr2w/0wt3dT+lVDOwaP+1TmUh2Rjia1NepTt9ZqOOo6Na534BNsEqksE7jQ+YUpwW1z4hScdqbXuPxGUfVRt9uaNxXp+7UdHlJP0UZPZWPYctWFLHQwksPcl3CSUR2c3JMIdcVYBRO40CA4lV0Kxhlw/dE3b9O7lAnlO8fNSPEf3tE//Iz/AMgkcFwnLY0axEOqVnPPlBa36JbFn5Q1x+65pP8AmCN2hbs69r8dlQg97O7TwjdRjB7XJRBdoTLj9U+xu/F9eEjWhR7rejtiT6/RauLR11XZaU9M2tVw+7TGp8p2Vca4qyE3ekR6tiFWpJFM9iSWsqEHK4t3hHrW9DWRzI09N1JuM7BlO2o0mNDWteA0DYANUYNHQac/iqQblsR0hZj9N9gVly8Bo5QuKshvnp9FxejYc+aoBEd4nrzPQwfBXJ7HXk4XRJBHefoRGmYwqVximC0yd5lejOGaQbbUmjYNA+QUG9jejz5irX1a1JgAyjvnzT67qlpblHx6BEn2zW97Zxbr5dEybTnf1TSDEkHB7dKj43IaPhqfwUwiGDxP+6i+AZaVFoJJJJdA31Uiw1znAuPwHRc+Ts6cfQCum5ajmAbwR+QQzFauTujf8UQxy8FGq1xEkhwb4OPM/AIFZgvc6o77LZd5wuiD0QyKmZ+i5KeZ053+oCcYXYPqfZk8/wDdNcXuYa2q8gTv0A5fBEeHcaaCCxw5T5c0/ZKghe4M/IXDYDXooNitkZLtoifFWRieP9wtzDbXRVXjfElMlzWmeSC12GrCVjbtqSzmWyPEhIWN72T4PkntlTIo07hp7zTt4DX0KUxm1p1MtVn2XDN8RuE1moJBwdodW7j8lujZZjH3f50SOE0HvaImPp1RplvlG6lORWEPbGtwWUmwBHVaqua8FpAIiD0hIYkJaVG77F3U6bwCNso11Ljt6JIhkWD7DR/R7nT+vjzhgEpG5cDcVeuYj5BK+wn/AIW48Ko/0wmt3pdVvMH1aPyWl6FjphnhMA3L9Nqf/sg3EtsDf1SOjZ88glFuCq2a6rDpTb8yfyUW4t4io0cQuGHMSIcY2ADBK52rkUTVha3p6hdHc6bIFZ8aWRiasHoWlPm8SWZBc2rI5w135J6Y7kgpUbMdEHxWhLTHRNbzjy0YIb2j+kNgep5KP3/GznMD2UhleSBLjII5GEeIvNFrV6YGH20bAU/xBUXx5ksfO2U/RHcNvO0wahUMSMuaNge0IQXG3fs3QeRWitCpkcoVRRpAN1JAOm5JGgHjOisrg7h/9Fo5n616sPqO8TqGDoGjRRDgThu5dXp1bilkot77Z3c6IZp81aL1pSvQjohvHb/3DOpcfQR+KjLqEzP1Uk48/eUfAOPzUcoEmTyXTi/JNnfISJ3O2qYVHktL4gbCfyTupI+DSht7WIaxvT7SdsCBFPDnV61KkDrUe0eQJl3yC9GYOzLSa3pp6aKl/Z7b9pfF/KnTcf8AES1o+pV1Yb+7Hmfqo+wlI3ztdeYCXwukTOmnLy5pLEKeojoPJSrh3Dm5R+PXmjklRSEbMsMNO/JHGNDGlOcgAQzFa8MK5G7Z2RikiG8W1s1SkBuXEfLU/Nc4nlpUWMJIL3DTwlP8Lt21qzqjiMlIR5udqfQBB8eu21X1CNS0BrZ2BGs+ey68a0cmV+QJ4qoue1gJJaJgctuajVCzq0KwczNA1id9J9FOrK5ZUp99pzaQEtUw7MddNNDEaJ6J2A77EppkzpHx2USwHBnV6p5M1n3oncKdN4abUdlzOAHlqOif/q00u+xsQMsxyWatmuuhnady3dT3AJEnoJhd8IW76lvlqNOQPJZPu/knjrcVCGN2cO+pdZ0WMaGgAQApzlTopCNoH03NYABsurmqCNEliBAOg8/ND69wGGCYkSpFWgZjN4GBxJjQqtLi7c89pPM5R8dSiHFeLGtVLGHujc8imIDYawbx8+SdE3suv2BVJtbn/rD/AEwueI2Rcg+9SafQlp+ieexSy7Gzr9TUDj59mFxxUQP0d+glr266bEmEG+hKpins7+3dVDyyN+AaXH6qsOI2tr3NarqTUzN32YdI9FIcO4gy2+INpvGYhhDhruQxzR4woe2oJOhJnl4eKVLbYJCQwalyzfEp9Z0OzEMJEkaz0WWx010PLnCVzqgDTrWm4lzhmd4mVp9JrdgABrAA6JwYQ+4q+JhKwosf2fVhXw+7pD+8BzEtJHlq1DLmqXUB1IA9SFx7Kr4UzeCYHYB3xBIHzct4a1zhTa4f1jAf8wSrtjpFs2bIY0dGtHo0Bbuaga0uOwBJ8glGlNsWbNKoP7DvolSJle4leur1C922oaOjZ0Sdrb6R4rVIEMaSN/BF7eh3BGpPRdipaEBN3RlxA2y/igl/a5g7zUtu2gGI1jogeINGUEfFEyG/At+aN22mQIqgsJ55h3m/AwVdWFn9mPM/VUZYgi4tng/1g+sfirywn92PM/VSfYxSZGZzBOsgehn6KwMEpwFBcBGep4t19QrAw9sBSzs6cKHlVyjnE1bJTcTtBUiqaqv/AGlXsUHjmR/BQjtnQ3SAthjfZ2e/eqlzh1knQHwAAQ+2JdDQeUk8idyg2H1y4sGmVoAH4qS21PLpl1jMOpB/LVdqejikgpZtAg7J4L0c9QOUoBWuMrdDrEeu0puL7WHER4dYW5C8AtQxLvvIOoMJdt44kNkknlyjxUNtLt2ZzgDDnbdeSsDhzDT9p2/0QlkoeOOx9h9nGp3T5ziJTsUoGqZXj42K57s6kqVAusO9J25qCcfYxkIYzfKefXkpjjN62nTc7oCVTV1cGvXLnGZPyTxI5HQjbyNdyVNuFcC/rKg1OoHQJPhvh7O4VCO6NgeamTqb2DRui12BKid8AUwKFYD3v/RAOJqLH0KOcSGucddtEd9nLy6jXn3x/wCAQHi1n9Eb/ecPmR+CMukJfkV/eVmmlla0N7xcANNEKboJPVPMTdDQABppPOBofmChNVxIQi9AyfoUfX+qxtx3kwqVcsSmjrkkhEBI+2032TSrU+qaU68+QGp/BY9+g2QMGuGbnJWdJgFpnWJgggesKbYFdh9Rs8qjDHgSIVd4K6ao92CT5DX6x6qaYN+9YdiXNHxzCPnolstFeNlyNXFfbaZ0K2wlc1KclvgflzQRzvscforC3KWtI6QIXdOg1v2WgeQXbEqAptsKGlxbMeCHNBHiENfhFCP3TPqjTk3qQjGTAyKYjw7Q7r2tyFrg4ZdjGuoKl+CmaTT1n6oTiTf2b+XdOvwRDhj/AIWlO+UT5wumLtC+ysuHbfu5jz+nJS2zBhMsNsQ0AdAEdpUgAuecrZ3wXFDC4cYVT+0i5Lu51gfNW9fUhCrXjXh59YtezdhkjwWgNNWgFhNlkZmMgAgOMaCdQZ66IjcV9CJGglhHMakj5ptUxBtNrmTo77Q30Ajbqgla4c5w7LUcp316jmr2c1Ct9eDwEjnsI1jzTamyo8QxhdJ0/wB0dwfhl1Q5i0md82jfMBT7DsCa2J1+QSuVDKFkV4W4ULYfU1dyHIfxU4taWXZLNYGrmrV02UnIuoUL1SgN84glOql3odZQLGb0U2uc4xoSfRFAlohnHuLd0UmnV2/khXBfDDq7w90imD/m/gtYPhj8RuSdQwHvHlHJo8Vc+F4YyjTDQIAGiaTrRJR5Ma2li1ggCIXN1BEhFKwgShLxrvohEdolPs7pRSreLx/4hNOIMONW0c1gl4Jc0dYJlvxRHgWo11Orl5PA/wC0Lq3umAQXDd2kj3inl0ckv0UfidBwfke0io3V7PvAc/hsUDr0NZaYPyV88R2dCpSrOhhqGm8Bw+1t1GvRUi6zqf8ALqdPsu/JBAbsD1qOvfkHry/gmoZBGunhuj9W1q86byIH3HflqmIsKpqD9lUHXuO29ExjptIAS7usGzebj4ruhRzHO4QN4jRPKeHVS7M6nUgfZGR3rslLi3q5YFKpr/Yd+SARTBbGpU7R7GlwaG5g0EvcXOhrQB1I18FYfCnCVcVWVrpzWtac7KTde9yznwOsJD2UUTT7cvBZIYBmBE7nSQrAN0z3ggFydUPGFc1apbB8RPkTCbsvme8FxeXbCx3eEwf5+S1IQOMAK6AQrDcWpuptJdBIEzI/DwTtuIUj99vqotUxkxw8Js9dHEKXvt9UhVxGkBOcfistGYhijYpmeen8E+wIg0GFu0aeSD3d4xzXOLgSAS1o8unVE+GHf0alv9nnofiumHQnsIC2Z7rfQLrsW9B6LFiLQ1s0bdh+6PRJOsqfuN9AsWIIKbETgtsdTQpE/wBxv5LbMHtxtRpD/A38lixZgbF22VMbMb6BdC3Z7o9AsWIGtmv0Znut9AsNpT9xvoFixANs4/QKX/LZ/lCTrYTQdo6lTI8Wg/gsWJkCzLbCqFP7FKm3+60D6BLm1Z7rfQLaxZms1+h0/cb6BcGwpf8ALZ/lCxYsazu3tmM+w1rZ1MACT4wtmgz3W+gWLFmBmdi33W+gWdk33R6BbWIGM7Jvuj0Czsm+6PQLFiwTfZN90egWdk33R6BYsWMZ2TfdHoFnYt90egWliwDfYt90egWdk3oPQLFixjfZN6D0C12Teg9FixExnZN6D0Wdi33R6LSxYxnYt90ei7a0DZYsRQT/2Q==">
            <a:hlinkClick r:id="rId3"/>
          </p:cNvPr>
          <p:cNvSpPr>
            <a:spLocks noChangeAspect="1" noChangeArrowheads="1"/>
          </p:cNvSpPr>
          <p:nvPr/>
        </p:nvSpPr>
        <p:spPr bwMode="auto">
          <a:xfrm>
            <a:off x="120650" y="-928688"/>
            <a:ext cx="3209925"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432agyriawarn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3" y="2697079"/>
            <a:ext cx="6879161" cy="4164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0658" name="Picture 2" descr="http://t1.gstatic.com/images?q=tbn:ANd9GcQ9Y-TALKkm50z-7sFr7ut8cHJWZbrzZ2awNl3PtDGinq7CZrbs4oVcUMpMDQ"/>
          <p:cNvPicPr>
            <a:picLocks noChangeAspect="1" noChangeArrowheads="1"/>
          </p:cNvPicPr>
          <p:nvPr/>
        </p:nvPicPr>
        <p:blipFill>
          <a:blip r:embed="rId2" cstate="print"/>
          <a:srcRect/>
          <a:stretch>
            <a:fillRect/>
          </a:stretch>
        </p:blipFill>
        <p:spPr bwMode="auto">
          <a:xfrm>
            <a:off x="2000232" y="1571612"/>
            <a:ext cx="5171963" cy="3929090"/>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7586" name="Picture 2" descr="http://www.indiana.edu/~oso/lessons/Blues/pedigree.jpg"/>
          <p:cNvPicPr>
            <a:picLocks noChangeAspect="1" noChangeArrowheads="1"/>
          </p:cNvPicPr>
          <p:nvPr/>
        </p:nvPicPr>
        <p:blipFill>
          <a:blip r:embed="rId2" cstate="print"/>
          <a:srcRect/>
          <a:stretch>
            <a:fillRect/>
          </a:stretch>
        </p:blipFill>
        <p:spPr bwMode="auto">
          <a:xfrm>
            <a:off x="571472" y="285728"/>
            <a:ext cx="8085483" cy="592935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Mendel’s Experiments</a:t>
            </a:r>
          </a:p>
        </p:txBody>
      </p:sp>
      <p:sp>
        <p:nvSpPr>
          <p:cNvPr id="3" name="Content Placeholder 2"/>
          <p:cNvSpPr>
            <a:spLocks noGrp="1"/>
          </p:cNvSpPr>
          <p:nvPr>
            <p:ph idx="1"/>
          </p:nvPr>
        </p:nvSpPr>
        <p:spPr/>
        <p:txBody>
          <a:bodyPr/>
          <a:lstStyle/>
          <a:p>
            <a:r>
              <a:rPr lang="en-US" dirty="0"/>
              <a:t>The P (parent) </a:t>
            </a:r>
          </a:p>
          <a:p>
            <a:pPr>
              <a:buNone/>
            </a:pPr>
            <a:r>
              <a:rPr lang="en-US" dirty="0"/>
              <a:t>generation</a:t>
            </a:r>
          </a:p>
          <a:p>
            <a:r>
              <a:rPr lang="en-US" dirty="0"/>
              <a:t>Step One:</a:t>
            </a:r>
          </a:p>
          <a:p>
            <a:pPr lvl="1"/>
            <a:r>
              <a:rPr lang="en-US" dirty="0"/>
              <a:t>Create true-breeding</a:t>
            </a:r>
          </a:p>
          <a:p>
            <a:pPr lvl="1">
              <a:buNone/>
            </a:pPr>
            <a:r>
              <a:rPr lang="en-US" dirty="0"/>
              <a:t>plants using self-</a:t>
            </a:r>
          </a:p>
          <a:p>
            <a:pPr lvl="1">
              <a:buNone/>
            </a:pPr>
            <a:r>
              <a:rPr lang="en-US" dirty="0"/>
              <a:t>Pollination</a:t>
            </a:r>
          </a:p>
          <a:p>
            <a:pPr lvl="1">
              <a:buNone/>
            </a:pPr>
            <a:endParaRPr lang="en-US" dirty="0"/>
          </a:p>
        </p:txBody>
      </p:sp>
      <p:pic>
        <p:nvPicPr>
          <p:cNvPr id="23554" name="Picture 2" descr="http://www.anselm.edu/homepage/jpitocch/genbio/peachar.JPG"/>
          <p:cNvPicPr>
            <a:picLocks noChangeAspect="1" noChangeArrowheads="1"/>
          </p:cNvPicPr>
          <p:nvPr/>
        </p:nvPicPr>
        <p:blipFill>
          <a:blip r:embed="rId3" cstate="print"/>
          <a:srcRect/>
          <a:stretch>
            <a:fillRect/>
          </a:stretch>
        </p:blipFill>
        <p:spPr bwMode="auto">
          <a:xfrm>
            <a:off x="4714876" y="1071546"/>
            <a:ext cx="4244586" cy="5726254"/>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www.indiana.edu/~oso/lessons/Blues/Caweinped.jpg"/>
          <p:cNvPicPr>
            <a:picLocks noChangeAspect="1" noChangeArrowheads="1"/>
          </p:cNvPicPr>
          <p:nvPr/>
        </p:nvPicPr>
        <p:blipFill>
          <a:blip r:embed="rId2" cstate="print"/>
          <a:srcRect/>
          <a:stretch>
            <a:fillRect/>
          </a:stretch>
        </p:blipFill>
        <p:spPr bwMode="auto">
          <a:xfrm>
            <a:off x="1714480" y="571480"/>
            <a:ext cx="5778485" cy="5857916"/>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nclark.net/bluepeople.jpg"/>
          <p:cNvPicPr>
            <a:picLocks noChangeAspect="1" noChangeArrowheads="1"/>
          </p:cNvPicPr>
          <p:nvPr/>
        </p:nvPicPr>
        <p:blipFill>
          <a:blip r:embed="rId2" cstate="print"/>
          <a:srcRect/>
          <a:stretch>
            <a:fillRect/>
          </a:stretch>
        </p:blipFill>
        <p:spPr bwMode="auto">
          <a:xfrm>
            <a:off x="1928794" y="285728"/>
            <a:ext cx="5143536" cy="6189679"/>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5538" name="Picture 2" descr="http://upload.wikimedia.org/wikipedia/commons/thumb/3/3e/Autorecessive.svg/220px-Autorecessive.svg.png"/>
          <p:cNvPicPr>
            <a:picLocks noChangeAspect="1" noChangeArrowheads="1"/>
          </p:cNvPicPr>
          <p:nvPr/>
        </p:nvPicPr>
        <p:blipFill>
          <a:blip r:embed="rId2" cstate="print"/>
          <a:srcRect/>
          <a:stretch>
            <a:fillRect/>
          </a:stretch>
        </p:blipFill>
        <p:spPr bwMode="auto">
          <a:xfrm>
            <a:off x="2500298" y="714356"/>
            <a:ext cx="4643470" cy="5424419"/>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Cure: </a:t>
            </a:r>
            <a:r>
              <a:rPr lang="en-US" dirty="0" err="1"/>
              <a:t>Methylene</a:t>
            </a:r>
            <a:r>
              <a:rPr lang="en-US" dirty="0"/>
              <a:t> Blue</a:t>
            </a:r>
          </a:p>
        </p:txBody>
      </p:sp>
      <p:pic>
        <p:nvPicPr>
          <p:cNvPr id="68610" name="Picture 2" descr="http://www.prestoimages.net/store/rd648/648_pd2070169_th1.jpg"/>
          <p:cNvPicPr>
            <a:picLocks noChangeAspect="1" noChangeArrowheads="1"/>
          </p:cNvPicPr>
          <p:nvPr/>
        </p:nvPicPr>
        <p:blipFill>
          <a:blip r:embed="rId2" cstate="print"/>
          <a:srcRect/>
          <a:stretch>
            <a:fillRect/>
          </a:stretch>
        </p:blipFill>
        <p:spPr bwMode="auto">
          <a:xfrm>
            <a:off x="3000364" y="1928802"/>
            <a:ext cx="2976583" cy="3571900"/>
          </a:xfrm>
          <a:prstGeom prst="rect">
            <a:avLst/>
          </a:prstGeom>
          <a:noFill/>
        </p:spPr>
      </p:pic>
      <p:pic>
        <p:nvPicPr>
          <p:cNvPr id="68612" name="Picture 4" descr="http://img.ehowcdn.com/article-page-main/ds-photo/getty/article/88/152/AA032162_XS.jpg"/>
          <p:cNvPicPr>
            <a:picLocks noChangeAspect="1" noChangeArrowheads="1"/>
          </p:cNvPicPr>
          <p:nvPr/>
        </p:nvPicPr>
        <p:blipFill>
          <a:blip r:embed="rId3" cstate="print"/>
          <a:srcRect/>
          <a:stretch>
            <a:fillRect/>
          </a:stretch>
        </p:blipFill>
        <p:spPr bwMode="auto">
          <a:xfrm>
            <a:off x="2143108" y="1785926"/>
            <a:ext cx="4214842" cy="41211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Hypertrichosis</a:t>
            </a:r>
            <a:endParaRPr lang="en-US" dirty="0"/>
          </a:p>
        </p:txBody>
      </p:sp>
      <p:pic>
        <p:nvPicPr>
          <p:cNvPr id="74754" name="Picture 2" descr="http://resource.rockyview.ab.ca/t4t/bio30/images/m6/b30_m6_047_l.jpg"/>
          <p:cNvPicPr>
            <a:picLocks noChangeAspect="1" noChangeArrowheads="1"/>
          </p:cNvPicPr>
          <p:nvPr/>
        </p:nvPicPr>
        <p:blipFill>
          <a:blip r:embed="rId2" cstate="print"/>
          <a:srcRect/>
          <a:stretch>
            <a:fillRect/>
          </a:stretch>
        </p:blipFill>
        <p:spPr bwMode="auto">
          <a:xfrm>
            <a:off x="1928794" y="1785926"/>
            <a:ext cx="5344389" cy="4143404"/>
          </a:xfrm>
          <a:prstGeom prst="rect">
            <a:avLst/>
          </a:prstGeom>
          <a:noFill/>
        </p:spPr>
      </p:pic>
      <p:sp>
        <p:nvSpPr>
          <p:cNvPr id="5" name="Rectangle 4"/>
          <p:cNvSpPr/>
          <p:nvPr/>
        </p:nvSpPr>
        <p:spPr>
          <a:xfrm>
            <a:off x="1785918" y="1571612"/>
            <a:ext cx="5643602"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5778" name="Picture 2" descr="http://www.bizarremedical.com/wp-content/uploads/2010/07/a358_werewolf.jpg"/>
          <p:cNvPicPr>
            <a:picLocks noChangeAspect="1" noChangeArrowheads="1"/>
          </p:cNvPicPr>
          <p:nvPr/>
        </p:nvPicPr>
        <p:blipFill>
          <a:blip r:embed="rId2" cstate="print"/>
          <a:srcRect/>
          <a:stretch>
            <a:fillRect/>
          </a:stretch>
        </p:blipFill>
        <p:spPr bwMode="auto">
          <a:xfrm>
            <a:off x="1928794" y="1928802"/>
            <a:ext cx="4994604" cy="3929090"/>
          </a:xfrm>
          <a:prstGeom prst="rect">
            <a:avLst/>
          </a:prstGeom>
          <a:noFill/>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4643446"/>
            <a:ext cx="8229600" cy="1482717"/>
          </a:xfrm>
        </p:spPr>
        <p:txBody>
          <a:bodyPr/>
          <a:lstStyle/>
          <a:p>
            <a:r>
              <a:rPr lang="en-US" sz="1800" dirty="0"/>
              <a:t>Figure 1. Pedigree of Doberman dogs carrying the canarc-1 mutation. Homozygous individuals indicated by filled symbols and unaffected </a:t>
            </a:r>
            <a:r>
              <a:rPr lang="en-US" sz="1800" dirty="0" err="1"/>
              <a:t>heterozygotes</a:t>
            </a:r>
            <a:r>
              <a:rPr lang="en-US" sz="1800" dirty="0"/>
              <a:t> with dotted symbols (females as circles, males as squares).</a:t>
            </a:r>
          </a:p>
        </p:txBody>
      </p:sp>
      <p:pic>
        <p:nvPicPr>
          <p:cNvPr id="71682" name="Picture 2" descr="http://biosearch.berkeley.edu/images/opensearch/artid=1885801&amp;blobname=1471-2202-8-34-1.jpg"/>
          <p:cNvPicPr>
            <a:picLocks noChangeAspect="1" noChangeArrowheads="1"/>
          </p:cNvPicPr>
          <p:nvPr/>
        </p:nvPicPr>
        <p:blipFill>
          <a:blip r:embed="rId2" cstate="print"/>
          <a:srcRect/>
          <a:stretch>
            <a:fillRect/>
          </a:stretch>
        </p:blipFill>
        <p:spPr bwMode="auto">
          <a:xfrm>
            <a:off x="642910" y="500042"/>
            <a:ext cx="7120528" cy="3643338"/>
          </a:xfrm>
          <a:prstGeom prst="rect">
            <a:avLst/>
          </a:prstGeom>
          <a:noFill/>
        </p:spPr>
      </p:pic>
      <p:sp>
        <p:nvSpPr>
          <p:cNvPr id="5" name="Rectangle 4"/>
          <p:cNvSpPr/>
          <p:nvPr/>
        </p:nvSpPr>
        <p:spPr>
          <a:xfrm>
            <a:off x="571472" y="3857628"/>
            <a:ext cx="7429552" cy="5000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advocacy.britannica.com/blog/advocacy/wp-content/uploads/doberman1.jpg"/>
          <p:cNvPicPr>
            <a:picLocks noChangeAspect="1" noChangeArrowheads="1"/>
          </p:cNvPicPr>
          <p:nvPr/>
        </p:nvPicPr>
        <p:blipFill>
          <a:blip r:embed="rId2" cstate="print"/>
          <a:srcRect/>
          <a:stretch>
            <a:fillRect/>
          </a:stretch>
        </p:blipFill>
        <p:spPr bwMode="auto">
          <a:xfrm>
            <a:off x="5143504" y="3071534"/>
            <a:ext cx="3571900" cy="3786466"/>
          </a:xfrm>
          <a:prstGeom prst="rect">
            <a:avLst/>
          </a:prstGeom>
          <a:noFill/>
        </p:spPr>
      </p:pic>
      <p:pic>
        <p:nvPicPr>
          <p:cNvPr id="72708" name="Picture 4" descr="http://www.sciencemag.org/content/285/5436/2076/F1.small.gif"/>
          <p:cNvPicPr>
            <a:picLocks noChangeAspect="1" noChangeArrowheads="1"/>
          </p:cNvPicPr>
          <p:nvPr/>
        </p:nvPicPr>
        <p:blipFill>
          <a:blip r:embed="rId3" cstate="print"/>
          <a:srcRect/>
          <a:stretch>
            <a:fillRect/>
          </a:stretch>
        </p:blipFill>
        <p:spPr bwMode="auto">
          <a:xfrm>
            <a:off x="357158" y="357166"/>
            <a:ext cx="3130749" cy="3143272"/>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3730" name="Picture 2" descr="http://3d-labrador-retrievers.com/images/Tara-Pedigree.jpg"/>
          <p:cNvPicPr>
            <a:picLocks noChangeAspect="1" noChangeArrowheads="1"/>
          </p:cNvPicPr>
          <p:nvPr/>
        </p:nvPicPr>
        <p:blipFill>
          <a:blip r:embed="rId2" cstate="print"/>
          <a:srcRect/>
          <a:stretch>
            <a:fillRect/>
          </a:stretch>
        </p:blipFill>
        <p:spPr bwMode="auto">
          <a:xfrm>
            <a:off x="857224" y="785794"/>
            <a:ext cx="7274231" cy="5643602"/>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2071670" y="1500174"/>
            <a:ext cx="5354090" cy="34290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Mendel’s Experiments</a:t>
            </a:r>
          </a:p>
        </p:txBody>
      </p:sp>
      <p:sp>
        <p:nvSpPr>
          <p:cNvPr id="3" name="Content Placeholder 2"/>
          <p:cNvSpPr>
            <a:spLocks noGrp="1"/>
          </p:cNvSpPr>
          <p:nvPr>
            <p:ph idx="1"/>
          </p:nvPr>
        </p:nvSpPr>
        <p:spPr/>
        <p:txBody>
          <a:bodyPr/>
          <a:lstStyle/>
          <a:p>
            <a:r>
              <a:rPr lang="en-US" dirty="0"/>
              <a:t>The P (parent) </a:t>
            </a:r>
          </a:p>
          <a:p>
            <a:pPr>
              <a:buNone/>
            </a:pPr>
            <a:r>
              <a:rPr lang="en-US" dirty="0"/>
              <a:t>generation</a:t>
            </a:r>
          </a:p>
          <a:p>
            <a:r>
              <a:rPr lang="en-US" dirty="0"/>
              <a:t>Results:</a:t>
            </a:r>
          </a:p>
          <a:p>
            <a:pPr lvl="1"/>
            <a:r>
              <a:rPr lang="en-US" dirty="0"/>
              <a:t>Duh…true-breeding</a:t>
            </a:r>
          </a:p>
          <a:p>
            <a:pPr lvl="1">
              <a:buNone/>
            </a:pPr>
            <a:r>
              <a:rPr lang="en-US" dirty="0"/>
              <a:t>plants (by definition) only</a:t>
            </a:r>
          </a:p>
          <a:p>
            <a:pPr lvl="1">
              <a:buNone/>
            </a:pPr>
            <a:r>
              <a:rPr lang="en-US" dirty="0"/>
              <a:t>produce offspring that </a:t>
            </a:r>
          </a:p>
          <a:p>
            <a:pPr lvl="1">
              <a:buNone/>
            </a:pPr>
            <a:r>
              <a:rPr lang="en-US" dirty="0"/>
              <a:t>are the same as the </a:t>
            </a:r>
          </a:p>
          <a:p>
            <a:pPr lvl="1">
              <a:buNone/>
            </a:pPr>
            <a:r>
              <a:rPr lang="en-US" dirty="0"/>
              <a:t>parent</a:t>
            </a:r>
          </a:p>
        </p:txBody>
      </p:sp>
      <p:pic>
        <p:nvPicPr>
          <p:cNvPr id="23554" name="Picture 2" descr="http://www.anselm.edu/homepage/jpitocch/genbio/peachar.JPG"/>
          <p:cNvPicPr>
            <a:picLocks noChangeAspect="1" noChangeArrowheads="1"/>
          </p:cNvPicPr>
          <p:nvPr/>
        </p:nvPicPr>
        <p:blipFill>
          <a:blip r:embed="rId2" cstate="print"/>
          <a:srcRect/>
          <a:stretch>
            <a:fillRect/>
          </a:stretch>
        </p:blipFill>
        <p:spPr bwMode="auto">
          <a:xfrm>
            <a:off x="4714876" y="1071546"/>
            <a:ext cx="4244586" cy="5726254"/>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2" cstate="print"/>
          <a:srcRect/>
          <a:stretch>
            <a:fillRect/>
          </a:stretch>
        </p:blipFill>
        <p:spPr bwMode="auto">
          <a:xfrm>
            <a:off x="2071670" y="1857364"/>
            <a:ext cx="5469472" cy="3500462"/>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p:cNvPicPr>
            <a:picLocks noChangeAspect="1" noChangeArrowheads="1"/>
          </p:cNvPicPr>
          <p:nvPr/>
        </p:nvPicPr>
        <p:blipFill>
          <a:blip r:embed="rId2" cstate="print"/>
          <a:srcRect/>
          <a:stretch>
            <a:fillRect/>
          </a:stretch>
        </p:blipFill>
        <p:spPr bwMode="auto">
          <a:xfrm>
            <a:off x="1643042" y="1285860"/>
            <a:ext cx="6212897" cy="4071966"/>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098" name="Group 2"/>
          <p:cNvGrpSpPr>
            <a:grpSpLocks/>
          </p:cNvGrpSpPr>
          <p:nvPr/>
        </p:nvGrpSpPr>
        <p:grpSpPr bwMode="auto">
          <a:xfrm>
            <a:off x="1428728" y="928670"/>
            <a:ext cx="6429420" cy="5000662"/>
            <a:chOff x="6636" y="7384"/>
            <a:chExt cx="5145" cy="2959"/>
          </a:xfrm>
        </p:grpSpPr>
        <p:pic>
          <p:nvPicPr>
            <p:cNvPr id="4099" name="Picture 3" descr="084ped"/>
            <p:cNvPicPr>
              <a:picLocks noChangeAspect="1" noChangeArrowheads="1"/>
            </p:cNvPicPr>
            <p:nvPr/>
          </p:nvPicPr>
          <p:blipFill>
            <a:blip r:embed="rId2" cstate="print"/>
            <a:srcRect/>
            <a:stretch>
              <a:fillRect/>
            </a:stretch>
          </p:blipFill>
          <p:spPr bwMode="auto">
            <a:xfrm>
              <a:off x="6636" y="7718"/>
              <a:ext cx="5145" cy="2625"/>
            </a:xfrm>
            <a:prstGeom prst="rect">
              <a:avLst/>
            </a:prstGeom>
            <a:noFill/>
          </p:spPr>
        </p:pic>
        <p:sp>
          <p:nvSpPr>
            <p:cNvPr id="4100" name="Text Box 4"/>
            <p:cNvSpPr txBox="1">
              <a:spLocks noChangeArrowheads="1"/>
            </p:cNvSpPr>
            <p:nvPr/>
          </p:nvSpPr>
          <p:spPr bwMode="auto">
            <a:xfrm>
              <a:off x="9261" y="7384"/>
              <a:ext cx="1701" cy="5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a:ln>
                    <a:noFill/>
                  </a:ln>
                  <a:solidFill>
                    <a:schemeClr val="tx1"/>
                  </a:solidFill>
                  <a:effectLst/>
                  <a:latin typeface="Arial" pitchFamily="34" charset="0"/>
                </a:rPr>
                <a:t>Pedigree 4</a:t>
              </a:r>
              <a:endParaRPr kumimoji="0" lang="en-US" sz="1800" b="0" i="0" u="none" strike="noStrike" cap="none" normalizeH="0" baseline="0">
                <a:ln>
                  <a:noFill/>
                </a:ln>
                <a:solidFill>
                  <a:schemeClr val="tx1"/>
                </a:solidFill>
                <a:effectLst/>
                <a:latin typeface="Arial"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6263</TotalTime>
  <Words>1695</Words>
  <Application>Microsoft Office PowerPoint</Application>
  <PresentationFormat>On-screen Show (4:3)</PresentationFormat>
  <Paragraphs>480</Paragraphs>
  <Slides>92</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92</vt:i4>
      </vt:variant>
    </vt:vector>
  </HeadingPairs>
  <TitlesOfParts>
    <vt:vector size="98" baseType="lpstr">
      <vt:lpstr>Arial</vt:lpstr>
      <vt:lpstr>Calibri</vt:lpstr>
      <vt:lpstr>Cooper Black</vt:lpstr>
      <vt:lpstr>Rockwell</vt:lpstr>
      <vt:lpstr>Tahoma</vt:lpstr>
      <vt:lpstr>Office Theme</vt:lpstr>
      <vt:lpstr>Classical Genetics</vt:lpstr>
      <vt:lpstr>PowerPoint Presentation</vt:lpstr>
      <vt:lpstr>PowerPoint Presentation</vt:lpstr>
      <vt:lpstr>Mendel’s Experiments</vt:lpstr>
      <vt:lpstr>PowerPoint Presentation</vt:lpstr>
      <vt:lpstr>PowerPoint Presentation</vt:lpstr>
      <vt:lpstr>PowerPoint Presentation</vt:lpstr>
      <vt:lpstr>Mendel’s Experiments</vt:lpstr>
      <vt:lpstr>Mendel’s Experiments</vt:lpstr>
      <vt:lpstr>Mendel’s Experiments</vt:lpstr>
      <vt:lpstr>Mendel’s Experiments</vt:lpstr>
      <vt:lpstr>Mendel’s Experiments</vt:lpstr>
      <vt:lpstr>Mendel’s Experiments</vt:lpstr>
      <vt:lpstr>Mendel’s Experiments</vt:lpstr>
      <vt:lpstr>Mendel’s Experiments</vt:lpstr>
      <vt:lpstr>PowerPoint Presentation</vt:lpstr>
      <vt:lpstr>Conclusions:</vt:lpstr>
      <vt:lpstr>Conclusions:</vt:lpstr>
      <vt:lpstr>Genotype</vt:lpstr>
      <vt:lpstr>Phenotype</vt:lpstr>
      <vt:lpstr>Punnett Squares</vt:lpstr>
      <vt:lpstr>Punnett Squares</vt:lpstr>
      <vt:lpstr>PowerPoint Presentation</vt:lpstr>
      <vt:lpstr>Punnett Squares</vt:lpstr>
      <vt:lpstr>Punnett Squares</vt:lpstr>
      <vt:lpstr>Punnett Squares</vt:lpstr>
      <vt:lpstr>Punnett Squares</vt:lpstr>
      <vt:lpstr>Monohybrid Crosses</vt:lpstr>
      <vt:lpstr>PowerPoint Presentation</vt:lpstr>
      <vt:lpstr>PowerPoint Presentation</vt:lpstr>
      <vt:lpstr>PowerPoint Presentation</vt:lpstr>
      <vt:lpstr>Dihybrid Crosses</vt:lpstr>
      <vt:lpstr>Law of Segregation – split alleles for A (one) trait</vt:lpstr>
      <vt:lpstr>Everything is doubled: The Gametes</vt:lpstr>
      <vt:lpstr>Everything is doubled: The Offspring</vt:lpstr>
      <vt:lpstr>Dihybrid Cross</vt:lpstr>
      <vt:lpstr>Dihybrid Cross</vt:lpstr>
      <vt:lpstr>Dihybrid Crosses: a cross that shows the possible offspring for two traits</vt:lpstr>
      <vt:lpstr>Dihybrid Crosses</vt:lpstr>
      <vt:lpstr>PowerPoint Presentation</vt:lpstr>
      <vt:lpstr>PowerPoint Presentation</vt:lpstr>
      <vt:lpstr>Dihybrid Crosses</vt:lpstr>
      <vt:lpstr>Dihybrid Crosses</vt:lpstr>
      <vt:lpstr>Dihybrid Crosses</vt:lpstr>
      <vt:lpstr>Dihybrid Crosses</vt:lpstr>
      <vt:lpstr>Exceptions to the rule:</vt:lpstr>
      <vt:lpstr>Other Inheritance Patterns</vt:lpstr>
      <vt:lpstr>PowerPoint Presentation</vt:lpstr>
      <vt:lpstr>PowerPoint Presentation</vt:lpstr>
      <vt:lpstr>PowerPoint Presentation</vt:lpstr>
      <vt:lpstr>PowerPoint Presentation</vt:lpstr>
      <vt:lpstr>Other Inheritance Patterns</vt:lpstr>
      <vt:lpstr>Other Inheritance Patterns</vt:lpstr>
      <vt:lpstr>PowerPoint Presentation</vt:lpstr>
      <vt:lpstr>PowerPoint Presentation</vt:lpstr>
      <vt:lpstr>Other Inheritance Patterns</vt:lpstr>
      <vt:lpstr>Other Inheritance Patterns</vt:lpstr>
      <vt:lpstr>Other Inheritance Patterns</vt:lpstr>
      <vt:lpstr>PowerPoint Presentation</vt:lpstr>
      <vt:lpstr>PowerPoint Presentation</vt:lpstr>
      <vt:lpstr>PowerPoint Presentation</vt:lpstr>
      <vt:lpstr>Polygenic Traits</vt:lpstr>
      <vt:lpstr>PowerPoint Presentation</vt:lpstr>
      <vt:lpstr>PowerPoint Presentation</vt:lpstr>
      <vt:lpstr>Complex Characters</vt:lpstr>
      <vt:lpstr>PowerPoint Presentation</vt:lpstr>
      <vt:lpstr>Epistasis</vt:lpstr>
      <vt:lpstr>PowerPoint Presentation</vt:lpstr>
      <vt:lpstr>PowerPoint Presentation</vt:lpstr>
      <vt:lpstr>PowerPoint Presentation</vt:lpstr>
      <vt:lpstr>PowerPoint Presentation</vt:lpstr>
      <vt:lpstr>PowerPoint Presentation</vt:lpstr>
      <vt:lpstr>Pedigrees </vt:lpstr>
      <vt:lpstr>Pedigrees</vt:lpstr>
      <vt:lpstr>Methemoglobinemia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Cure: Methylene Blue</vt:lpstr>
      <vt:lpstr>Hypertrichosis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Utica Community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UCS</dc:creator>
  <cp:lastModifiedBy>SIEMIANOWSKI, JOHN</cp:lastModifiedBy>
  <cp:revision>352</cp:revision>
  <dcterms:created xsi:type="dcterms:W3CDTF">2010-12-08T14:41:10Z</dcterms:created>
  <dcterms:modified xsi:type="dcterms:W3CDTF">2019-03-14T12:25:28Z</dcterms:modified>
</cp:coreProperties>
</file>