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1"/>
  </p:notesMasterIdLst>
  <p:sldIdLst>
    <p:sldId id="257" r:id="rId2"/>
    <p:sldId id="408" r:id="rId3"/>
    <p:sldId id="409" r:id="rId4"/>
    <p:sldId id="410" r:id="rId5"/>
    <p:sldId id="449" r:id="rId6"/>
    <p:sldId id="446" r:id="rId7"/>
    <p:sldId id="441" r:id="rId8"/>
    <p:sldId id="412" r:id="rId9"/>
    <p:sldId id="419" r:id="rId10"/>
    <p:sldId id="428" r:id="rId11"/>
    <p:sldId id="432" r:id="rId12"/>
    <p:sldId id="433" r:id="rId13"/>
    <p:sldId id="413" r:id="rId14"/>
    <p:sldId id="414" r:id="rId15"/>
    <p:sldId id="415" r:id="rId16"/>
    <p:sldId id="450" r:id="rId17"/>
    <p:sldId id="416" r:id="rId18"/>
    <p:sldId id="417" r:id="rId19"/>
    <p:sldId id="447" r:id="rId20"/>
    <p:sldId id="448" r:id="rId21"/>
    <p:sldId id="429" r:id="rId22"/>
    <p:sldId id="422" r:id="rId23"/>
    <p:sldId id="424" r:id="rId24"/>
    <p:sldId id="425" r:id="rId25"/>
    <p:sldId id="426" r:id="rId26"/>
    <p:sldId id="418" r:id="rId27"/>
    <p:sldId id="427" r:id="rId28"/>
    <p:sldId id="434" r:id="rId29"/>
    <p:sldId id="435" r:id="rId30"/>
    <p:sldId id="436" r:id="rId31"/>
    <p:sldId id="442" r:id="rId32"/>
    <p:sldId id="451" r:id="rId33"/>
    <p:sldId id="452" r:id="rId34"/>
    <p:sldId id="420" r:id="rId35"/>
    <p:sldId id="430" r:id="rId36"/>
    <p:sldId id="421" r:id="rId37"/>
    <p:sldId id="431" r:id="rId38"/>
    <p:sldId id="443" r:id="rId39"/>
    <p:sldId id="444" r:id="rId40"/>
    <p:sldId id="445" r:id="rId41"/>
    <p:sldId id="453" r:id="rId42"/>
    <p:sldId id="454" r:id="rId43"/>
    <p:sldId id="455" r:id="rId44"/>
    <p:sldId id="456" r:id="rId45"/>
    <p:sldId id="457" r:id="rId46"/>
    <p:sldId id="458" r:id="rId47"/>
    <p:sldId id="459" r:id="rId48"/>
    <p:sldId id="460" r:id="rId49"/>
    <p:sldId id="461" r:id="rId50"/>
  </p:sldIdLst>
  <p:sldSz cx="9144000" cy="6858000" type="screen4x3"/>
  <p:notesSz cx="6858000" cy="9144000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5D2DDA-FF2D-49AA-A25C-828421154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2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34C40B-CB7A-4A42-A676-C3D1FF78F5C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400"/>
            <a:ext cx="48006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30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410AD0-6FDF-4191-B01D-9950A0BEFE88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63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8714E7-FD4C-442F-A14F-292A747F274B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75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2AE07C-9948-4B9A-9F1D-F7694F17B9AD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33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2CCFC7-DA26-45F9-B6EA-1C67A30FC862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8126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31432E-32F6-4464-B526-1A8D06DE8837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2166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1DB0CF-72BE-40D5-AB6A-17ED35BBDAD2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0204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61612C-201A-49BE-AD2D-537D0F423451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9453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BF55C0-34CF-403C-9886-58CF2594E478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17354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40406A-A9DE-4DDB-83A5-896D177CCF7F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876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79D850-5A6D-4B8D-8603-F35A57105EEA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126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20E2E2-F0CB-489C-AAC4-C1F30E567ECD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88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FB61BD-6496-4EB4-9DEA-163DC15E1967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967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F9900B-A5A5-4523-9B4D-B7385930252B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55080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4FFADC-BEB7-4674-94D1-569FEA6DA02E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5761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832178-9596-4802-884E-2F24E50CBD22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400"/>
            <a:ext cx="48006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What is molar mass?</a:t>
            </a:r>
          </a:p>
        </p:txBody>
      </p:sp>
    </p:spTree>
    <p:extLst>
      <p:ext uri="{BB962C8B-B14F-4D97-AF65-F5344CB8AC3E}">
        <p14:creationId xmlns:p14="http://schemas.microsoft.com/office/powerpoint/2010/main" val="20515242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299F4F-2B57-4FE1-A12C-41B5E9210A85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62024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3321BA-9BB8-4644-8C3B-621931235612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035408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C90874-922E-46C6-80DF-28D913526384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85107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A9E323-61D4-4C3F-AB65-60C815517E71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60896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247F44-9FED-4291-A66B-000BE0AC893D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42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54876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8FD217-0CAD-4490-8258-F4E34907A7B2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43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524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1393A0-072F-450E-AEEC-F9CE42006B4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435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B44347-8A2A-434C-ABA9-DC52B11D6838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44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6789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EC8AF9-B664-40DF-92A2-239207C1AE07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46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9298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2B6BB1-2613-4126-8537-8545F0EA3ACE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87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60398D-C016-4729-A4A2-D3929C80952B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596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443710-820B-483C-884E-786AEF1FA887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7736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BD6859-47FB-4371-A735-3D88B862C25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0533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701D29-13AE-49CE-B478-AE5E4449058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4343400"/>
            <a:ext cx="4727575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5191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B07196-677A-4650-AEAD-1653CAD1F45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400"/>
            <a:ext cx="48006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What is molar mass?</a:t>
            </a:r>
          </a:p>
        </p:txBody>
      </p:sp>
    </p:spTree>
    <p:extLst>
      <p:ext uri="{BB962C8B-B14F-4D97-AF65-F5344CB8AC3E}">
        <p14:creationId xmlns:p14="http://schemas.microsoft.com/office/powerpoint/2010/main" val="325852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4D5F3-1F84-41F3-9CDE-E59970341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5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08D0-5AA4-4DAB-8317-38654CE2D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1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E55F7-DFA6-48E5-81CF-68B3929ED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58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915CB-1857-4786-970E-AF92070C4F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0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4B1E3-BF3C-4517-A682-570512DFD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99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84B22-A6EB-48A6-9E9F-28CF8B953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30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4EF2D-B0E0-42BF-A6F8-7DFAC8DD7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91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0A8AC-24FC-4445-88A4-41EB43699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20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AD5A4-462D-429D-8C73-0CF2ACD032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34BD0-AF50-4AF4-B219-52BC8601A9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54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49EB3-A63E-46D8-B1EF-F2882EBDA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72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C7B6CB-3D8C-4C49-A832-F7FD1F400F4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iemianowski.weebly.com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3.6—Counting Molecules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82600" y="5524500"/>
            <a:ext cx="8429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So the number of molecules affects pressure of an airbag…how do we “count” molecules?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5181600" y="5349875"/>
            <a:ext cx="350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= _______ </a:t>
            </a:r>
            <a:r>
              <a:rPr lang="en-US" altLang="en-US" sz="2000" b="1">
                <a:solidFill>
                  <a:schemeClr val="hlink"/>
                </a:solidFill>
              </a:rPr>
              <a:t>molecules H</a:t>
            </a:r>
            <a:r>
              <a:rPr lang="en-US" altLang="en-US" sz="2000" b="1" baseline="-25000">
                <a:solidFill>
                  <a:schemeClr val="hlink"/>
                </a:solidFill>
              </a:rPr>
              <a:t>2</a:t>
            </a:r>
            <a:r>
              <a:rPr lang="en-US" altLang="en-US" sz="2000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Molecules &amp; Moles</a:t>
            </a:r>
          </a:p>
        </p:txBody>
      </p:sp>
      <p:sp>
        <p:nvSpPr>
          <p:cNvPr id="346116" name="Line 4"/>
          <p:cNvSpPr>
            <a:spLocks noChangeShapeType="1"/>
          </p:cNvSpPr>
          <p:nvPr/>
        </p:nvSpPr>
        <p:spPr bwMode="auto">
          <a:xfrm>
            <a:off x="1066800" y="5578475"/>
            <a:ext cx="39306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982663" y="4892675"/>
            <a:ext cx="12176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1.25 </a:t>
            </a:r>
            <a:r>
              <a:rPr lang="en-US" altLang="en-US" b="1">
                <a:solidFill>
                  <a:schemeClr val="hlink"/>
                </a:solidFill>
              </a:rPr>
              <a:t>mol 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         H</a:t>
            </a:r>
            <a:r>
              <a:rPr lang="en-US" altLang="en-US" b="1" baseline="-25000">
                <a:solidFill>
                  <a:schemeClr val="hlink"/>
                </a:solidFill>
              </a:rPr>
              <a:t>2</a:t>
            </a:r>
            <a:r>
              <a:rPr lang="en-US" altLang="en-US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46118" name="Line 6"/>
          <p:cNvSpPr>
            <a:spLocks noChangeShapeType="1"/>
          </p:cNvSpPr>
          <p:nvPr/>
        </p:nvSpPr>
        <p:spPr bwMode="auto">
          <a:xfrm rot="5400000">
            <a:off x="1830387" y="5489576"/>
            <a:ext cx="10509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6119" name="Rectangle 7"/>
          <p:cNvSpPr>
            <a:spLocks noChangeArrowheads="1"/>
          </p:cNvSpPr>
          <p:nvPr/>
        </p:nvSpPr>
        <p:spPr bwMode="auto">
          <a:xfrm>
            <a:off x="3657600" y="5651500"/>
            <a:ext cx="1081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mol H</a:t>
            </a:r>
            <a:r>
              <a:rPr lang="en-US" altLang="en-US" b="1" baseline="-25000">
                <a:solidFill>
                  <a:schemeClr val="hlink"/>
                </a:solidFill>
              </a:rPr>
              <a:t>2</a:t>
            </a:r>
            <a:r>
              <a:rPr lang="en-US" altLang="en-US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3679825" y="490220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Molecules 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      H</a:t>
            </a:r>
            <a:r>
              <a:rPr lang="en-US" altLang="en-US" b="1" baseline="-25000">
                <a:solidFill>
                  <a:schemeClr val="hlink"/>
                </a:solidFill>
              </a:rPr>
              <a:t>2</a:t>
            </a:r>
            <a:r>
              <a:rPr lang="en-US" altLang="en-US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46121" name="Rectangle 9"/>
          <p:cNvSpPr>
            <a:spLocks noChangeArrowheads="1"/>
          </p:cNvSpPr>
          <p:nvPr/>
        </p:nvSpPr>
        <p:spPr bwMode="auto">
          <a:xfrm>
            <a:off x="2362200" y="5029200"/>
            <a:ext cx="1423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6.02 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 10</a:t>
            </a:r>
            <a:r>
              <a:rPr lang="en-US" altLang="en-US" sz="2000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346122" name="Rectangle 10"/>
          <p:cNvSpPr>
            <a:spLocks noChangeArrowheads="1"/>
          </p:cNvSpPr>
          <p:nvPr/>
        </p:nvSpPr>
        <p:spPr bwMode="auto">
          <a:xfrm>
            <a:off x="2693988" y="56261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6123" name="Rectangle 11"/>
          <p:cNvSpPr>
            <a:spLocks noChangeArrowheads="1"/>
          </p:cNvSpPr>
          <p:nvPr/>
        </p:nvSpPr>
        <p:spPr bwMode="auto">
          <a:xfrm>
            <a:off x="5497513" y="5349875"/>
            <a:ext cx="1284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7.52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10</a:t>
            </a:r>
            <a:r>
              <a:rPr lang="en-US" altLang="en-US" sz="2000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4070350" y="2198688"/>
            <a:ext cx="3544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 mol = 6.02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10</a:t>
            </a:r>
            <a:r>
              <a:rPr lang="en-US" altLang="en-US" sz="2000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 molecules</a:t>
            </a:r>
            <a:endParaRPr lang="en-US" altLang="en-US" sz="2000" b="1">
              <a:solidFill>
                <a:schemeClr val="hlink"/>
              </a:solidFill>
            </a:endParaRPr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 flipV="1">
            <a:off x="1676400" y="4968875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 flipV="1">
            <a:off x="3886200" y="5730875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368300" y="2149475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molecules of water are in 1.25 moles?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utoUpdateAnimBg="0"/>
      <p:bldP spid="346116" grpId="0" animBg="1"/>
      <p:bldP spid="346117" grpId="0" autoUpdateAnimBg="0"/>
      <p:bldP spid="346118" grpId="0" animBg="1"/>
      <p:bldP spid="346119" grpId="0" autoUpdateAnimBg="0"/>
      <p:bldP spid="346120" grpId="0" autoUpdateAnimBg="0"/>
      <p:bldP spid="346121" grpId="0" autoUpdateAnimBg="0"/>
      <p:bldP spid="346122" grpId="0" autoUpdateAnimBg="0"/>
      <p:bldP spid="346123" grpId="0" autoUpdateAnimBg="0"/>
      <p:bldP spid="346124" grpId="0" autoUpdateAnimBg="0"/>
      <p:bldP spid="346125" grpId="0" animBg="1"/>
      <p:bldP spid="3461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Let’s Practice #1</a:t>
            </a:r>
          </a:p>
        </p:txBody>
      </p:sp>
      <p:sp>
        <p:nvSpPr>
          <p:cNvPr id="354307" name="Oval 3"/>
          <p:cNvSpPr>
            <a:spLocks noChangeArrowheads="1"/>
          </p:cNvSpPr>
          <p:nvPr/>
        </p:nvSpPr>
        <p:spPr bwMode="auto">
          <a:xfrm>
            <a:off x="368300" y="2149475"/>
            <a:ext cx="2649538" cy="3451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moles are equal to  2.8 × 10</a:t>
            </a:r>
            <a:r>
              <a:rPr lang="en-US" altLang="en-US" baseline="30000"/>
              <a:t>22</a:t>
            </a:r>
            <a:r>
              <a:rPr lang="en-US" altLang="en-US"/>
              <a:t> molecules of water?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5969000" y="5349875"/>
            <a:ext cx="245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= _______ </a:t>
            </a:r>
            <a:r>
              <a:rPr lang="en-US" altLang="en-US" sz="2000" b="1">
                <a:solidFill>
                  <a:schemeClr val="hlink"/>
                </a:solidFill>
              </a:rPr>
              <a:t>moles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Let’s Practice #1</a:t>
            </a:r>
          </a:p>
        </p:txBody>
      </p:sp>
      <p:sp>
        <p:nvSpPr>
          <p:cNvPr id="356356" name="Line 4"/>
          <p:cNvSpPr>
            <a:spLocks noChangeShapeType="1"/>
          </p:cNvSpPr>
          <p:nvPr/>
        </p:nvSpPr>
        <p:spPr bwMode="auto">
          <a:xfrm flipV="1">
            <a:off x="427038" y="5565775"/>
            <a:ext cx="51181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407988" y="5076825"/>
            <a:ext cx="254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2.8 × 10</a:t>
            </a:r>
            <a:r>
              <a:rPr lang="en-US" altLang="en-US" sz="2000" b="1" baseline="30000">
                <a:solidFill>
                  <a:schemeClr val="hlink"/>
                </a:solidFill>
              </a:rPr>
              <a:t>22</a:t>
            </a:r>
            <a:r>
              <a:rPr lang="en-US" altLang="en-US" sz="2000" b="1">
                <a:solidFill>
                  <a:schemeClr val="hlink"/>
                </a:solidFill>
              </a:rPr>
              <a:t> </a:t>
            </a:r>
            <a:r>
              <a:rPr lang="en-US" altLang="en-US" b="1">
                <a:solidFill>
                  <a:schemeClr val="hlink"/>
                </a:solidFill>
              </a:rPr>
              <a:t>molecules </a:t>
            </a:r>
          </a:p>
        </p:txBody>
      </p:sp>
      <p:sp>
        <p:nvSpPr>
          <p:cNvPr id="356358" name="Line 6"/>
          <p:cNvSpPr>
            <a:spLocks noChangeShapeType="1"/>
          </p:cNvSpPr>
          <p:nvPr/>
        </p:nvSpPr>
        <p:spPr bwMode="auto">
          <a:xfrm rot="5400000">
            <a:off x="2452687" y="5489576"/>
            <a:ext cx="10509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4279900" y="56515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molecules</a:t>
            </a: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4327525" y="507206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mole</a:t>
            </a: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3644900" y="503237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6362" name="Rectangle 10"/>
          <p:cNvSpPr>
            <a:spLocks noChangeArrowheads="1"/>
          </p:cNvSpPr>
          <p:nvPr/>
        </p:nvSpPr>
        <p:spPr bwMode="auto">
          <a:xfrm>
            <a:off x="3062288" y="5648325"/>
            <a:ext cx="1303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6.02 </a:t>
            </a:r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 10</a:t>
            </a:r>
            <a:r>
              <a:rPr lang="en-US" altLang="en-US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</a:p>
        </p:txBody>
      </p:sp>
      <p:sp>
        <p:nvSpPr>
          <p:cNvPr id="356363" name="Rectangle 11"/>
          <p:cNvSpPr>
            <a:spLocks noChangeArrowheads="1"/>
          </p:cNvSpPr>
          <p:nvPr/>
        </p:nvSpPr>
        <p:spPr bwMode="auto">
          <a:xfrm>
            <a:off x="6424613" y="535305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0.047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4070350" y="2198688"/>
            <a:ext cx="3544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 mol = 6.02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10</a:t>
            </a:r>
            <a:r>
              <a:rPr lang="en-US" altLang="en-US" sz="2000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 molecules</a:t>
            </a:r>
            <a:endParaRPr lang="en-US" altLang="en-US" sz="2000" b="1">
              <a:solidFill>
                <a:schemeClr val="hlink"/>
              </a:solidFill>
            </a:endParaRPr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 flipV="1">
            <a:off x="1062038" y="5203825"/>
            <a:ext cx="1184275" cy="220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6366" name="Line 14"/>
          <p:cNvSpPr>
            <a:spLocks noChangeShapeType="1"/>
          </p:cNvSpPr>
          <p:nvPr/>
        </p:nvSpPr>
        <p:spPr bwMode="auto">
          <a:xfrm flipV="1">
            <a:off x="4508500" y="5730875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368300" y="2149475"/>
            <a:ext cx="2247900" cy="2724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moles are equal to     2.8 × 10</a:t>
            </a:r>
            <a:r>
              <a:rPr lang="en-US" altLang="en-US" baseline="30000"/>
              <a:t>22</a:t>
            </a:r>
            <a:r>
              <a:rPr lang="en-US" altLang="en-US"/>
              <a:t> molecules of water?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4" grpId="0" autoUpdateAnimBg="0"/>
      <p:bldP spid="356356" grpId="0" animBg="1"/>
      <p:bldP spid="356357" grpId="0" autoUpdateAnimBg="0"/>
      <p:bldP spid="356358" grpId="0" animBg="1"/>
      <p:bldP spid="356359" grpId="0" autoUpdateAnimBg="0"/>
      <p:bldP spid="356360" grpId="0" autoUpdateAnimBg="0"/>
      <p:bldP spid="356361" grpId="0" autoUpdateAnimBg="0"/>
      <p:bldP spid="356362" grpId="0" autoUpdateAnimBg="0"/>
      <p:bldP spid="356363" grpId="0" autoUpdateAnimBg="0"/>
      <p:bldP spid="356364" grpId="0" autoUpdateAnimBg="0"/>
      <p:bldP spid="356365" grpId="0" animBg="1"/>
      <p:bldP spid="3563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Molar Mass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</a:t>
            </a:r>
          </a:p>
        </p:txBody>
      </p:sp>
      <p:sp>
        <p:nvSpPr>
          <p:cNvPr id="317443" name="Text Box 3"/>
          <p:cNvSpPr txBox="1">
            <a:spLocks noChangeArrowheads="1"/>
          </p:cNvSpPr>
          <p:nvPr/>
        </p:nvSpPr>
        <p:spPr bwMode="auto">
          <a:xfrm>
            <a:off x="1219200" y="2133600"/>
            <a:ext cx="741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hlink"/>
                </a:solidFill>
              </a:rPr>
              <a:t>Molar Mass</a:t>
            </a:r>
            <a:r>
              <a:rPr lang="en-US" altLang="en-US" sz="3200">
                <a:solidFill>
                  <a:srgbClr val="D66360"/>
                </a:solidFill>
              </a:rPr>
              <a:t> </a:t>
            </a:r>
            <a:r>
              <a:rPr lang="en-US" altLang="en-US" sz="3200"/>
              <a:t>– </a:t>
            </a:r>
            <a:r>
              <a:rPr lang="en-US" altLang="en-US" sz="3200">
                <a:sym typeface="Bookshelf Symbol 1" pitchFamily="34" charset="2"/>
              </a:rPr>
              <a:t>The mass for one mole of an atom or molecule.</a:t>
            </a:r>
            <a:endParaRPr lang="en-US" altLang="en-US" sz="3200"/>
          </a:p>
        </p:txBody>
      </p:sp>
      <p:sp>
        <p:nvSpPr>
          <p:cNvPr id="317447" name="Text Box 7"/>
          <p:cNvSpPr txBox="1">
            <a:spLocks noChangeArrowheads="1"/>
          </p:cNvSpPr>
          <p:nvPr/>
        </p:nvSpPr>
        <p:spPr bwMode="auto">
          <a:xfrm>
            <a:off x="1219200" y="3811588"/>
            <a:ext cx="74104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hlink"/>
                </a:solidFill>
              </a:rPr>
              <a:t>Other terms commonly used for the same meaning:</a:t>
            </a:r>
          </a:p>
          <a:p>
            <a:pPr algn="ctr"/>
            <a:r>
              <a:rPr lang="en-US" altLang="en-US" sz="2400">
                <a:solidFill>
                  <a:srgbClr val="5F5F5F"/>
                </a:solidFill>
              </a:rPr>
              <a:t>Molecular Weight</a:t>
            </a:r>
          </a:p>
          <a:p>
            <a:pPr algn="ctr"/>
            <a:r>
              <a:rPr lang="en-US" altLang="en-US" sz="2400">
                <a:solidFill>
                  <a:srgbClr val="5F5F5F"/>
                </a:solidFill>
              </a:rPr>
              <a:t>Molecular Mass</a:t>
            </a:r>
          </a:p>
          <a:p>
            <a:pPr algn="ctr"/>
            <a:r>
              <a:rPr lang="en-US" altLang="en-US" sz="2400">
                <a:solidFill>
                  <a:srgbClr val="5F5F5F"/>
                </a:solidFill>
              </a:rPr>
              <a:t>Formula Weight</a:t>
            </a:r>
          </a:p>
          <a:p>
            <a:pPr algn="ctr"/>
            <a:r>
              <a:rPr lang="en-US" altLang="en-US" sz="2400">
                <a:solidFill>
                  <a:srgbClr val="5F5F5F"/>
                </a:solidFill>
              </a:rPr>
              <a:t>Formula Mass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7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7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7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autoUpdateAnimBg="0"/>
      <p:bldP spid="3174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Mass for 1 mole of atoms</a:t>
            </a:r>
          </a:p>
        </p:txBody>
      </p:sp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1066800" y="1535113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/>
              <a:t>The average atomic mass  = grams for 1 mole</a:t>
            </a:r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gray">
          <a:xfrm>
            <a:off x="1193800" y="3140075"/>
            <a:ext cx="3560763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chemeClr val="bg1"/>
                </a:solidFill>
              </a:rPr>
              <a:t>Element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gray">
          <a:xfrm>
            <a:off x="5043488" y="3140075"/>
            <a:ext cx="3729037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chemeClr val="bg1"/>
                </a:solidFill>
              </a:rPr>
              <a:t>Mass</a:t>
            </a:r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1193800" y="3721100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carbon atoms</a:t>
            </a: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5043488" y="3721100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12.01 g</a:t>
            </a:r>
          </a:p>
        </p:txBody>
      </p:sp>
      <p:sp>
        <p:nvSpPr>
          <p:cNvPr id="319496" name="Text Box 8"/>
          <p:cNvSpPr txBox="1">
            <a:spLocks noChangeArrowheads="1"/>
          </p:cNvSpPr>
          <p:nvPr/>
        </p:nvSpPr>
        <p:spPr bwMode="auto">
          <a:xfrm>
            <a:off x="1193800" y="4330700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oxygen atoms</a:t>
            </a:r>
          </a:p>
        </p:txBody>
      </p:sp>
      <p:sp>
        <p:nvSpPr>
          <p:cNvPr id="319497" name="Text Box 9"/>
          <p:cNvSpPr txBox="1">
            <a:spLocks noChangeArrowheads="1"/>
          </p:cNvSpPr>
          <p:nvPr/>
        </p:nvSpPr>
        <p:spPr bwMode="auto">
          <a:xfrm>
            <a:off x="1193800" y="4940300"/>
            <a:ext cx="3560763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hydrogen atoms</a:t>
            </a:r>
          </a:p>
        </p:txBody>
      </p:sp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5043488" y="4330700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16.00 g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5043488" y="4940300"/>
            <a:ext cx="3729037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1.01 g</a:t>
            </a:r>
          </a:p>
        </p:txBody>
      </p:sp>
      <p:sp>
        <p:nvSpPr>
          <p:cNvPr id="319500" name="AutoShape 12"/>
          <p:cNvSpPr>
            <a:spLocks noChangeArrowheads="1"/>
          </p:cNvSpPr>
          <p:nvPr/>
        </p:nvSpPr>
        <p:spPr bwMode="auto">
          <a:xfrm>
            <a:off x="4699000" y="3684588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01" name="AutoShape 13"/>
          <p:cNvSpPr>
            <a:spLocks noChangeArrowheads="1"/>
          </p:cNvSpPr>
          <p:nvPr/>
        </p:nvSpPr>
        <p:spPr bwMode="auto">
          <a:xfrm>
            <a:off x="4699000" y="4294188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02" name="AutoShape 14"/>
          <p:cNvSpPr>
            <a:spLocks noChangeArrowheads="1"/>
          </p:cNvSpPr>
          <p:nvPr/>
        </p:nvSpPr>
        <p:spPr bwMode="auto">
          <a:xfrm>
            <a:off x="4699000" y="5016500"/>
            <a:ext cx="420688" cy="493713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9504" name="Text Box 16"/>
          <p:cNvSpPr txBox="1">
            <a:spLocks noChangeArrowheads="1"/>
          </p:cNvSpPr>
          <p:nvPr/>
        </p:nvSpPr>
        <p:spPr bwMode="auto">
          <a:xfrm>
            <a:off x="1066800" y="6022975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/>
              <a:t>Unit for molar mass: g/mole or g/mol</a:t>
            </a:r>
          </a:p>
        </p:txBody>
      </p:sp>
      <p:sp>
        <p:nvSpPr>
          <p:cNvPr id="319505" name="Text Box 17"/>
          <p:cNvSpPr txBox="1">
            <a:spLocks noChangeArrowheads="1"/>
          </p:cNvSpPr>
          <p:nvPr/>
        </p:nvSpPr>
        <p:spPr bwMode="auto">
          <a:xfrm>
            <a:off x="1066800" y="2197100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Average atomic mass is found on the periodic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3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3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autoUpdateAnimBg="0"/>
      <p:bldP spid="319492" grpId="0" animBg="1" autoUpdateAnimBg="0"/>
      <p:bldP spid="319493" grpId="0" animBg="1" autoUpdateAnimBg="0"/>
      <p:bldP spid="319494" grpId="0" animBg="1" autoUpdateAnimBg="0"/>
      <p:bldP spid="319495" grpId="0" animBg="1" autoUpdateAnimBg="0"/>
      <p:bldP spid="319496" grpId="0" animBg="1" autoUpdateAnimBg="0"/>
      <p:bldP spid="319497" grpId="0" animBg="1" autoUpdateAnimBg="0"/>
      <p:bldP spid="319498" grpId="0" animBg="1" autoUpdateAnimBg="0"/>
      <p:bldP spid="319499" grpId="0" animBg="1" autoUpdateAnimBg="0"/>
      <p:bldP spid="319500" grpId="0" animBg="1"/>
      <p:bldP spid="319501" grpId="0" animBg="1"/>
      <p:bldP spid="319502" grpId="0" animBg="1"/>
      <p:bldP spid="319504" grpId="0" autoUpdateAnimBg="0"/>
      <p:bldP spid="31950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http://hinkhousescience.weebly.com/uploads/1/5/7/4/15746562/1287839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417638"/>
            <a:ext cx="742950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5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Molar mass for molecules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1219200" y="1890713"/>
            <a:ext cx="74104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dirty="0">
                <a:sym typeface="Bookshelf Symbol 1" pitchFamily="34" charset="2"/>
              </a:rPr>
              <a:t>The molar mass for a molecule = the sum of the molar masses of all the atoms</a:t>
            </a:r>
            <a:endParaRPr lang="en-US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Calculating a Molecule’s Mass</a:t>
            </a: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1371600" y="2503488"/>
            <a:ext cx="7391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/>
              <a:t>Count the number of each type of atom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1371600" y="3141663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/>
              <a:t>Find the molar mass of each atom on the periodic table</a:t>
            </a:r>
          </a:p>
        </p:txBody>
      </p: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1371600" y="3905250"/>
            <a:ext cx="7391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/>
              <a:t>Multiple the # of atoms </a:t>
            </a:r>
            <a:r>
              <a:rPr lang="en-US" altLang="en-US" sz="2200" b="1">
                <a:sym typeface="Symbol" panose="05050102010706020507" pitchFamily="18" charset="2"/>
              </a:rPr>
              <a:t> molar mass for each atom</a:t>
            </a:r>
            <a:endParaRPr lang="en-US" altLang="en-US" sz="2200" b="1"/>
          </a:p>
        </p:txBody>
      </p:sp>
      <p:sp>
        <p:nvSpPr>
          <p:cNvPr id="323591" name="Text Box 7"/>
          <p:cNvSpPr txBox="1">
            <a:spLocks noChangeArrowheads="1"/>
          </p:cNvSpPr>
          <p:nvPr/>
        </p:nvSpPr>
        <p:spPr bwMode="auto">
          <a:xfrm>
            <a:off x="1371600" y="4560888"/>
            <a:ext cx="7391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/>
              <a:t>Find the sum of all the masses</a:t>
            </a:r>
          </a:p>
        </p:txBody>
      </p:sp>
      <p:sp>
        <p:nvSpPr>
          <p:cNvPr id="323592" name="Oval 8"/>
          <p:cNvSpPr>
            <a:spLocks noChangeArrowheads="1"/>
          </p:cNvSpPr>
          <p:nvPr/>
        </p:nvSpPr>
        <p:spPr bwMode="gray">
          <a:xfrm>
            <a:off x="776288" y="2451100"/>
            <a:ext cx="519112" cy="519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3593" name="Oval 9"/>
          <p:cNvSpPr>
            <a:spLocks noChangeArrowheads="1"/>
          </p:cNvSpPr>
          <p:nvPr/>
        </p:nvSpPr>
        <p:spPr bwMode="gray">
          <a:xfrm>
            <a:off x="776288" y="3141663"/>
            <a:ext cx="519112" cy="5191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3594" name="Oval 10"/>
          <p:cNvSpPr>
            <a:spLocks noChangeArrowheads="1"/>
          </p:cNvSpPr>
          <p:nvPr/>
        </p:nvSpPr>
        <p:spPr bwMode="gray">
          <a:xfrm>
            <a:off x="776288" y="3833813"/>
            <a:ext cx="519112" cy="5191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3595" name="Oval 11"/>
          <p:cNvSpPr>
            <a:spLocks noChangeArrowheads="1"/>
          </p:cNvSpPr>
          <p:nvPr/>
        </p:nvSpPr>
        <p:spPr bwMode="gray">
          <a:xfrm>
            <a:off x="776288" y="4524375"/>
            <a:ext cx="519112" cy="519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520700" y="1644650"/>
            <a:ext cx="7794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b="1"/>
              <a:t>To find the molar mass of a molecule: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 autoUpdateAnimBg="0"/>
      <p:bldP spid="323589" grpId="0" autoUpdateAnimBg="0"/>
      <p:bldP spid="323590" grpId="0" autoUpdateAnimBg="0"/>
      <p:bldP spid="323591" grpId="0" autoUpdateAnimBg="0"/>
      <p:bldP spid="323592" grpId="0" animBg="1" autoUpdateAnimBg="0"/>
      <p:bldP spid="323593" grpId="0" animBg="1" autoUpdateAnimBg="0"/>
      <p:bldP spid="323594" grpId="0" animBg="1" autoUpdateAnimBg="0"/>
      <p:bldP spid="323595" grpId="0" animBg="1" autoUpdateAnimBg="0"/>
      <p:bldP spid="32359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molar mass of comp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2522536"/>
            <a:ext cx="7262390" cy="20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33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mole?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molar mass of comp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0637"/>
            <a:ext cx="7650438" cy="150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194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Molar Mass</a:t>
            </a:r>
          </a:p>
        </p:txBody>
      </p:sp>
      <p:sp>
        <p:nvSpPr>
          <p:cNvPr id="348169" name="Oval 9"/>
          <p:cNvSpPr>
            <a:spLocks noChangeArrowheads="1"/>
          </p:cNvSpPr>
          <p:nvPr/>
        </p:nvSpPr>
        <p:spPr bwMode="auto">
          <a:xfrm>
            <a:off x="225425" y="2684463"/>
            <a:ext cx="2119313" cy="2428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one formula unit of  CaBr</a:t>
            </a:r>
            <a:r>
              <a:rPr lang="en-US" altLang="en-US" baseline="-25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Molar Mass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1752600" y="1703388"/>
            <a:ext cx="7391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/>
              <a:t>Count the number of each type of atom</a:t>
            </a:r>
          </a:p>
        </p:txBody>
      </p:sp>
      <p:sp>
        <p:nvSpPr>
          <p:cNvPr id="333832" name="Oval 8"/>
          <p:cNvSpPr>
            <a:spLocks noChangeArrowheads="1"/>
          </p:cNvSpPr>
          <p:nvPr/>
        </p:nvSpPr>
        <p:spPr bwMode="gray">
          <a:xfrm>
            <a:off x="1157288" y="1676400"/>
            <a:ext cx="519112" cy="519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3839" name="Text Box 15"/>
          <p:cNvSpPr txBox="1">
            <a:spLocks noChangeArrowheads="1"/>
          </p:cNvSpPr>
          <p:nvPr/>
        </p:nvSpPr>
        <p:spPr bwMode="auto">
          <a:xfrm>
            <a:off x="2352675" y="30146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Ca</a:t>
            </a:r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2352675" y="35480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Br</a:t>
            </a:r>
          </a:p>
        </p:txBody>
      </p:sp>
      <p:sp>
        <p:nvSpPr>
          <p:cNvPr id="333841" name="Text Box 17"/>
          <p:cNvSpPr txBox="1">
            <a:spLocks noChangeArrowheads="1"/>
          </p:cNvSpPr>
          <p:nvPr/>
        </p:nvSpPr>
        <p:spPr bwMode="auto">
          <a:xfrm>
            <a:off x="2943225" y="3014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33842" name="Text Box 18"/>
          <p:cNvSpPr txBox="1">
            <a:spLocks noChangeArrowheads="1"/>
          </p:cNvSpPr>
          <p:nvPr/>
        </p:nvSpPr>
        <p:spPr bwMode="auto">
          <a:xfrm>
            <a:off x="2943225" y="3548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9465" name="Oval 39"/>
          <p:cNvSpPr>
            <a:spLocks noChangeArrowheads="1"/>
          </p:cNvSpPr>
          <p:nvPr/>
        </p:nvSpPr>
        <p:spPr bwMode="auto">
          <a:xfrm>
            <a:off x="225425" y="2684463"/>
            <a:ext cx="2020888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one formula unit of  CaBr</a:t>
            </a:r>
            <a:r>
              <a:rPr lang="en-US" altLang="en-US" baseline="-25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utoUpdateAnimBg="0"/>
      <p:bldP spid="333832" grpId="0" animBg="1" autoUpdateAnimBg="0"/>
      <p:bldP spid="333839" grpId="0" autoUpdateAnimBg="0"/>
      <p:bldP spid="333840" grpId="0" autoUpdateAnimBg="0"/>
      <p:bldP spid="333841" grpId="0" autoUpdateAnimBg="0"/>
      <p:bldP spid="33384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Molar Mass</a:t>
            </a:r>
          </a:p>
        </p:txBody>
      </p:sp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1752600" y="1703388"/>
            <a:ext cx="7391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Find the molar mass of each atom on the periodic table</a:t>
            </a:r>
          </a:p>
        </p:txBody>
      </p:sp>
      <p:sp>
        <p:nvSpPr>
          <p:cNvPr id="337924" name="Oval 4"/>
          <p:cNvSpPr>
            <a:spLocks noChangeArrowheads="1"/>
          </p:cNvSpPr>
          <p:nvPr/>
        </p:nvSpPr>
        <p:spPr bwMode="gray">
          <a:xfrm>
            <a:off x="1157288" y="1676400"/>
            <a:ext cx="519112" cy="519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352675" y="30146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Ca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352675" y="35480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Br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43225" y="3014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943225" y="3548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37929" name="Text Box 9"/>
          <p:cNvSpPr txBox="1">
            <a:spLocks noChangeArrowheads="1"/>
          </p:cNvSpPr>
          <p:nvPr/>
        </p:nvSpPr>
        <p:spPr bwMode="auto">
          <a:xfrm>
            <a:off x="3514725" y="30146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40.08 g/mole</a:t>
            </a:r>
          </a:p>
        </p:txBody>
      </p:sp>
      <p:sp>
        <p:nvSpPr>
          <p:cNvPr id="337930" name="Text Box 10"/>
          <p:cNvSpPr txBox="1">
            <a:spLocks noChangeArrowheads="1"/>
          </p:cNvSpPr>
          <p:nvPr/>
        </p:nvSpPr>
        <p:spPr bwMode="auto">
          <a:xfrm>
            <a:off x="3514725" y="35480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79.91 g/mole</a:t>
            </a:r>
          </a:p>
        </p:txBody>
      </p:sp>
      <p:sp>
        <p:nvSpPr>
          <p:cNvPr id="20491" name="Oval 21"/>
          <p:cNvSpPr>
            <a:spLocks noChangeArrowheads="1"/>
          </p:cNvSpPr>
          <p:nvPr/>
        </p:nvSpPr>
        <p:spPr bwMode="auto">
          <a:xfrm>
            <a:off x="225425" y="2684463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CaBr</a:t>
            </a:r>
            <a:r>
              <a:rPr lang="en-US" altLang="en-US" baseline="-25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autoUpdateAnimBg="0"/>
      <p:bldP spid="337924" grpId="0" animBg="1" autoUpdateAnimBg="0"/>
      <p:bldP spid="337929" grpId="0" autoUpdateAnimBg="0"/>
      <p:bldP spid="33793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Molar Mass</a:t>
            </a:r>
          </a:p>
        </p:txBody>
      </p:sp>
      <p:sp>
        <p:nvSpPr>
          <p:cNvPr id="339971" name="Text Box 3"/>
          <p:cNvSpPr txBox="1">
            <a:spLocks noChangeArrowheads="1"/>
          </p:cNvSpPr>
          <p:nvPr/>
        </p:nvSpPr>
        <p:spPr bwMode="auto">
          <a:xfrm>
            <a:off x="1752600" y="1703388"/>
            <a:ext cx="7391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Multiple the # of atoms </a:t>
            </a:r>
            <a:r>
              <a:rPr lang="en-US" altLang="en-US" b="1">
                <a:sym typeface="Symbol" panose="05050102010706020507" pitchFamily="18" charset="2"/>
              </a:rPr>
              <a:t> molar mass for each atom</a:t>
            </a:r>
          </a:p>
        </p:txBody>
      </p:sp>
      <p:sp>
        <p:nvSpPr>
          <p:cNvPr id="339972" name="Oval 4"/>
          <p:cNvSpPr>
            <a:spLocks noChangeArrowheads="1"/>
          </p:cNvSpPr>
          <p:nvPr/>
        </p:nvSpPr>
        <p:spPr bwMode="gray">
          <a:xfrm>
            <a:off x="1157288" y="1676400"/>
            <a:ext cx="519112" cy="519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352675" y="30146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Ca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352675" y="35480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Br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943225" y="3014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943225" y="3548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514725" y="30146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40.08 g/mole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514725" y="35480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79.91 g/mole</a:t>
            </a:r>
          </a:p>
        </p:txBody>
      </p:sp>
      <p:sp>
        <p:nvSpPr>
          <p:cNvPr id="339979" name="Text Box 11"/>
          <p:cNvSpPr txBox="1">
            <a:spLocks noChangeArrowheads="1"/>
          </p:cNvSpPr>
          <p:nvPr/>
        </p:nvSpPr>
        <p:spPr bwMode="auto">
          <a:xfrm>
            <a:off x="3260725" y="30003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39980" name="Text Box 12"/>
          <p:cNvSpPr txBox="1">
            <a:spLocks noChangeArrowheads="1"/>
          </p:cNvSpPr>
          <p:nvPr/>
        </p:nvSpPr>
        <p:spPr bwMode="auto">
          <a:xfrm>
            <a:off x="3267075" y="35337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21517" name="Oval 21"/>
          <p:cNvSpPr>
            <a:spLocks noChangeArrowheads="1"/>
          </p:cNvSpPr>
          <p:nvPr/>
        </p:nvSpPr>
        <p:spPr bwMode="auto">
          <a:xfrm>
            <a:off x="225425" y="2684463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CaBr</a:t>
            </a:r>
            <a:r>
              <a:rPr lang="en-US" altLang="en-US" baseline="-25000"/>
              <a:t>2</a:t>
            </a:r>
          </a:p>
        </p:txBody>
      </p:sp>
      <p:sp>
        <p:nvSpPr>
          <p:cNvPr id="339990" name="Text Box 22"/>
          <p:cNvSpPr txBox="1">
            <a:spLocks noChangeArrowheads="1"/>
          </p:cNvSpPr>
          <p:nvPr/>
        </p:nvSpPr>
        <p:spPr bwMode="auto">
          <a:xfrm>
            <a:off x="5019675" y="301783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39991" name="Text Box 23"/>
          <p:cNvSpPr txBox="1">
            <a:spLocks noChangeArrowheads="1"/>
          </p:cNvSpPr>
          <p:nvPr/>
        </p:nvSpPr>
        <p:spPr bwMode="auto">
          <a:xfrm>
            <a:off x="5597525" y="30146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40.08 g/mole</a:t>
            </a:r>
          </a:p>
        </p:txBody>
      </p:sp>
      <p:sp>
        <p:nvSpPr>
          <p:cNvPr id="339992" name="Text Box 24"/>
          <p:cNvSpPr txBox="1">
            <a:spLocks noChangeArrowheads="1"/>
          </p:cNvSpPr>
          <p:nvPr/>
        </p:nvSpPr>
        <p:spPr bwMode="auto">
          <a:xfrm>
            <a:off x="5019675" y="354806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39993" name="Text Box 25"/>
          <p:cNvSpPr txBox="1">
            <a:spLocks noChangeArrowheads="1"/>
          </p:cNvSpPr>
          <p:nvPr/>
        </p:nvSpPr>
        <p:spPr bwMode="auto">
          <a:xfrm>
            <a:off x="5597525" y="3544888"/>
            <a:ext cx="168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159.82 g/mole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autoUpdateAnimBg="0"/>
      <p:bldP spid="339972" grpId="0" animBg="1" autoUpdateAnimBg="0"/>
      <p:bldP spid="339979" grpId="0" autoUpdateAnimBg="0"/>
      <p:bldP spid="339980" grpId="0" autoUpdateAnimBg="0"/>
      <p:bldP spid="339990" grpId="0" autoUpdateAnimBg="0"/>
      <p:bldP spid="339991" grpId="0" autoUpdateAnimBg="0"/>
      <p:bldP spid="339992" grpId="0" autoUpdateAnimBg="0"/>
      <p:bldP spid="33999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Molar Mass</a:t>
            </a:r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1752600" y="1703388"/>
            <a:ext cx="7391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Find the sum of all the masses</a:t>
            </a:r>
          </a:p>
        </p:txBody>
      </p:sp>
      <p:sp>
        <p:nvSpPr>
          <p:cNvPr id="342020" name="Oval 4"/>
          <p:cNvSpPr>
            <a:spLocks noChangeArrowheads="1"/>
          </p:cNvSpPr>
          <p:nvPr/>
        </p:nvSpPr>
        <p:spPr bwMode="gray">
          <a:xfrm>
            <a:off x="1157288" y="1676400"/>
            <a:ext cx="519112" cy="5191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52675" y="30146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Ca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352675" y="35480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Br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943225" y="3014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943225" y="3548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514725" y="30146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40.08 g/mole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514725" y="35480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79.91 g/mole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019675" y="301783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597525" y="30146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40.08 g/mole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019675" y="354806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5597525" y="3544888"/>
            <a:ext cx="168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159.82 g/mole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5400675" y="3533775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+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2032" name="Line 16"/>
          <p:cNvSpPr>
            <a:spLocks noChangeShapeType="1"/>
          </p:cNvSpPr>
          <p:nvPr/>
        </p:nvSpPr>
        <p:spPr bwMode="auto">
          <a:xfrm>
            <a:off x="5629275" y="391477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2033" name="Text Box 17"/>
          <p:cNvSpPr txBox="1">
            <a:spLocks noChangeArrowheads="1"/>
          </p:cNvSpPr>
          <p:nvPr/>
        </p:nvSpPr>
        <p:spPr bwMode="auto">
          <a:xfrm>
            <a:off x="5597525" y="4005263"/>
            <a:ext cx="168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199.90 g/mole</a:t>
            </a:r>
          </a:p>
        </p:txBody>
      </p:sp>
      <p:sp>
        <p:nvSpPr>
          <p:cNvPr id="342034" name="Text Box 18"/>
          <p:cNvSpPr txBox="1">
            <a:spLocks noChangeArrowheads="1"/>
          </p:cNvSpPr>
          <p:nvPr/>
        </p:nvSpPr>
        <p:spPr bwMode="auto">
          <a:xfrm>
            <a:off x="2868613" y="5294313"/>
            <a:ext cx="5856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 mole of CaBr</a:t>
            </a:r>
            <a:r>
              <a:rPr lang="en-US" altLang="en-US" baseline="-25000"/>
              <a:t>2 </a:t>
            </a:r>
            <a:r>
              <a:rPr lang="en-US" altLang="en-US"/>
              <a:t>molecules would have a mass of 199.90 g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225425" y="2684463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CaBr</a:t>
            </a:r>
            <a:r>
              <a:rPr lang="en-US" altLang="en-US" baseline="-25000"/>
              <a:t>2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260725" y="30003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267075" y="35337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autoUpdateAnimBg="0"/>
      <p:bldP spid="342020" grpId="0" animBg="1" autoUpdateAnimBg="0"/>
      <p:bldP spid="342030" grpId="0" autoUpdateAnimBg="0"/>
      <p:bldP spid="342031" grpId="0" autoUpdateAnimBg="0"/>
      <p:bldP spid="342032" grpId="0" animBg="1"/>
      <p:bldP spid="342033" grpId="0" autoUpdateAnimBg="0"/>
      <p:bldP spid="34203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Molar Mass &amp; Parenthesis</a:t>
            </a: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544513" y="1793875"/>
            <a:ext cx="7794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b="1"/>
              <a:t>Be sure to distribute the subscript outside the parenthesis to each element inside the parenthesis.</a:t>
            </a:r>
          </a:p>
        </p:txBody>
      </p:sp>
      <p:sp>
        <p:nvSpPr>
          <p:cNvPr id="325670" name="Oval 38"/>
          <p:cNvSpPr>
            <a:spLocks noChangeArrowheads="1"/>
          </p:cNvSpPr>
          <p:nvPr/>
        </p:nvSpPr>
        <p:spPr bwMode="auto">
          <a:xfrm>
            <a:off x="347663" y="2930525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Sr(NO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autoUpdateAnimBg="0"/>
      <p:bldP spid="3256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Molar Mass &amp; Parenthesis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44513" y="1793875"/>
            <a:ext cx="7794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b="1"/>
              <a:t>Be sure to distribute the subscript outside the parenthesis to each element inside the parenthesis.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3519488" y="3009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3519488" y="39243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4090988" y="30099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87.62 g/mole</a:t>
            </a:r>
          </a:p>
        </p:txBody>
      </p:sp>
      <p:sp>
        <p:nvSpPr>
          <p:cNvPr id="344071" name="Text Box 7"/>
          <p:cNvSpPr txBox="1">
            <a:spLocks noChangeArrowheads="1"/>
          </p:cNvSpPr>
          <p:nvPr/>
        </p:nvSpPr>
        <p:spPr bwMode="auto">
          <a:xfrm>
            <a:off x="4090988" y="39243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16.00 g/mole</a:t>
            </a:r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3836988" y="29956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4073" name="Text Box 9"/>
          <p:cNvSpPr txBox="1">
            <a:spLocks noChangeArrowheads="1"/>
          </p:cNvSpPr>
          <p:nvPr/>
        </p:nvSpPr>
        <p:spPr bwMode="auto">
          <a:xfrm>
            <a:off x="3843338" y="39100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4074" name="Text Box 10"/>
          <p:cNvSpPr txBox="1">
            <a:spLocks noChangeArrowheads="1"/>
          </p:cNvSpPr>
          <p:nvPr/>
        </p:nvSpPr>
        <p:spPr bwMode="auto">
          <a:xfrm>
            <a:off x="5595938" y="3013075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4075" name="Text Box 11"/>
          <p:cNvSpPr txBox="1">
            <a:spLocks noChangeArrowheads="1"/>
          </p:cNvSpPr>
          <p:nvPr/>
        </p:nvSpPr>
        <p:spPr bwMode="auto">
          <a:xfrm>
            <a:off x="6173788" y="30099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87.62 g/mole</a:t>
            </a:r>
          </a:p>
        </p:txBody>
      </p:sp>
      <p:sp>
        <p:nvSpPr>
          <p:cNvPr id="344076" name="Text Box 12"/>
          <p:cNvSpPr txBox="1">
            <a:spLocks noChangeArrowheads="1"/>
          </p:cNvSpPr>
          <p:nvPr/>
        </p:nvSpPr>
        <p:spPr bwMode="auto">
          <a:xfrm>
            <a:off x="5595938" y="39243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4077" name="Text Box 13"/>
          <p:cNvSpPr txBox="1">
            <a:spLocks noChangeArrowheads="1"/>
          </p:cNvSpPr>
          <p:nvPr/>
        </p:nvSpPr>
        <p:spPr bwMode="auto">
          <a:xfrm>
            <a:off x="6173788" y="3921125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96.00 g/mole</a:t>
            </a:r>
          </a:p>
        </p:txBody>
      </p:sp>
      <p:sp>
        <p:nvSpPr>
          <p:cNvPr id="344078" name="Text Box 14"/>
          <p:cNvSpPr txBox="1">
            <a:spLocks noChangeArrowheads="1"/>
          </p:cNvSpPr>
          <p:nvPr/>
        </p:nvSpPr>
        <p:spPr bwMode="auto">
          <a:xfrm>
            <a:off x="5976938" y="391001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+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4079" name="Line 15"/>
          <p:cNvSpPr>
            <a:spLocks noChangeShapeType="1"/>
          </p:cNvSpPr>
          <p:nvPr/>
        </p:nvSpPr>
        <p:spPr bwMode="auto">
          <a:xfrm>
            <a:off x="6205538" y="4291013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4080" name="Text Box 16"/>
          <p:cNvSpPr txBox="1">
            <a:spLocks noChangeArrowheads="1"/>
          </p:cNvSpPr>
          <p:nvPr/>
        </p:nvSpPr>
        <p:spPr bwMode="auto">
          <a:xfrm>
            <a:off x="6173788" y="4381500"/>
            <a:ext cx="168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211.64 g/mole</a:t>
            </a:r>
          </a:p>
        </p:txBody>
      </p:sp>
      <p:sp>
        <p:nvSpPr>
          <p:cNvPr id="344081" name="Text Box 17"/>
          <p:cNvSpPr txBox="1">
            <a:spLocks noChangeArrowheads="1"/>
          </p:cNvSpPr>
          <p:nvPr/>
        </p:nvSpPr>
        <p:spPr bwMode="auto">
          <a:xfrm>
            <a:off x="2401888" y="5472113"/>
            <a:ext cx="642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 mole of Sr(NO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 </a:t>
            </a:r>
            <a:r>
              <a:rPr lang="en-US" altLang="en-US"/>
              <a:t>molecules would have a mass of 211.64 g</a:t>
            </a:r>
          </a:p>
        </p:txBody>
      </p:sp>
      <p:sp>
        <p:nvSpPr>
          <p:cNvPr id="344082" name="Text Box 18"/>
          <p:cNvSpPr txBox="1">
            <a:spLocks noChangeArrowheads="1"/>
          </p:cNvSpPr>
          <p:nvPr/>
        </p:nvSpPr>
        <p:spPr bwMode="auto">
          <a:xfrm>
            <a:off x="3519488" y="3463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44083" name="Text Box 19"/>
          <p:cNvSpPr txBox="1">
            <a:spLocks noChangeArrowheads="1"/>
          </p:cNvSpPr>
          <p:nvPr/>
        </p:nvSpPr>
        <p:spPr bwMode="auto">
          <a:xfrm>
            <a:off x="4090988" y="3463925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14.01 g/mole</a:t>
            </a:r>
          </a:p>
        </p:txBody>
      </p:sp>
      <p:sp>
        <p:nvSpPr>
          <p:cNvPr id="344084" name="Text Box 20"/>
          <p:cNvSpPr txBox="1">
            <a:spLocks noChangeArrowheads="1"/>
          </p:cNvSpPr>
          <p:nvPr/>
        </p:nvSpPr>
        <p:spPr bwMode="auto">
          <a:xfrm>
            <a:off x="3836988" y="344963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4085" name="Text Box 21"/>
          <p:cNvSpPr txBox="1">
            <a:spLocks noChangeArrowheads="1"/>
          </p:cNvSpPr>
          <p:nvPr/>
        </p:nvSpPr>
        <p:spPr bwMode="auto">
          <a:xfrm>
            <a:off x="5595938" y="34671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44086" name="Text Box 22"/>
          <p:cNvSpPr txBox="1">
            <a:spLocks noChangeArrowheads="1"/>
          </p:cNvSpPr>
          <p:nvPr/>
        </p:nvSpPr>
        <p:spPr bwMode="auto">
          <a:xfrm>
            <a:off x="6173788" y="3463925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28.02 g/mole</a:t>
            </a:r>
          </a:p>
        </p:txBody>
      </p:sp>
      <p:sp>
        <p:nvSpPr>
          <p:cNvPr id="344087" name="Text Box 23"/>
          <p:cNvSpPr txBox="1">
            <a:spLocks noChangeArrowheads="1"/>
          </p:cNvSpPr>
          <p:nvPr/>
        </p:nvSpPr>
        <p:spPr bwMode="auto">
          <a:xfrm>
            <a:off x="2928938" y="29956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Sr</a:t>
            </a:r>
          </a:p>
        </p:txBody>
      </p:sp>
      <p:sp>
        <p:nvSpPr>
          <p:cNvPr id="344088" name="Text Box 24"/>
          <p:cNvSpPr txBox="1">
            <a:spLocks noChangeArrowheads="1"/>
          </p:cNvSpPr>
          <p:nvPr/>
        </p:nvSpPr>
        <p:spPr bwMode="auto">
          <a:xfrm>
            <a:off x="2928938" y="34528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344089" name="Text Box 25"/>
          <p:cNvSpPr txBox="1">
            <a:spLocks noChangeArrowheads="1"/>
          </p:cNvSpPr>
          <p:nvPr/>
        </p:nvSpPr>
        <p:spPr bwMode="auto">
          <a:xfrm>
            <a:off x="2928938" y="39243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347663" y="2930525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Sr(NO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4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 autoUpdateAnimBg="0"/>
      <p:bldP spid="344069" grpId="0" autoUpdateAnimBg="0"/>
      <p:bldP spid="344070" grpId="0" autoUpdateAnimBg="0"/>
      <p:bldP spid="344071" grpId="0" autoUpdateAnimBg="0"/>
      <p:bldP spid="344072" grpId="0" autoUpdateAnimBg="0"/>
      <p:bldP spid="344073" grpId="0" autoUpdateAnimBg="0"/>
      <p:bldP spid="344074" grpId="0" autoUpdateAnimBg="0"/>
      <p:bldP spid="344075" grpId="0" autoUpdateAnimBg="0"/>
      <p:bldP spid="344076" grpId="0" autoUpdateAnimBg="0"/>
      <p:bldP spid="344077" grpId="0" autoUpdateAnimBg="0"/>
      <p:bldP spid="344078" grpId="0" autoUpdateAnimBg="0"/>
      <p:bldP spid="344079" grpId="0" animBg="1"/>
      <p:bldP spid="344080" grpId="0" autoUpdateAnimBg="0"/>
      <p:bldP spid="344081" grpId="0" autoUpdateAnimBg="0"/>
      <p:bldP spid="344082" grpId="0" autoUpdateAnimBg="0"/>
      <p:bldP spid="344083" grpId="0" autoUpdateAnimBg="0"/>
      <p:bldP spid="344084" grpId="0" autoUpdateAnimBg="0"/>
      <p:bldP spid="344085" grpId="0" autoUpdateAnimBg="0"/>
      <p:bldP spid="344086" grpId="0" autoUpdateAnimBg="0"/>
      <p:bldP spid="344087" grpId="0" autoUpdateAnimBg="0"/>
      <p:bldP spid="344088" grpId="0" autoUpdateAnimBg="0"/>
      <p:bldP spid="34408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Let’s Practice #2</a:t>
            </a:r>
          </a:p>
        </p:txBody>
      </p:sp>
      <p:sp>
        <p:nvSpPr>
          <p:cNvPr id="358404" name="Oval 4"/>
          <p:cNvSpPr>
            <a:spLocks noChangeArrowheads="1"/>
          </p:cNvSpPr>
          <p:nvPr/>
        </p:nvSpPr>
        <p:spPr bwMode="auto">
          <a:xfrm>
            <a:off x="347663" y="2930525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Al(OH)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Let’s Practice #2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44513" y="1793875"/>
            <a:ext cx="7794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b="1"/>
              <a:t>Be sure to distribute the subscript outside the parenthesis to each element inside the parenthesis.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3519488" y="3009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60453" name="Text Box 5"/>
          <p:cNvSpPr txBox="1">
            <a:spLocks noChangeArrowheads="1"/>
          </p:cNvSpPr>
          <p:nvPr/>
        </p:nvSpPr>
        <p:spPr bwMode="auto">
          <a:xfrm>
            <a:off x="3519488" y="39243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4090988" y="30099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26.98 g/mole</a:t>
            </a:r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4090988" y="39243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1.01 g/mole</a:t>
            </a:r>
          </a:p>
        </p:txBody>
      </p:sp>
      <p:sp>
        <p:nvSpPr>
          <p:cNvPr id="360456" name="Text Box 8"/>
          <p:cNvSpPr txBox="1">
            <a:spLocks noChangeArrowheads="1"/>
          </p:cNvSpPr>
          <p:nvPr/>
        </p:nvSpPr>
        <p:spPr bwMode="auto">
          <a:xfrm>
            <a:off x="3836988" y="29956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60457" name="Text Box 9"/>
          <p:cNvSpPr txBox="1">
            <a:spLocks noChangeArrowheads="1"/>
          </p:cNvSpPr>
          <p:nvPr/>
        </p:nvSpPr>
        <p:spPr bwMode="auto">
          <a:xfrm>
            <a:off x="3843338" y="39100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60458" name="Text Box 10"/>
          <p:cNvSpPr txBox="1">
            <a:spLocks noChangeArrowheads="1"/>
          </p:cNvSpPr>
          <p:nvPr/>
        </p:nvSpPr>
        <p:spPr bwMode="auto">
          <a:xfrm>
            <a:off x="5595938" y="3013075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60459" name="Text Box 11"/>
          <p:cNvSpPr txBox="1">
            <a:spLocks noChangeArrowheads="1"/>
          </p:cNvSpPr>
          <p:nvPr/>
        </p:nvSpPr>
        <p:spPr bwMode="auto">
          <a:xfrm>
            <a:off x="6173788" y="30099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26.98 g/mole</a:t>
            </a:r>
          </a:p>
        </p:txBody>
      </p:sp>
      <p:sp>
        <p:nvSpPr>
          <p:cNvPr id="360460" name="Text Box 12"/>
          <p:cNvSpPr txBox="1">
            <a:spLocks noChangeArrowheads="1"/>
          </p:cNvSpPr>
          <p:nvPr/>
        </p:nvSpPr>
        <p:spPr bwMode="auto">
          <a:xfrm>
            <a:off x="5595938" y="39243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60461" name="Text Box 13"/>
          <p:cNvSpPr txBox="1">
            <a:spLocks noChangeArrowheads="1"/>
          </p:cNvSpPr>
          <p:nvPr/>
        </p:nvSpPr>
        <p:spPr bwMode="auto">
          <a:xfrm>
            <a:off x="6173788" y="3921125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3.03 g/mole</a:t>
            </a:r>
          </a:p>
        </p:txBody>
      </p:sp>
      <p:sp>
        <p:nvSpPr>
          <p:cNvPr id="360462" name="Text Box 14"/>
          <p:cNvSpPr txBox="1">
            <a:spLocks noChangeArrowheads="1"/>
          </p:cNvSpPr>
          <p:nvPr/>
        </p:nvSpPr>
        <p:spPr bwMode="auto">
          <a:xfrm>
            <a:off x="5976938" y="391001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+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60463" name="Line 15"/>
          <p:cNvSpPr>
            <a:spLocks noChangeShapeType="1"/>
          </p:cNvSpPr>
          <p:nvPr/>
        </p:nvSpPr>
        <p:spPr bwMode="auto">
          <a:xfrm>
            <a:off x="6205538" y="4291013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0464" name="Text Box 16"/>
          <p:cNvSpPr txBox="1">
            <a:spLocks noChangeArrowheads="1"/>
          </p:cNvSpPr>
          <p:nvPr/>
        </p:nvSpPr>
        <p:spPr bwMode="auto">
          <a:xfrm>
            <a:off x="6173788" y="4381500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78.01 g/mole</a:t>
            </a:r>
          </a:p>
        </p:txBody>
      </p:sp>
      <p:sp>
        <p:nvSpPr>
          <p:cNvPr id="360465" name="Text Box 17"/>
          <p:cNvSpPr txBox="1">
            <a:spLocks noChangeArrowheads="1"/>
          </p:cNvSpPr>
          <p:nvPr/>
        </p:nvSpPr>
        <p:spPr bwMode="auto">
          <a:xfrm>
            <a:off x="2401888" y="5472113"/>
            <a:ext cx="642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 mole of Al(OH)</a:t>
            </a:r>
            <a:r>
              <a:rPr lang="en-US" altLang="en-US" baseline="-25000"/>
              <a:t>3 </a:t>
            </a:r>
            <a:r>
              <a:rPr lang="en-US" altLang="en-US"/>
              <a:t>molecules would have a mass of 78.01 g</a:t>
            </a:r>
          </a:p>
        </p:txBody>
      </p:sp>
      <p:sp>
        <p:nvSpPr>
          <p:cNvPr id="360466" name="Text Box 18"/>
          <p:cNvSpPr txBox="1">
            <a:spLocks noChangeArrowheads="1"/>
          </p:cNvSpPr>
          <p:nvPr/>
        </p:nvSpPr>
        <p:spPr bwMode="auto">
          <a:xfrm>
            <a:off x="3519488" y="3463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60467" name="Text Box 19"/>
          <p:cNvSpPr txBox="1">
            <a:spLocks noChangeArrowheads="1"/>
          </p:cNvSpPr>
          <p:nvPr/>
        </p:nvSpPr>
        <p:spPr bwMode="auto">
          <a:xfrm>
            <a:off x="4090988" y="3463925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16.00 g/mole</a:t>
            </a:r>
          </a:p>
        </p:txBody>
      </p:sp>
      <p:sp>
        <p:nvSpPr>
          <p:cNvPr id="360468" name="Text Box 20"/>
          <p:cNvSpPr txBox="1">
            <a:spLocks noChangeArrowheads="1"/>
          </p:cNvSpPr>
          <p:nvPr/>
        </p:nvSpPr>
        <p:spPr bwMode="auto">
          <a:xfrm>
            <a:off x="3836988" y="344963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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60469" name="Text Box 21"/>
          <p:cNvSpPr txBox="1">
            <a:spLocks noChangeArrowheads="1"/>
          </p:cNvSpPr>
          <p:nvPr/>
        </p:nvSpPr>
        <p:spPr bwMode="auto">
          <a:xfrm>
            <a:off x="5595938" y="34671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endParaRPr lang="en-US" altLang="en-US" b="1">
              <a:solidFill>
                <a:schemeClr val="hlink"/>
              </a:solidFill>
            </a:endParaRPr>
          </a:p>
        </p:txBody>
      </p:sp>
      <p:sp>
        <p:nvSpPr>
          <p:cNvPr id="360470" name="Text Box 22"/>
          <p:cNvSpPr txBox="1">
            <a:spLocks noChangeArrowheads="1"/>
          </p:cNvSpPr>
          <p:nvPr/>
        </p:nvSpPr>
        <p:spPr bwMode="auto">
          <a:xfrm>
            <a:off x="6173788" y="3463925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48.00 g/mole</a:t>
            </a:r>
          </a:p>
        </p:txBody>
      </p:sp>
      <p:sp>
        <p:nvSpPr>
          <p:cNvPr id="360471" name="Text Box 23"/>
          <p:cNvSpPr txBox="1">
            <a:spLocks noChangeArrowheads="1"/>
          </p:cNvSpPr>
          <p:nvPr/>
        </p:nvSpPr>
        <p:spPr bwMode="auto">
          <a:xfrm>
            <a:off x="2928938" y="29956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Al</a:t>
            </a:r>
          </a:p>
        </p:txBody>
      </p:sp>
      <p:sp>
        <p:nvSpPr>
          <p:cNvPr id="360472" name="Text Box 24"/>
          <p:cNvSpPr txBox="1">
            <a:spLocks noChangeArrowheads="1"/>
          </p:cNvSpPr>
          <p:nvPr/>
        </p:nvSpPr>
        <p:spPr bwMode="auto">
          <a:xfrm>
            <a:off x="2928938" y="34528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60473" name="Text Box 25"/>
          <p:cNvSpPr txBox="1">
            <a:spLocks noChangeArrowheads="1"/>
          </p:cNvSpPr>
          <p:nvPr/>
        </p:nvSpPr>
        <p:spPr bwMode="auto">
          <a:xfrm>
            <a:off x="2928938" y="39243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26650" name="Oval 26"/>
          <p:cNvSpPr>
            <a:spLocks noChangeArrowheads="1"/>
          </p:cNvSpPr>
          <p:nvPr/>
        </p:nvSpPr>
        <p:spPr bwMode="auto">
          <a:xfrm>
            <a:off x="347663" y="2930525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Find the molar mass for Al(OH)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 autoUpdateAnimBg="0"/>
      <p:bldP spid="360453" grpId="0" autoUpdateAnimBg="0"/>
      <p:bldP spid="360454" grpId="0" autoUpdateAnimBg="0"/>
      <p:bldP spid="360455" grpId="0" autoUpdateAnimBg="0"/>
      <p:bldP spid="360456" grpId="0" autoUpdateAnimBg="0"/>
      <p:bldP spid="360457" grpId="0" autoUpdateAnimBg="0"/>
      <p:bldP spid="360458" grpId="0" autoUpdateAnimBg="0"/>
      <p:bldP spid="360459" grpId="0" autoUpdateAnimBg="0"/>
      <p:bldP spid="360460" grpId="0" autoUpdateAnimBg="0"/>
      <p:bldP spid="360461" grpId="0" autoUpdateAnimBg="0"/>
      <p:bldP spid="360462" grpId="0" autoUpdateAnimBg="0"/>
      <p:bldP spid="360463" grpId="0" animBg="1"/>
      <p:bldP spid="360464" grpId="0" autoUpdateAnimBg="0"/>
      <p:bldP spid="360465" grpId="0" autoUpdateAnimBg="0"/>
      <p:bldP spid="360466" grpId="0" autoUpdateAnimBg="0"/>
      <p:bldP spid="360467" grpId="0" autoUpdateAnimBg="0"/>
      <p:bldP spid="360468" grpId="0" autoUpdateAnimBg="0"/>
      <p:bldP spid="360469" grpId="0" autoUpdateAnimBg="0"/>
      <p:bldP spid="360470" grpId="0" autoUpdateAnimBg="0"/>
      <p:bldP spid="360471" grpId="0" autoUpdateAnimBg="0"/>
      <p:bldP spid="360472" grpId="0" autoUpdateAnimBg="0"/>
      <p:bldP spid="36047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</a:t>
            </a:r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1219200" y="1562100"/>
            <a:ext cx="74104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hlink"/>
                </a:solidFill>
              </a:rPr>
              <a:t>Mole</a:t>
            </a:r>
            <a:r>
              <a:rPr lang="en-US" altLang="en-US" sz="3200">
                <a:solidFill>
                  <a:srgbClr val="D66360"/>
                </a:solidFill>
              </a:rPr>
              <a:t> </a:t>
            </a:r>
            <a:r>
              <a:rPr lang="en-US" altLang="en-US" sz="3200"/>
              <a:t>– </a:t>
            </a:r>
            <a:r>
              <a:rPr lang="en-US" altLang="en-US" sz="3200">
                <a:sym typeface="Bookshelf Symbol 1" pitchFamily="34" charset="2"/>
              </a:rPr>
              <a:t>SI unit for counting</a:t>
            </a:r>
          </a:p>
          <a:p>
            <a:endParaRPr lang="en-US" altLang="en-US" sz="3200">
              <a:sym typeface="Bookshelf Symbol 1" pitchFamily="34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>
                <a:sym typeface="Bookshelf Symbol 1" pitchFamily="34" charset="2"/>
              </a:rPr>
              <a:t>Abbreviated as “mol”  </a:t>
            </a:r>
            <a:endParaRPr lang="en-US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Molar Mass in Conversions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Handy Mole Conversion Chart!</a:t>
            </a:r>
          </a:p>
        </p:txBody>
      </p:sp>
      <p:pic>
        <p:nvPicPr>
          <p:cNvPr id="28675" name="Picture 3" descr="Conversion_Ch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555750"/>
            <a:ext cx="7926388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65788" y="3614738"/>
            <a:ext cx="2822575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This chart shows how you can start in ANY oval and convert to any other oval.  </a:t>
            </a:r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 sz="1400"/>
              <a:t>Ex.  If I have 5 grams of Na but I needed the total number of particles – I would start in the mass oval and go first to the mole and then to the number of particles!  Clearly a 2 step process </a:t>
            </a:r>
            <a:r>
              <a:rPr lang="en-US" altLang="en-US" sz="1400">
                <a:sym typeface="Wingdings" panose="05000000000000000000" pitchFamily="2" charset="2"/>
              </a:rPr>
              <a:t> </a:t>
            </a: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Gasses </a:t>
            </a:r>
            <a:r>
              <a:rPr lang="en-US" smtClean="0"/>
              <a:t>are weird…</a:t>
            </a: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C9AD581-1AEF-481E-851E-E71AC0F9A0E8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32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9461" name="Picture 2" descr="http://glencoe.mheducation.com/sites/dl/free/0078807239/602889/figure_12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371600"/>
            <a:ext cx="8069262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4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le, Volume, Particle, Mass Relationship"/>
          <p:cNvPicPr>
            <a:picLocks noChangeAspect="1" noChangeArrowheads="1"/>
          </p:cNvPicPr>
          <p:nvPr/>
        </p:nvPicPr>
        <p:blipFill>
          <a:blip r:embed="rId2" cstate="print">
            <a:lum bright="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8" r="4059" b="7918"/>
          <a:stretch>
            <a:fillRect/>
          </a:stretch>
        </p:blipFill>
        <p:spPr bwMode="auto">
          <a:xfrm>
            <a:off x="576263" y="128587"/>
            <a:ext cx="8110537" cy="688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7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Moles to Grams</a:t>
            </a:r>
          </a:p>
        </p:txBody>
      </p:sp>
      <p:sp>
        <p:nvSpPr>
          <p:cNvPr id="329765" name="Oval 37"/>
          <p:cNvSpPr>
            <a:spLocks noChangeArrowheads="1"/>
          </p:cNvSpPr>
          <p:nvPr/>
        </p:nvSpPr>
        <p:spPr bwMode="auto">
          <a:xfrm>
            <a:off x="347663" y="2463800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grams are in 1.25 moles of water?</a:t>
            </a:r>
            <a:endParaRPr lang="en-US" altLang="en-US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6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Moles to Grams</a:t>
            </a:r>
          </a:p>
        </p:txBody>
      </p:sp>
      <p:sp>
        <p:nvSpPr>
          <p:cNvPr id="350211" name="Line 3"/>
          <p:cNvSpPr>
            <a:spLocks noChangeShapeType="1"/>
          </p:cNvSpPr>
          <p:nvPr/>
        </p:nvSpPr>
        <p:spPr bwMode="auto">
          <a:xfrm>
            <a:off x="1066800" y="5319713"/>
            <a:ext cx="365601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982663" y="4937125"/>
            <a:ext cx="174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1.25 mol H</a:t>
            </a:r>
            <a:r>
              <a:rPr lang="en-US" altLang="en-US" sz="2000" b="1" baseline="-25000">
                <a:solidFill>
                  <a:schemeClr val="hlink"/>
                </a:solidFill>
              </a:rPr>
              <a:t>2</a:t>
            </a:r>
            <a:r>
              <a:rPr lang="en-US" altLang="en-US" sz="2000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4745038" y="5029200"/>
            <a:ext cx="2417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= _______ </a:t>
            </a:r>
            <a:r>
              <a:rPr lang="en-US" altLang="en-US" sz="2000" b="1">
                <a:solidFill>
                  <a:schemeClr val="hlink"/>
                </a:solidFill>
              </a:rPr>
              <a:t>g H</a:t>
            </a:r>
            <a:r>
              <a:rPr lang="en-US" altLang="en-US" sz="2000" b="1" baseline="-25000">
                <a:solidFill>
                  <a:schemeClr val="hlink"/>
                </a:solidFill>
              </a:rPr>
              <a:t>2</a:t>
            </a:r>
            <a:r>
              <a:rPr lang="en-US" altLang="en-US" sz="2000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50214" name="Line 6"/>
          <p:cNvSpPr>
            <a:spLocks noChangeShapeType="1"/>
          </p:cNvSpPr>
          <p:nvPr/>
        </p:nvSpPr>
        <p:spPr bwMode="auto">
          <a:xfrm rot="5400000">
            <a:off x="2362200" y="5318125"/>
            <a:ext cx="914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3470275" y="5394325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mol H</a:t>
            </a:r>
            <a:r>
              <a:rPr lang="en-US" altLang="en-US" sz="2000" b="1" baseline="-25000">
                <a:solidFill>
                  <a:schemeClr val="hlink"/>
                </a:solidFill>
              </a:rPr>
              <a:t>2</a:t>
            </a:r>
            <a:r>
              <a:rPr lang="en-US" altLang="en-US" sz="2000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3613150" y="4937125"/>
            <a:ext cx="882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g H</a:t>
            </a:r>
            <a:r>
              <a:rPr lang="en-US" altLang="en-US" sz="2000" b="1" baseline="-25000">
                <a:solidFill>
                  <a:schemeClr val="hlink"/>
                </a:solidFill>
              </a:rPr>
              <a:t>2</a:t>
            </a:r>
            <a:r>
              <a:rPr lang="en-US" altLang="en-US" sz="2000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2828925" y="49530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18.02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350218" name="Rectangle 10"/>
          <p:cNvSpPr>
            <a:spLocks noChangeArrowheads="1"/>
          </p:cNvSpPr>
          <p:nvPr/>
        </p:nvSpPr>
        <p:spPr bwMode="auto">
          <a:xfrm>
            <a:off x="3040063" y="53943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0219" name="Rectangle 11"/>
          <p:cNvSpPr>
            <a:spLocks noChangeArrowheads="1"/>
          </p:cNvSpPr>
          <p:nvPr/>
        </p:nvSpPr>
        <p:spPr bwMode="auto">
          <a:xfrm>
            <a:off x="5297488" y="5032375"/>
            <a:ext cx="68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22.5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350220" name="Line 12"/>
          <p:cNvSpPr>
            <a:spLocks noChangeShapeType="1"/>
          </p:cNvSpPr>
          <p:nvPr/>
        </p:nvSpPr>
        <p:spPr bwMode="auto">
          <a:xfrm flipV="1">
            <a:off x="1752600" y="5105400"/>
            <a:ext cx="838200" cy="138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 flipV="1">
            <a:off x="3622675" y="5562600"/>
            <a:ext cx="914400" cy="138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0222" name="Text Box 14"/>
          <p:cNvSpPr txBox="1">
            <a:spLocks noChangeArrowheads="1"/>
          </p:cNvSpPr>
          <p:nvPr/>
        </p:nvSpPr>
        <p:spPr bwMode="auto">
          <a:xfrm>
            <a:off x="1066800" y="1538288"/>
            <a:ext cx="767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/>
              <a:t>When converting between grams and moles, the molar mass is needed</a:t>
            </a:r>
          </a:p>
        </p:txBody>
      </p:sp>
      <p:sp>
        <p:nvSpPr>
          <p:cNvPr id="350223" name="Rectangle 15"/>
          <p:cNvSpPr>
            <a:spLocks noChangeArrowheads="1"/>
          </p:cNvSpPr>
          <p:nvPr/>
        </p:nvSpPr>
        <p:spPr bwMode="auto">
          <a:xfrm>
            <a:off x="4114800" y="3962400"/>
            <a:ext cx="3989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 mole H</a:t>
            </a:r>
            <a:r>
              <a:rPr lang="en-US" altLang="en-US" sz="2000" b="1" baseline="-25000">
                <a:solidFill>
                  <a:schemeClr val="hlink"/>
                </a:solidFill>
              </a:rPr>
              <a:t>2</a:t>
            </a:r>
            <a:r>
              <a:rPr lang="en-US" altLang="en-US" sz="2000" b="1">
                <a:solidFill>
                  <a:schemeClr val="hlink"/>
                </a:solidFill>
              </a:rPr>
              <a:t>O molecules = 18.02 g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790950" y="2819400"/>
            <a:ext cx="4514850" cy="914400"/>
            <a:chOff x="528" y="1968"/>
            <a:chExt cx="2844" cy="576"/>
          </a:xfrm>
        </p:grpSpPr>
        <p:sp>
          <p:nvSpPr>
            <p:cNvPr id="30739" name="Text Box 17"/>
            <p:cNvSpPr txBox="1">
              <a:spLocks noChangeArrowheads="1"/>
            </p:cNvSpPr>
            <p:nvPr/>
          </p:nvSpPr>
          <p:spPr bwMode="auto">
            <a:xfrm>
              <a:off x="528" y="1968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H</a:t>
              </a:r>
            </a:p>
          </p:txBody>
        </p:sp>
        <p:sp>
          <p:nvSpPr>
            <p:cNvPr id="30740" name="Text Box 18"/>
            <p:cNvSpPr txBox="1">
              <a:spLocks noChangeArrowheads="1"/>
            </p:cNvSpPr>
            <p:nvPr/>
          </p:nvSpPr>
          <p:spPr bwMode="auto">
            <a:xfrm>
              <a:off x="528" y="2121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O</a:t>
              </a:r>
            </a:p>
          </p:txBody>
        </p:sp>
        <p:sp>
          <p:nvSpPr>
            <p:cNvPr id="30741" name="Text Box 19"/>
            <p:cNvSpPr txBox="1">
              <a:spLocks noChangeArrowheads="1"/>
            </p:cNvSpPr>
            <p:nvPr/>
          </p:nvSpPr>
          <p:spPr bwMode="auto">
            <a:xfrm>
              <a:off x="768" y="19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2</a:t>
              </a:r>
            </a:p>
          </p:txBody>
        </p:sp>
        <p:sp>
          <p:nvSpPr>
            <p:cNvPr id="30742" name="Text Box 20"/>
            <p:cNvSpPr txBox="1">
              <a:spLocks noChangeArrowheads="1"/>
            </p:cNvSpPr>
            <p:nvPr/>
          </p:nvSpPr>
          <p:spPr bwMode="auto">
            <a:xfrm>
              <a:off x="768" y="212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0743" name="Text Box 21"/>
            <p:cNvSpPr txBox="1">
              <a:spLocks noChangeArrowheads="1"/>
            </p:cNvSpPr>
            <p:nvPr/>
          </p:nvSpPr>
          <p:spPr bwMode="auto">
            <a:xfrm>
              <a:off x="1080" y="1968"/>
              <a:ext cx="9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1.01 g/mole</a:t>
              </a:r>
            </a:p>
          </p:txBody>
        </p:sp>
        <p:sp>
          <p:nvSpPr>
            <p:cNvPr id="30744" name="Text Box 22"/>
            <p:cNvSpPr txBox="1">
              <a:spLocks noChangeArrowheads="1"/>
            </p:cNvSpPr>
            <p:nvPr/>
          </p:nvSpPr>
          <p:spPr bwMode="auto">
            <a:xfrm>
              <a:off x="1080" y="2121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16.00 g/mole</a:t>
              </a:r>
            </a:p>
          </p:txBody>
        </p:sp>
        <p:sp>
          <p:nvSpPr>
            <p:cNvPr id="30745" name="Text Box 23"/>
            <p:cNvSpPr txBox="1">
              <a:spLocks noChangeArrowheads="1"/>
            </p:cNvSpPr>
            <p:nvPr/>
          </p:nvSpPr>
          <p:spPr bwMode="auto">
            <a:xfrm>
              <a:off x="924" y="211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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0746" name="Text Box 24"/>
            <p:cNvSpPr txBox="1">
              <a:spLocks noChangeArrowheads="1"/>
            </p:cNvSpPr>
            <p:nvPr/>
          </p:nvSpPr>
          <p:spPr bwMode="auto">
            <a:xfrm>
              <a:off x="2028" y="197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=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0747" name="Text Box 25"/>
            <p:cNvSpPr txBox="1">
              <a:spLocks noChangeArrowheads="1"/>
            </p:cNvSpPr>
            <p:nvPr/>
          </p:nvSpPr>
          <p:spPr bwMode="auto">
            <a:xfrm>
              <a:off x="2296" y="1968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  2.02 g/mole</a:t>
              </a:r>
            </a:p>
          </p:txBody>
        </p:sp>
        <p:sp>
          <p:nvSpPr>
            <p:cNvPr id="30748" name="Text Box 26"/>
            <p:cNvSpPr txBox="1">
              <a:spLocks noChangeArrowheads="1"/>
            </p:cNvSpPr>
            <p:nvPr/>
          </p:nvSpPr>
          <p:spPr bwMode="auto">
            <a:xfrm>
              <a:off x="2028" y="2121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=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0749" name="Text Box 27"/>
            <p:cNvSpPr txBox="1">
              <a:spLocks noChangeArrowheads="1"/>
            </p:cNvSpPr>
            <p:nvPr/>
          </p:nvSpPr>
          <p:spPr bwMode="auto">
            <a:xfrm>
              <a:off x="2296" y="2119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16.00 g/mole</a:t>
              </a:r>
            </a:p>
          </p:txBody>
        </p:sp>
        <p:sp>
          <p:nvSpPr>
            <p:cNvPr id="30750" name="Text Box 28"/>
            <p:cNvSpPr txBox="1">
              <a:spLocks noChangeArrowheads="1"/>
            </p:cNvSpPr>
            <p:nvPr/>
          </p:nvSpPr>
          <p:spPr bwMode="auto">
            <a:xfrm>
              <a:off x="2172" y="2112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+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0751" name="Line 29"/>
            <p:cNvSpPr>
              <a:spLocks noChangeShapeType="1"/>
            </p:cNvSpPr>
            <p:nvPr/>
          </p:nvSpPr>
          <p:spPr bwMode="auto">
            <a:xfrm>
              <a:off x="2316" y="2352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2" name="Text Box 30"/>
            <p:cNvSpPr txBox="1">
              <a:spLocks noChangeArrowheads="1"/>
            </p:cNvSpPr>
            <p:nvPr/>
          </p:nvSpPr>
          <p:spPr bwMode="auto">
            <a:xfrm>
              <a:off x="2296" y="2313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18.02 g/mole</a:t>
              </a:r>
            </a:p>
          </p:txBody>
        </p:sp>
        <p:sp>
          <p:nvSpPr>
            <p:cNvPr id="30753" name="Text Box 31"/>
            <p:cNvSpPr txBox="1">
              <a:spLocks noChangeArrowheads="1"/>
            </p:cNvSpPr>
            <p:nvPr/>
          </p:nvSpPr>
          <p:spPr bwMode="auto">
            <a:xfrm>
              <a:off x="912" y="196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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</p:grpSp>
      <p:sp>
        <p:nvSpPr>
          <p:cNvPr id="350240" name="AutoShape 32"/>
          <p:cNvSpPr>
            <a:spLocks noChangeArrowheads="1"/>
          </p:cNvSpPr>
          <p:nvPr/>
        </p:nvSpPr>
        <p:spPr bwMode="auto">
          <a:xfrm>
            <a:off x="8153400" y="3505200"/>
            <a:ext cx="609600" cy="838200"/>
          </a:xfrm>
          <a:prstGeom prst="curvedLeftArrow">
            <a:avLst>
              <a:gd name="adj1" fmla="val 27500"/>
              <a:gd name="adj2" fmla="val 55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8" name="Oval 33"/>
          <p:cNvSpPr>
            <a:spLocks noChangeArrowheads="1"/>
          </p:cNvSpPr>
          <p:nvPr/>
        </p:nvSpPr>
        <p:spPr bwMode="auto">
          <a:xfrm>
            <a:off x="347663" y="2463800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grams are in 1.25 moles of water?</a:t>
            </a:r>
            <a:endParaRPr lang="en-US" altLang="en-US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animBg="1"/>
      <p:bldP spid="350212" grpId="0" autoUpdateAnimBg="0"/>
      <p:bldP spid="350213" grpId="0" autoUpdateAnimBg="0"/>
      <p:bldP spid="350214" grpId="0" animBg="1"/>
      <p:bldP spid="350215" grpId="0" autoUpdateAnimBg="0"/>
      <p:bldP spid="350216" grpId="0" autoUpdateAnimBg="0"/>
      <p:bldP spid="350217" grpId="0" autoUpdateAnimBg="0"/>
      <p:bldP spid="350218" grpId="0" autoUpdateAnimBg="0"/>
      <p:bldP spid="350219" grpId="0" autoUpdateAnimBg="0"/>
      <p:bldP spid="350220" grpId="0" animBg="1"/>
      <p:bldP spid="350221" grpId="0" animBg="1"/>
      <p:bldP spid="350222" grpId="0" autoUpdateAnimBg="0"/>
      <p:bldP spid="350223" grpId="0" autoUpdateAnimBg="0"/>
      <p:bldP spid="35024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Grams to Formula Units</a:t>
            </a:r>
          </a:p>
        </p:txBody>
      </p:sp>
      <p:sp>
        <p:nvSpPr>
          <p:cNvPr id="331820" name="Oval 44"/>
          <p:cNvSpPr>
            <a:spLocks noChangeArrowheads="1"/>
          </p:cNvSpPr>
          <p:nvPr/>
        </p:nvSpPr>
        <p:spPr bwMode="auto">
          <a:xfrm>
            <a:off x="376238" y="1693863"/>
            <a:ext cx="2197100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formula units are in </a:t>
            </a:r>
          </a:p>
          <a:p>
            <a:pPr algn="ctr" eaLnBrk="1" hangingPunct="1"/>
            <a:r>
              <a:rPr lang="en-US" altLang="en-US"/>
              <a:t>25.5 g NaCl?</a:t>
            </a:r>
            <a:endParaRPr lang="en-US" altLang="en-US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8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954088" y="48037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25.5 g NaCl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Grams to Formula Units</a:t>
            </a:r>
          </a:p>
        </p:txBody>
      </p:sp>
      <p:sp>
        <p:nvSpPr>
          <p:cNvPr id="352261" name="Line 5"/>
          <p:cNvSpPr>
            <a:spLocks noChangeShapeType="1"/>
          </p:cNvSpPr>
          <p:nvPr/>
        </p:nvSpPr>
        <p:spPr bwMode="auto">
          <a:xfrm>
            <a:off x="1038225" y="5186363"/>
            <a:ext cx="676433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4016375" y="6121400"/>
            <a:ext cx="435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= _________ </a:t>
            </a:r>
            <a:r>
              <a:rPr lang="en-US" altLang="en-US" sz="2000" b="1">
                <a:solidFill>
                  <a:schemeClr val="hlink"/>
                </a:solidFill>
              </a:rPr>
              <a:t>formula units NaCl</a:t>
            </a:r>
          </a:p>
        </p:txBody>
      </p:sp>
      <p:sp>
        <p:nvSpPr>
          <p:cNvPr id="352263" name="Line 7"/>
          <p:cNvSpPr>
            <a:spLocks noChangeShapeType="1"/>
          </p:cNvSpPr>
          <p:nvPr/>
        </p:nvSpPr>
        <p:spPr bwMode="auto">
          <a:xfrm rot="5400000">
            <a:off x="2105025" y="5184775"/>
            <a:ext cx="914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3451225" y="5260975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g NaCl</a:t>
            </a:r>
          </a:p>
        </p:txBody>
      </p:sp>
      <p:sp>
        <p:nvSpPr>
          <p:cNvPr id="352265" name="Rectangle 9"/>
          <p:cNvSpPr>
            <a:spLocks noChangeArrowheads="1"/>
          </p:cNvSpPr>
          <p:nvPr/>
        </p:nvSpPr>
        <p:spPr bwMode="auto">
          <a:xfrm>
            <a:off x="3095625" y="4803775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mol NaCl</a:t>
            </a:r>
          </a:p>
        </p:txBody>
      </p:sp>
      <p:sp>
        <p:nvSpPr>
          <p:cNvPr id="352266" name="Rectangle 10"/>
          <p:cNvSpPr>
            <a:spLocks noChangeArrowheads="1"/>
          </p:cNvSpPr>
          <p:nvPr/>
        </p:nvSpPr>
        <p:spPr bwMode="auto">
          <a:xfrm>
            <a:off x="2689225" y="48196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352267" name="Rectangle 11"/>
          <p:cNvSpPr>
            <a:spLocks noChangeArrowheads="1"/>
          </p:cNvSpPr>
          <p:nvPr/>
        </p:nvSpPr>
        <p:spPr bwMode="auto">
          <a:xfrm>
            <a:off x="2562225" y="52609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58.44</a:t>
            </a:r>
          </a:p>
        </p:txBody>
      </p:sp>
      <p:sp>
        <p:nvSpPr>
          <p:cNvPr id="352268" name="Rectangle 12"/>
          <p:cNvSpPr>
            <a:spLocks noChangeArrowheads="1"/>
          </p:cNvSpPr>
          <p:nvPr/>
        </p:nvSpPr>
        <p:spPr bwMode="auto">
          <a:xfrm>
            <a:off x="4425950" y="6115050"/>
            <a:ext cx="1423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2.63 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 10</a:t>
            </a:r>
            <a:r>
              <a:rPr lang="en-US" altLang="en-US" sz="2000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352269" name="Rectangle 13"/>
          <p:cNvSpPr>
            <a:spLocks noChangeArrowheads="1"/>
          </p:cNvSpPr>
          <p:nvPr/>
        </p:nvSpPr>
        <p:spPr bwMode="auto">
          <a:xfrm>
            <a:off x="3711575" y="3944938"/>
            <a:ext cx="3951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 mol = 6.02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10</a:t>
            </a:r>
            <a:r>
              <a:rPr lang="en-US" altLang="en-US" sz="2000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 formula units</a:t>
            </a:r>
            <a:endParaRPr lang="en-US" altLang="en-US" sz="2000" b="1">
              <a:solidFill>
                <a:schemeClr val="hlink"/>
              </a:solidFill>
            </a:endParaRPr>
          </a:p>
        </p:txBody>
      </p:sp>
      <p:sp>
        <p:nvSpPr>
          <p:cNvPr id="352270" name="Line 14"/>
          <p:cNvSpPr>
            <a:spLocks noChangeShapeType="1"/>
          </p:cNvSpPr>
          <p:nvPr/>
        </p:nvSpPr>
        <p:spPr bwMode="auto">
          <a:xfrm flipV="1">
            <a:off x="1724025" y="4895850"/>
            <a:ext cx="609600" cy="214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2271" name="Line 15"/>
          <p:cNvSpPr>
            <a:spLocks noChangeShapeType="1"/>
          </p:cNvSpPr>
          <p:nvPr/>
        </p:nvSpPr>
        <p:spPr bwMode="auto">
          <a:xfrm flipV="1">
            <a:off x="3603625" y="5353050"/>
            <a:ext cx="711200" cy="214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2272" name="Rectangle 16"/>
          <p:cNvSpPr>
            <a:spLocks noChangeArrowheads="1"/>
          </p:cNvSpPr>
          <p:nvPr/>
        </p:nvSpPr>
        <p:spPr bwMode="auto">
          <a:xfrm>
            <a:off x="3781425" y="3279775"/>
            <a:ext cx="333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 moles NaCl f.u.= 58.44 g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762375" y="2136775"/>
            <a:ext cx="4514850" cy="914400"/>
            <a:chOff x="528" y="1968"/>
            <a:chExt cx="2844" cy="576"/>
          </a:xfrm>
        </p:grpSpPr>
        <p:sp>
          <p:nvSpPr>
            <p:cNvPr id="32794" name="Text Box 18"/>
            <p:cNvSpPr txBox="1">
              <a:spLocks noChangeArrowheads="1"/>
            </p:cNvSpPr>
            <p:nvPr/>
          </p:nvSpPr>
          <p:spPr bwMode="auto">
            <a:xfrm>
              <a:off x="528" y="1968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Na</a:t>
              </a:r>
            </a:p>
          </p:txBody>
        </p:sp>
        <p:sp>
          <p:nvSpPr>
            <p:cNvPr id="32795" name="Text Box 19"/>
            <p:cNvSpPr txBox="1">
              <a:spLocks noChangeArrowheads="1"/>
            </p:cNvSpPr>
            <p:nvPr/>
          </p:nvSpPr>
          <p:spPr bwMode="auto">
            <a:xfrm>
              <a:off x="528" y="2121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Cl</a:t>
              </a:r>
            </a:p>
          </p:txBody>
        </p:sp>
        <p:sp>
          <p:nvSpPr>
            <p:cNvPr id="32796" name="Text Box 20"/>
            <p:cNvSpPr txBox="1">
              <a:spLocks noChangeArrowheads="1"/>
            </p:cNvSpPr>
            <p:nvPr/>
          </p:nvSpPr>
          <p:spPr bwMode="auto">
            <a:xfrm>
              <a:off x="768" y="19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2797" name="Text Box 21"/>
            <p:cNvSpPr txBox="1">
              <a:spLocks noChangeArrowheads="1"/>
            </p:cNvSpPr>
            <p:nvPr/>
          </p:nvSpPr>
          <p:spPr bwMode="auto">
            <a:xfrm>
              <a:off x="768" y="212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2798" name="Text Box 22"/>
            <p:cNvSpPr txBox="1">
              <a:spLocks noChangeArrowheads="1"/>
            </p:cNvSpPr>
            <p:nvPr/>
          </p:nvSpPr>
          <p:spPr bwMode="auto">
            <a:xfrm>
              <a:off x="1080" y="1968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22.99 g/mole</a:t>
              </a:r>
            </a:p>
          </p:txBody>
        </p:sp>
        <p:sp>
          <p:nvSpPr>
            <p:cNvPr id="32799" name="Text Box 23"/>
            <p:cNvSpPr txBox="1">
              <a:spLocks noChangeArrowheads="1"/>
            </p:cNvSpPr>
            <p:nvPr/>
          </p:nvSpPr>
          <p:spPr bwMode="auto">
            <a:xfrm>
              <a:off x="1080" y="2121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35.45 g/mole</a:t>
              </a:r>
            </a:p>
          </p:txBody>
        </p:sp>
        <p:sp>
          <p:nvSpPr>
            <p:cNvPr id="32800" name="Text Box 24"/>
            <p:cNvSpPr txBox="1">
              <a:spLocks noChangeArrowheads="1"/>
            </p:cNvSpPr>
            <p:nvPr/>
          </p:nvSpPr>
          <p:spPr bwMode="auto">
            <a:xfrm>
              <a:off x="924" y="211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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2801" name="Text Box 25"/>
            <p:cNvSpPr txBox="1">
              <a:spLocks noChangeArrowheads="1"/>
            </p:cNvSpPr>
            <p:nvPr/>
          </p:nvSpPr>
          <p:spPr bwMode="auto">
            <a:xfrm>
              <a:off x="2028" y="197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=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2802" name="Text Box 26"/>
            <p:cNvSpPr txBox="1">
              <a:spLocks noChangeArrowheads="1"/>
            </p:cNvSpPr>
            <p:nvPr/>
          </p:nvSpPr>
          <p:spPr bwMode="auto">
            <a:xfrm>
              <a:off x="2296" y="1968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22.99 g/mole</a:t>
              </a:r>
            </a:p>
          </p:txBody>
        </p:sp>
        <p:sp>
          <p:nvSpPr>
            <p:cNvPr id="32803" name="Text Box 27"/>
            <p:cNvSpPr txBox="1">
              <a:spLocks noChangeArrowheads="1"/>
            </p:cNvSpPr>
            <p:nvPr/>
          </p:nvSpPr>
          <p:spPr bwMode="auto">
            <a:xfrm>
              <a:off x="2028" y="2121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=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2804" name="Text Box 28"/>
            <p:cNvSpPr txBox="1">
              <a:spLocks noChangeArrowheads="1"/>
            </p:cNvSpPr>
            <p:nvPr/>
          </p:nvSpPr>
          <p:spPr bwMode="auto">
            <a:xfrm>
              <a:off x="2296" y="2119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35.45 g/mole</a:t>
              </a:r>
            </a:p>
          </p:txBody>
        </p:sp>
        <p:sp>
          <p:nvSpPr>
            <p:cNvPr id="32805" name="Text Box 29"/>
            <p:cNvSpPr txBox="1">
              <a:spLocks noChangeArrowheads="1"/>
            </p:cNvSpPr>
            <p:nvPr/>
          </p:nvSpPr>
          <p:spPr bwMode="auto">
            <a:xfrm>
              <a:off x="2172" y="2112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+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  <p:sp>
          <p:nvSpPr>
            <p:cNvPr id="32806" name="Line 30"/>
            <p:cNvSpPr>
              <a:spLocks noChangeShapeType="1"/>
            </p:cNvSpPr>
            <p:nvPr/>
          </p:nvSpPr>
          <p:spPr bwMode="auto">
            <a:xfrm>
              <a:off x="2316" y="2352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07" name="Text Box 31"/>
            <p:cNvSpPr txBox="1">
              <a:spLocks noChangeArrowheads="1"/>
            </p:cNvSpPr>
            <p:nvPr/>
          </p:nvSpPr>
          <p:spPr bwMode="auto">
            <a:xfrm>
              <a:off x="2296" y="2313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</a:rPr>
                <a:t>58.44 g/mole</a:t>
              </a:r>
            </a:p>
          </p:txBody>
        </p:sp>
        <p:sp>
          <p:nvSpPr>
            <p:cNvPr id="32808" name="Text Box 32"/>
            <p:cNvSpPr txBox="1">
              <a:spLocks noChangeArrowheads="1"/>
            </p:cNvSpPr>
            <p:nvPr/>
          </p:nvSpPr>
          <p:spPr bwMode="auto">
            <a:xfrm>
              <a:off x="912" y="196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sym typeface="Symbol" panose="05050102010706020507" pitchFamily="18" charset="2"/>
                </a:rPr>
                <a:t></a:t>
              </a:r>
              <a:endParaRPr lang="en-US" altLang="en-US" b="1">
                <a:solidFill>
                  <a:schemeClr val="hlink"/>
                </a:solidFill>
              </a:endParaRPr>
            </a:p>
          </p:txBody>
        </p:sp>
      </p:grpSp>
      <p:sp>
        <p:nvSpPr>
          <p:cNvPr id="352289" name="AutoShape 33"/>
          <p:cNvSpPr>
            <a:spLocks noChangeArrowheads="1"/>
          </p:cNvSpPr>
          <p:nvPr/>
        </p:nvSpPr>
        <p:spPr bwMode="auto">
          <a:xfrm>
            <a:off x="8124825" y="2822575"/>
            <a:ext cx="609600" cy="838200"/>
          </a:xfrm>
          <a:prstGeom prst="curvedLeftArrow">
            <a:avLst>
              <a:gd name="adj1" fmla="val 27500"/>
              <a:gd name="adj2" fmla="val 55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2290" name="Line 34"/>
          <p:cNvSpPr>
            <a:spLocks noChangeShapeType="1"/>
          </p:cNvSpPr>
          <p:nvPr/>
        </p:nvSpPr>
        <p:spPr bwMode="auto">
          <a:xfrm rot="5400000">
            <a:off x="4086225" y="5200650"/>
            <a:ext cx="914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2291" name="Rectangle 35"/>
          <p:cNvSpPr>
            <a:spLocks noChangeArrowheads="1"/>
          </p:cNvSpPr>
          <p:nvPr/>
        </p:nvSpPr>
        <p:spPr bwMode="auto">
          <a:xfrm>
            <a:off x="5535613" y="5260975"/>
            <a:ext cx="1284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mol NaCl</a:t>
            </a:r>
          </a:p>
        </p:txBody>
      </p:sp>
      <p:sp>
        <p:nvSpPr>
          <p:cNvPr id="352292" name="Rectangle 36"/>
          <p:cNvSpPr>
            <a:spLocks noChangeArrowheads="1"/>
          </p:cNvSpPr>
          <p:nvPr/>
        </p:nvSpPr>
        <p:spPr bwMode="auto">
          <a:xfrm>
            <a:off x="5821363" y="4803775"/>
            <a:ext cx="2074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molecules NaCl</a:t>
            </a:r>
          </a:p>
        </p:txBody>
      </p:sp>
      <p:sp>
        <p:nvSpPr>
          <p:cNvPr id="352293" name="Rectangle 37"/>
          <p:cNvSpPr>
            <a:spLocks noChangeArrowheads="1"/>
          </p:cNvSpPr>
          <p:nvPr/>
        </p:nvSpPr>
        <p:spPr bwMode="auto">
          <a:xfrm>
            <a:off x="4554538" y="4816475"/>
            <a:ext cx="1284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6.02</a:t>
            </a:r>
            <a:r>
              <a:rPr lang="en-US" altLang="en-US" sz="2000" b="1">
                <a:solidFill>
                  <a:schemeClr val="hlink"/>
                </a:solidFill>
                <a:sym typeface="Symbol" panose="05050102010706020507" pitchFamily="18" charset="2"/>
              </a:rPr>
              <a:t>10</a:t>
            </a:r>
            <a:r>
              <a:rPr lang="en-US" altLang="en-US" sz="2000" b="1" baseline="30000">
                <a:solidFill>
                  <a:schemeClr val="hlink"/>
                </a:solidFill>
                <a:sym typeface="Symbol" panose="05050102010706020507" pitchFamily="18" charset="2"/>
              </a:rPr>
              <a:t>23</a:t>
            </a:r>
          </a:p>
        </p:txBody>
      </p:sp>
      <p:sp>
        <p:nvSpPr>
          <p:cNvPr id="352294" name="Rectangle 38"/>
          <p:cNvSpPr>
            <a:spLocks noChangeArrowheads="1"/>
          </p:cNvSpPr>
          <p:nvPr/>
        </p:nvSpPr>
        <p:spPr bwMode="auto">
          <a:xfrm>
            <a:off x="4646613" y="526097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2295" name="Line 39"/>
          <p:cNvSpPr>
            <a:spLocks noChangeShapeType="1"/>
          </p:cNvSpPr>
          <p:nvPr/>
        </p:nvSpPr>
        <p:spPr bwMode="auto">
          <a:xfrm flipV="1">
            <a:off x="3171825" y="4895850"/>
            <a:ext cx="1219200" cy="152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2296" name="Line 40"/>
          <p:cNvSpPr>
            <a:spLocks noChangeShapeType="1"/>
          </p:cNvSpPr>
          <p:nvPr/>
        </p:nvSpPr>
        <p:spPr bwMode="auto">
          <a:xfrm flipV="1">
            <a:off x="5610225" y="5353050"/>
            <a:ext cx="1066800" cy="152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93" name="Oval 41"/>
          <p:cNvSpPr>
            <a:spLocks noChangeArrowheads="1"/>
          </p:cNvSpPr>
          <p:nvPr/>
        </p:nvSpPr>
        <p:spPr bwMode="auto">
          <a:xfrm>
            <a:off x="376238" y="1693863"/>
            <a:ext cx="2163762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formula units are in </a:t>
            </a:r>
          </a:p>
          <a:p>
            <a:pPr algn="ctr" eaLnBrk="1" hangingPunct="1"/>
            <a:r>
              <a:rPr lang="en-US" altLang="en-US"/>
              <a:t>25.5 g NaCl?</a:t>
            </a:r>
            <a:endParaRPr lang="en-US" altLang="en-US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5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8" grpId="0" autoUpdateAnimBg="0"/>
      <p:bldP spid="352261" grpId="0" animBg="1"/>
      <p:bldP spid="352262" grpId="0" autoUpdateAnimBg="0"/>
      <p:bldP spid="352263" grpId="0" animBg="1"/>
      <p:bldP spid="352264" grpId="0" autoUpdateAnimBg="0"/>
      <p:bldP spid="352265" grpId="0" autoUpdateAnimBg="0"/>
      <p:bldP spid="352266" grpId="0" autoUpdateAnimBg="0"/>
      <p:bldP spid="352267" grpId="0" autoUpdateAnimBg="0"/>
      <p:bldP spid="352268" grpId="0" autoUpdateAnimBg="0"/>
      <p:bldP spid="352269" grpId="0" autoUpdateAnimBg="0"/>
      <p:bldP spid="352270" grpId="0" animBg="1"/>
      <p:bldP spid="352271" grpId="0" animBg="1"/>
      <p:bldP spid="352272" grpId="0" autoUpdateAnimBg="0"/>
      <p:bldP spid="352289" grpId="0" animBg="1"/>
      <p:bldP spid="352290" grpId="0" animBg="1"/>
      <p:bldP spid="352291" grpId="0" autoUpdateAnimBg="0"/>
      <p:bldP spid="352292" grpId="0" autoUpdateAnimBg="0"/>
      <p:bldP spid="352293" grpId="0" autoUpdateAnimBg="0"/>
      <p:bldP spid="352294" grpId="0" autoUpdateAnimBg="0"/>
      <p:bldP spid="352295" grpId="0" animBg="1"/>
      <p:bldP spid="3522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Volume and the Mole!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5438" y="1790700"/>
            <a:ext cx="840263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/>
              <a:t>For any gas that is at standard temperature and pressure, the following relationship is true:</a:t>
            </a:r>
          </a:p>
          <a:p>
            <a:pPr eaLnBrk="1" hangingPunct="1"/>
            <a:endParaRPr lang="en-US" altLang="en-US" sz="3000"/>
          </a:p>
          <a:p>
            <a:pPr algn="ctr" eaLnBrk="1" hangingPunct="1"/>
            <a:r>
              <a:rPr lang="en-US" altLang="en-US" sz="3000"/>
              <a:t>1 mole of </a:t>
            </a:r>
            <a:r>
              <a:rPr lang="en-US" altLang="en-US" sz="3000" b="1" i="1" u="sng"/>
              <a:t>any gas </a:t>
            </a:r>
            <a:r>
              <a:rPr lang="en-US" altLang="en-US" sz="3000"/>
              <a:t>will occupy </a:t>
            </a:r>
            <a:r>
              <a:rPr lang="en-US" altLang="en-US" sz="3000" b="1" i="1" u="sng"/>
              <a:t>22.4 Liters </a:t>
            </a:r>
            <a:r>
              <a:rPr lang="en-US" altLang="en-US" sz="3000"/>
              <a:t>of space</a:t>
            </a:r>
          </a:p>
          <a:p>
            <a:pPr algn="ctr" eaLnBrk="1" hangingPunct="1"/>
            <a:endParaRPr lang="en-US" altLang="en-US" sz="3000"/>
          </a:p>
          <a:p>
            <a:pPr algn="ctr" eaLnBrk="1" hangingPunct="1"/>
            <a:r>
              <a:rPr lang="en-US" altLang="en-US" sz="3000"/>
              <a:t>1 mole = 22.4 L @STP</a:t>
            </a:r>
          </a:p>
          <a:p>
            <a:pPr algn="ctr" eaLnBrk="1" hangingPunct="1"/>
            <a:endParaRPr lang="en-US" altLang="en-US" sz="3000"/>
          </a:p>
          <a:p>
            <a:pPr algn="ctr" eaLnBrk="1" hangingPunct="1"/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STP???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01700" y="2181225"/>
            <a:ext cx="76517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500"/>
              <a:t>SO Easy!  Standard Temperature and Pressure means that the gas is at zero degrees Celsius and one atmosphere of pressure!  </a:t>
            </a:r>
          </a:p>
          <a:p>
            <a:pPr algn="ctr" eaLnBrk="1" hangingPunct="1"/>
            <a:endParaRPr lang="en-US" altLang="en-US" sz="2500"/>
          </a:p>
          <a:p>
            <a:pPr algn="ctr" eaLnBrk="1" hangingPunct="1"/>
            <a:r>
              <a:rPr lang="en-US" altLang="en-US" sz="2500"/>
              <a:t>Two easy numbers to memorize!  O and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counting unit?</a:t>
            </a:r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1066800" y="1357313"/>
            <a:ext cx="767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/>
              <a:t>You’re already familiar with one counting unit…a “dozen”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gray">
          <a:xfrm>
            <a:off x="1193800" y="3149600"/>
            <a:ext cx="3560763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chemeClr val="bg1"/>
                </a:solidFill>
              </a:rPr>
              <a:t>“Dozen”</a:t>
            </a:r>
          </a:p>
        </p:txBody>
      </p:sp>
      <p:sp>
        <p:nvSpPr>
          <p:cNvPr id="309253" name="Text Box 5"/>
          <p:cNvSpPr txBox="1">
            <a:spLocks noChangeArrowheads="1"/>
          </p:cNvSpPr>
          <p:nvPr/>
        </p:nvSpPr>
        <p:spPr bwMode="gray">
          <a:xfrm>
            <a:off x="5043488" y="3149600"/>
            <a:ext cx="3729037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1193800" y="37306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A dozen doughnuts</a:t>
            </a:r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5043488" y="3730625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12 doughnuts</a:t>
            </a:r>
          </a:p>
        </p:txBody>
      </p:sp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1193800" y="43402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A dozen books</a:t>
            </a:r>
          </a:p>
        </p:txBody>
      </p:sp>
      <p:sp>
        <p:nvSpPr>
          <p:cNvPr id="309257" name="Text Box 9"/>
          <p:cNvSpPr txBox="1">
            <a:spLocks noChangeArrowheads="1"/>
          </p:cNvSpPr>
          <p:nvPr/>
        </p:nvSpPr>
        <p:spPr bwMode="auto">
          <a:xfrm>
            <a:off x="1193800" y="49498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A dozen cars</a:t>
            </a:r>
          </a:p>
        </p:txBody>
      </p:sp>
      <p:sp>
        <p:nvSpPr>
          <p:cNvPr id="309258" name="Text Box 10"/>
          <p:cNvSpPr txBox="1">
            <a:spLocks noChangeArrowheads="1"/>
          </p:cNvSpPr>
          <p:nvPr/>
        </p:nvSpPr>
        <p:spPr bwMode="auto">
          <a:xfrm>
            <a:off x="1193800" y="55594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A dozen people</a:t>
            </a:r>
          </a:p>
        </p:txBody>
      </p:sp>
      <p:sp>
        <p:nvSpPr>
          <p:cNvPr id="309259" name="Text Box 11"/>
          <p:cNvSpPr txBox="1">
            <a:spLocks noChangeArrowheads="1"/>
          </p:cNvSpPr>
          <p:nvPr/>
        </p:nvSpPr>
        <p:spPr bwMode="auto">
          <a:xfrm>
            <a:off x="5043488" y="4340225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12 books</a:t>
            </a:r>
          </a:p>
        </p:txBody>
      </p:sp>
      <p:sp>
        <p:nvSpPr>
          <p:cNvPr id="309260" name="Text Box 12"/>
          <p:cNvSpPr txBox="1">
            <a:spLocks noChangeArrowheads="1"/>
          </p:cNvSpPr>
          <p:nvPr/>
        </p:nvSpPr>
        <p:spPr bwMode="auto">
          <a:xfrm>
            <a:off x="5043488" y="4949825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12 cars</a:t>
            </a:r>
          </a:p>
        </p:txBody>
      </p:sp>
      <p:sp>
        <p:nvSpPr>
          <p:cNvPr id="309261" name="Text Box 13"/>
          <p:cNvSpPr txBox="1">
            <a:spLocks noChangeArrowheads="1"/>
          </p:cNvSpPr>
          <p:nvPr/>
        </p:nvSpPr>
        <p:spPr bwMode="auto">
          <a:xfrm>
            <a:off x="5043488" y="5559425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12 people</a:t>
            </a:r>
          </a:p>
        </p:txBody>
      </p:sp>
      <p:sp>
        <p:nvSpPr>
          <p:cNvPr id="309262" name="AutoShape 14"/>
          <p:cNvSpPr>
            <a:spLocks noChangeArrowheads="1"/>
          </p:cNvSpPr>
          <p:nvPr/>
        </p:nvSpPr>
        <p:spPr bwMode="auto">
          <a:xfrm>
            <a:off x="4699000" y="3694113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63" name="AutoShape 15"/>
          <p:cNvSpPr>
            <a:spLocks noChangeArrowheads="1"/>
          </p:cNvSpPr>
          <p:nvPr/>
        </p:nvSpPr>
        <p:spPr bwMode="auto">
          <a:xfrm>
            <a:off x="4699000" y="4303713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64" name="AutoShape 16"/>
          <p:cNvSpPr>
            <a:spLocks noChangeArrowheads="1"/>
          </p:cNvSpPr>
          <p:nvPr/>
        </p:nvSpPr>
        <p:spPr bwMode="auto">
          <a:xfrm>
            <a:off x="4699000" y="4913313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65" name="AutoShape 17"/>
          <p:cNvSpPr>
            <a:spLocks noChangeArrowheads="1"/>
          </p:cNvSpPr>
          <p:nvPr/>
        </p:nvSpPr>
        <p:spPr bwMode="auto">
          <a:xfrm>
            <a:off x="4699000" y="5522913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67" name="Text Box 19"/>
          <p:cNvSpPr txBox="1">
            <a:spLocks noChangeArrowheads="1"/>
          </p:cNvSpPr>
          <p:nvPr/>
        </p:nvSpPr>
        <p:spPr bwMode="auto">
          <a:xfrm>
            <a:off x="1066800" y="2400300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A dozen =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30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30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0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30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30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autoUpdateAnimBg="0"/>
      <p:bldP spid="309252" grpId="0" animBg="1" autoUpdateAnimBg="0"/>
      <p:bldP spid="309253" grpId="0" animBg="1" autoUpdateAnimBg="0"/>
      <p:bldP spid="309254" grpId="0" animBg="1" autoUpdateAnimBg="0"/>
      <p:bldP spid="309255" grpId="0" animBg="1" autoUpdateAnimBg="0"/>
      <p:bldP spid="309256" grpId="0" animBg="1" autoUpdateAnimBg="0"/>
      <p:bldP spid="309257" grpId="0" animBg="1" autoUpdateAnimBg="0"/>
      <p:bldP spid="309258" grpId="0" animBg="1" autoUpdateAnimBg="0"/>
      <p:bldP spid="309259" grpId="0" animBg="1" autoUpdateAnimBg="0"/>
      <p:bldP spid="309260" grpId="0" animBg="1" autoUpdateAnimBg="0"/>
      <p:bldP spid="309261" grpId="0" animBg="1" autoUpdateAnimBg="0"/>
      <p:bldP spid="309262" grpId="0" animBg="1"/>
      <p:bldP spid="309263" grpId="0" animBg="1"/>
      <p:bldP spid="309264" grpId="0" animBg="1"/>
      <p:bldP spid="309265" grpId="0" animBg="1"/>
      <p:bldP spid="30926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Using Volume</a:t>
            </a:r>
          </a:p>
        </p:txBody>
      </p:sp>
      <p:sp>
        <p:nvSpPr>
          <p:cNvPr id="4" name="Oval 44"/>
          <p:cNvSpPr>
            <a:spLocks noChangeArrowheads="1"/>
          </p:cNvSpPr>
          <p:nvPr/>
        </p:nvSpPr>
        <p:spPr bwMode="auto">
          <a:xfrm>
            <a:off x="376238" y="1693863"/>
            <a:ext cx="2197100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liters of Neon at STP are in </a:t>
            </a:r>
          </a:p>
          <a:p>
            <a:pPr algn="ctr" eaLnBrk="1" hangingPunct="1"/>
            <a:r>
              <a:rPr lang="en-US" altLang="en-US"/>
              <a:t>3.00 moles of Neon?</a:t>
            </a:r>
            <a:endParaRPr lang="en-US" altLang="en-US" baseline="-25000"/>
          </a:p>
        </p:txBody>
      </p:sp>
      <p:sp>
        <p:nvSpPr>
          <p:cNvPr id="3584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800">
                <a:solidFill>
                  <a:schemeClr val="tx2"/>
                </a:solidFill>
              </a:rPr>
              <a:t>Example: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066800" y="5319713"/>
            <a:ext cx="365601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82663" y="4937125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3.00 mol Ne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45038" y="5029200"/>
            <a:ext cx="1771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=  67.2 </a:t>
            </a:r>
            <a:r>
              <a:rPr lang="en-US" altLang="en-US" sz="2000" b="1">
                <a:solidFill>
                  <a:schemeClr val="hlink"/>
                </a:solidFill>
              </a:rPr>
              <a:t>L Ne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rot="5400000">
            <a:off x="2362200" y="5318125"/>
            <a:ext cx="914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470275" y="5394325"/>
            <a:ext cx="102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Mol Ne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613150" y="4937125"/>
            <a:ext cx="73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L Ne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828925" y="4953000"/>
            <a:ext cx="68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22.4</a:t>
            </a:r>
            <a:endParaRPr lang="en-US" altLang="en-US" sz="2000" b="1" baseline="30000">
              <a:solidFill>
                <a:schemeClr val="hlink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040063" y="53943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1752600" y="5105400"/>
            <a:ext cx="838200" cy="138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622675" y="5562600"/>
            <a:ext cx="914400" cy="138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311525" y="2517775"/>
            <a:ext cx="479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 mole = 22.4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utoUpdateAnimBg="0"/>
      <p:bldP spid="8" grpId="0" autoUpdateAnimBg="0"/>
      <p:bldP spid="9" grpId="0" animBg="1"/>
      <p:bldP spid="10" grpId="0" autoUpdateAnimBg="0"/>
      <p:bldP spid="11" grpId="0" autoUpdateAnimBg="0"/>
      <p:bldP spid="12" grpId="0" autoUpdateAnimBg="0"/>
      <p:bldP spid="13" grpId="0" autoUpdateAnimBg="0"/>
      <p:bldP spid="15" grpId="0" animBg="1"/>
      <p:bldP spid="16" grpId="0" animBg="1"/>
      <p:bldP spid="3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6" descr="mo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3"/>
          <a:stretch>
            <a:fillRect/>
          </a:stretch>
        </p:blipFill>
        <p:spPr bwMode="auto">
          <a:xfrm>
            <a:off x="1916113" y="1060450"/>
            <a:ext cx="5257800" cy="697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1092200" y="220663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Brush Script MT" panose="03060802040406070304" pitchFamily="66" charset="0"/>
              </a:rPr>
              <a:t>Welcome to Mole Island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371600" y="609600"/>
            <a:ext cx="2286000" cy="1524000"/>
            <a:chOff x="480" y="624"/>
            <a:chExt cx="1440" cy="960"/>
          </a:xfrm>
        </p:grpSpPr>
        <p:sp>
          <p:nvSpPr>
            <p:cNvPr id="21515" name="AutoShape 4"/>
            <p:cNvSpPr>
              <a:spLocks noChangeArrowheads="1"/>
            </p:cNvSpPr>
            <p:nvPr/>
          </p:nvSpPr>
          <p:spPr bwMode="auto">
            <a:xfrm>
              <a:off x="480" y="624"/>
              <a:ext cx="1440" cy="960"/>
            </a:xfrm>
            <a:prstGeom prst="cloudCallout">
              <a:avLst>
                <a:gd name="adj1" fmla="val 10347"/>
                <a:gd name="adj2" fmla="val 791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672" y="887"/>
              <a:ext cx="11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1 mole = 22.4 L</a:t>
              </a:r>
            </a:p>
            <a:p>
              <a:pPr eaLnBrk="1" hangingPunct="1"/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   @ STP</a:t>
              </a:r>
            </a:p>
          </p:txBody>
        </p:sp>
      </p:grp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4522788" y="282575"/>
            <a:ext cx="2743200" cy="1143000"/>
            <a:chOff x="2880" y="384"/>
            <a:chExt cx="1728" cy="720"/>
          </a:xfrm>
        </p:grpSpPr>
        <p:sp>
          <p:nvSpPr>
            <p:cNvPr id="21513" name="AutoShape 7"/>
            <p:cNvSpPr>
              <a:spLocks noChangeArrowheads="1"/>
            </p:cNvSpPr>
            <p:nvPr/>
          </p:nvSpPr>
          <p:spPr bwMode="auto">
            <a:xfrm>
              <a:off x="2880" y="384"/>
              <a:ext cx="1728" cy="720"/>
            </a:xfrm>
            <a:prstGeom prst="cloudCallout">
              <a:avLst>
                <a:gd name="adj1" fmla="val -43056"/>
                <a:gd name="adj2" fmla="val 7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4" name="Text Box 8"/>
            <p:cNvSpPr txBox="1">
              <a:spLocks noChangeArrowheads="1"/>
            </p:cNvSpPr>
            <p:nvPr/>
          </p:nvSpPr>
          <p:spPr bwMode="auto">
            <a:xfrm>
              <a:off x="3072" y="574"/>
              <a:ext cx="1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1 mol = molar mass</a:t>
              </a:r>
            </a:p>
          </p:txBody>
        </p:sp>
      </p:grp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6096000" y="1562100"/>
            <a:ext cx="2590800" cy="1143000"/>
            <a:chOff x="4128" y="960"/>
            <a:chExt cx="1632" cy="720"/>
          </a:xfrm>
        </p:grpSpPr>
        <p:sp>
          <p:nvSpPr>
            <p:cNvPr id="21511" name="AutoShape 10"/>
            <p:cNvSpPr>
              <a:spLocks noChangeArrowheads="1"/>
            </p:cNvSpPr>
            <p:nvPr/>
          </p:nvSpPr>
          <p:spPr bwMode="auto">
            <a:xfrm>
              <a:off x="4128" y="960"/>
              <a:ext cx="1632" cy="720"/>
            </a:xfrm>
            <a:prstGeom prst="cloudCallout">
              <a:avLst>
                <a:gd name="adj1" fmla="val -13421"/>
                <a:gd name="adj2" fmla="val 7138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2" name="Text Box 11"/>
            <p:cNvSpPr txBox="1">
              <a:spLocks noChangeArrowheads="1"/>
            </p:cNvSpPr>
            <p:nvPr/>
          </p:nvSpPr>
          <p:spPr bwMode="auto">
            <a:xfrm>
              <a:off x="4272" y="1031"/>
              <a:ext cx="139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        1 mol = </a:t>
              </a:r>
            </a:p>
            <a:p>
              <a:pPr eaLnBrk="1" hangingPunct="1"/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6.02 x 10</a:t>
              </a:r>
              <a:r>
                <a:rPr lang="en-US" altLang="en-US" sz="1800" baseline="30000">
                  <a:solidFill>
                    <a:schemeClr val="tx1"/>
                  </a:solidFill>
                  <a:latin typeface="Arial" panose="020B0604020202020204" pitchFamily="34" charset="0"/>
                </a:rPr>
                <a:t>23</a:t>
              </a: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 particles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96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7010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smtClean="0"/>
              <a:t>Stoichiometry Island Diagram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2971800" y="25908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Mass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971800" y="50292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Particles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514600" y="38100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Volume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343400" y="38100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Mole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867400" y="38100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Mole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7467600" y="28194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Mass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86125" y="1789113"/>
            <a:ext cx="40211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   Known		               Unknown</a:t>
            </a:r>
          </a:p>
          <a:p>
            <a:pPr eaLnBrk="1" hangingPunct="1"/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Substance A	               Substance B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35400" y="61722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Stoichiometry Island Diagram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3540125" y="2951163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3176588" y="4113213"/>
            <a:ext cx="10128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6477000" y="3200400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540125" y="4475163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6629400" y="4343400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5029200" y="4114800"/>
            <a:ext cx="6921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6553200" y="4114800"/>
            <a:ext cx="10128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7848600" y="38100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Volume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7620000" y="48006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Particles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81000" y="457200"/>
            <a:ext cx="1828800" cy="6172200"/>
          </a:xfrm>
          <a:prstGeom prst="rect">
            <a:avLst/>
          </a:prstGeom>
          <a:solidFill>
            <a:srgbClr val="E6DDD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695450" y="2362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600200" y="3886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746250" y="53673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P</a:t>
            </a:r>
          </a:p>
        </p:txBody>
      </p:sp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14513"/>
            <a:ext cx="1066800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10668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54" name="Picture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0"/>
            <a:ext cx="1219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538163" y="2765425"/>
            <a:ext cx="1214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Mass Mountain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73088" y="4148138"/>
            <a:ext cx="10271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Liter Lagoon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639763" y="5867400"/>
            <a:ext cx="1112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Particle Place</a:t>
            </a: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533400" y="1066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1447800" y="838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1447800" y="1066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762000" y="838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V="1">
            <a:off x="762000" y="1066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AutoShape 3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500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pic>
        <p:nvPicPr>
          <p:cNvPr id="29732" name="Picture 36" descr="mo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3"/>
          <a:stretch>
            <a:fillRect/>
          </a:stretch>
        </p:blipFill>
        <p:spPr bwMode="auto">
          <a:xfrm>
            <a:off x="4800600" y="2362200"/>
            <a:ext cx="1106488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800600" y="3552825"/>
            <a:ext cx="1090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Mole Island</a:t>
            </a:r>
          </a:p>
        </p:txBody>
      </p:sp>
    </p:spTree>
    <p:extLst>
      <p:ext uri="{BB962C8B-B14F-4D97-AF65-F5344CB8AC3E}">
        <p14:creationId xmlns:p14="http://schemas.microsoft.com/office/powerpoint/2010/main" val="116117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7010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smtClean="0"/>
              <a:t>Stoichiometry Island Diagram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971800" y="25908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Mass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2971800" y="50292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Particles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514600" y="38100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Volume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4343400" y="3810000"/>
            <a:ext cx="558800" cy="5588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Mole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867400" y="38100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Mole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7467600" y="28194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Mass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86125" y="1789113"/>
            <a:ext cx="40211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   Known		               Unknown</a:t>
            </a:r>
          </a:p>
          <a:p>
            <a:pPr eaLnBrk="1" hangingPunct="1"/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Substance A	               Substance B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35400" y="61722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Stoichiometry Island Diagram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540125" y="2951163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3176588" y="4113213"/>
            <a:ext cx="10128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6477000" y="3200400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540125" y="4475163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629400" y="4343400"/>
            <a:ext cx="8953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5029200" y="4114800"/>
            <a:ext cx="6921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6553200" y="4114800"/>
            <a:ext cx="10128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7848600" y="38100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Volume</a:t>
            </a:r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7620000" y="4800600"/>
            <a:ext cx="558800" cy="5588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Particles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81000" y="457200"/>
            <a:ext cx="1828800" cy="6172200"/>
          </a:xfrm>
          <a:prstGeom prst="rect">
            <a:avLst/>
          </a:prstGeom>
          <a:solidFill>
            <a:srgbClr val="E6DDD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695450" y="2362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600200" y="3886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746250" y="53673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P</a:t>
            </a:r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14513"/>
            <a:ext cx="1066800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77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10668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0"/>
            <a:ext cx="1219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538163" y="2765425"/>
            <a:ext cx="1214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Mass Mountain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73088" y="4148138"/>
            <a:ext cx="10271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Liter Lagoon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639763" y="5867400"/>
            <a:ext cx="1112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Particle Place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533400" y="1066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1447800" y="838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1447800" y="1066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62000" y="838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V="1">
            <a:off x="762000" y="1066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AutoShape 3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500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E19D4AE-191D-4FDC-AC13-F16395E3F6A4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45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24580" name="Picture 2" descr="http://www.middleschoolchemistry.com/img/content/multimedia/chapter_6/lesson_1/combustion_of_meth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2286000"/>
            <a:ext cx="9083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3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smtClean="0"/>
              <a:t>Stoichiometry Mole Island Diagram</a:t>
            </a:r>
            <a:br>
              <a:rPr lang="en-US" altLang="en-US" sz="4000" smtClean="0"/>
            </a:br>
            <a:r>
              <a:rPr lang="en-US" altLang="en-US" sz="2600" smtClean="0"/>
              <a:t>When in doubt…convert to moles!</a:t>
            </a:r>
            <a:endParaRPr lang="en-US" altLang="en-US" sz="4000" smtClean="0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219200" y="2209800"/>
            <a:ext cx="762000" cy="7620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Mass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143000" y="5181600"/>
            <a:ext cx="762000" cy="7620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Particles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09600" y="3733800"/>
            <a:ext cx="762000" cy="7620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Volume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3200400" y="3733800"/>
            <a:ext cx="762000" cy="762000"/>
          </a:xfrm>
          <a:prstGeom prst="ellipse">
            <a:avLst/>
          </a:prstGeom>
          <a:solidFill>
            <a:srgbClr val="CCFFCC">
              <a:alpha val="50195"/>
            </a:srgbClr>
          </a:solidFill>
          <a:ln w="28575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Mole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257800" y="3733800"/>
            <a:ext cx="762000" cy="7620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Mole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7315200" y="2362200"/>
            <a:ext cx="762000" cy="7620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Mass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7848600" y="3733800"/>
            <a:ext cx="762000" cy="7620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Volume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7315200" y="5410200"/>
            <a:ext cx="762000" cy="7620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Particles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836863" y="1789113"/>
            <a:ext cx="3440112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Known		        Unknown </a:t>
            </a:r>
          </a:p>
          <a:p>
            <a:pPr eaLnBrk="1" hangingPunct="1"/>
            <a:endParaRPr lang="en-US" altLang="en-US" sz="16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 Substance A	                                 Substance B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 rot="2353693">
            <a:off x="1844675" y="3076575"/>
            <a:ext cx="1624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 mole  =  molar mass (g)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4056063" y="3505200"/>
            <a:ext cx="12017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Use coefficients</a:t>
            </a:r>
          </a:p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from balanced</a:t>
            </a:r>
          </a:p>
          <a:p>
            <a:pPr algn="ctr"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chemical equation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1552575" y="3870325"/>
            <a:ext cx="157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 mole  =  22.4 L @ STP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 rot="-2336773">
            <a:off x="1828800" y="4892675"/>
            <a:ext cx="17970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t>1 mole  =  6.022 x 10</a:t>
            </a:r>
            <a:r>
              <a:rPr lang="en-US" altLang="en-US" sz="900" baseline="30000">
                <a:solidFill>
                  <a:schemeClr val="tx1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t> particles</a:t>
            </a:r>
          </a:p>
          <a:p>
            <a:pPr algn="ctr" eaLnBrk="1" hangingPunct="1"/>
            <a:r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t>(atoms or molecules)</a:t>
            </a:r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>
            <a:off x="1981200" y="28194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>
            <a:off x="1447800" y="41148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 flipH="1">
            <a:off x="6019800" y="28956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 flipH="1">
            <a:off x="1981200" y="43434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/>
        </p:nvSpPr>
        <p:spPr bwMode="auto">
          <a:xfrm>
            <a:off x="6019800" y="44958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038600" y="41148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/>
        </p:nvSpPr>
        <p:spPr bwMode="auto">
          <a:xfrm>
            <a:off x="6096000" y="41148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Text Box 24"/>
          <p:cNvSpPr txBox="1">
            <a:spLocks noChangeArrowheads="1"/>
          </p:cNvSpPr>
          <p:nvPr/>
        </p:nvSpPr>
        <p:spPr bwMode="auto">
          <a:xfrm>
            <a:off x="6124575" y="3886200"/>
            <a:ext cx="157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 mole  =  22.4 L @ STP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 rot="2363930">
            <a:off x="5562600" y="5053013"/>
            <a:ext cx="1905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t>1 mole  =  6.022 x 10</a:t>
            </a:r>
            <a:r>
              <a:rPr lang="en-US" altLang="en-US" sz="900" baseline="30000">
                <a:solidFill>
                  <a:schemeClr val="tx1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t> particles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t>(atoms or molecules)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 rot="-2362659">
            <a:off x="5715000" y="3124200"/>
            <a:ext cx="1624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 mole  =  molar mass (g)</a:t>
            </a:r>
          </a:p>
        </p:txBody>
      </p:sp>
      <p:sp>
        <p:nvSpPr>
          <p:cNvPr id="25626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5627" name="Text Box 28"/>
          <p:cNvSpPr txBox="1">
            <a:spLocks noChangeArrowheads="1"/>
          </p:cNvSpPr>
          <p:nvPr/>
        </p:nvSpPr>
        <p:spPr bwMode="auto">
          <a:xfrm>
            <a:off x="688975" y="4191000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(gases)</a:t>
            </a:r>
          </a:p>
        </p:txBody>
      </p:sp>
      <p:sp>
        <p:nvSpPr>
          <p:cNvPr id="25628" name="Text Box 29"/>
          <p:cNvSpPr txBox="1">
            <a:spLocks noChangeArrowheads="1"/>
          </p:cNvSpPr>
          <p:nvPr/>
        </p:nvSpPr>
        <p:spPr bwMode="auto">
          <a:xfrm>
            <a:off x="7924800" y="4191000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(gases)</a:t>
            </a:r>
          </a:p>
        </p:txBody>
      </p:sp>
    </p:spTree>
    <p:extLst>
      <p:ext uri="{BB962C8B-B14F-4D97-AF65-F5344CB8AC3E}">
        <p14:creationId xmlns:p14="http://schemas.microsoft.com/office/powerpoint/2010/main" val="19070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6835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A. Using Mole Island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066800" y="3576638"/>
            <a:ext cx="12382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79.1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g Zn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1150938" y="4922838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>
            <a:off x="2279650" y="3643313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314575" y="3576638"/>
            <a:ext cx="14478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Zn</a:t>
            </a: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65.39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g Zn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056438" y="4484688"/>
            <a:ext cx="2087562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= 27.1 L</a:t>
            </a:r>
          </a:p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	   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3822700" y="3641725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883025" y="3576638"/>
            <a:ext cx="14224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Zn</a:t>
            </a:r>
          </a:p>
        </p:txBody>
      </p: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2544763" y="3711575"/>
            <a:ext cx="2689225" cy="2460625"/>
            <a:chOff x="1603" y="2448"/>
            <a:chExt cx="1694" cy="1550"/>
          </a:xfrm>
        </p:grpSpPr>
        <p:sp>
          <p:nvSpPr>
            <p:cNvPr id="26647" name="Line 13"/>
            <p:cNvSpPr>
              <a:spLocks noChangeShapeType="1"/>
            </p:cNvSpPr>
            <p:nvPr/>
          </p:nvSpPr>
          <p:spPr bwMode="auto">
            <a:xfrm flipH="1">
              <a:off x="1603" y="2448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14"/>
            <p:cNvSpPr>
              <a:spLocks noChangeShapeType="1"/>
            </p:cNvSpPr>
            <p:nvPr/>
          </p:nvSpPr>
          <p:spPr bwMode="auto">
            <a:xfrm flipH="1">
              <a:off x="2576" y="3382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5359400" y="364331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5397500" y="3576638"/>
            <a:ext cx="16922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22.4 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</p:txBody>
      </p: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1135063" y="4291013"/>
            <a:ext cx="2346325" cy="1947862"/>
            <a:chOff x="715" y="2813"/>
            <a:chExt cx="1478" cy="1227"/>
          </a:xfrm>
        </p:grpSpPr>
        <p:sp>
          <p:nvSpPr>
            <p:cNvPr id="26645" name="Line 18"/>
            <p:cNvSpPr>
              <a:spLocks noChangeShapeType="1"/>
            </p:cNvSpPr>
            <p:nvPr/>
          </p:nvSpPr>
          <p:spPr bwMode="auto">
            <a:xfrm flipH="1">
              <a:off x="715" y="2813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Line 19"/>
            <p:cNvSpPr>
              <a:spLocks noChangeShapeType="1"/>
            </p:cNvSpPr>
            <p:nvPr/>
          </p:nvSpPr>
          <p:spPr bwMode="auto">
            <a:xfrm flipH="1">
              <a:off x="1572" y="3747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4102100" y="3716338"/>
            <a:ext cx="2798763" cy="2559050"/>
            <a:chOff x="2584" y="2451"/>
            <a:chExt cx="1763" cy="1612"/>
          </a:xfrm>
        </p:grpSpPr>
        <p:sp>
          <p:nvSpPr>
            <p:cNvPr id="26643" name="Line 21"/>
            <p:cNvSpPr>
              <a:spLocks noChangeShapeType="1"/>
            </p:cNvSpPr>
            <p:nvPr/>
          </p:nvSpPr>
          <p:spPr bwMode="auto">
            <a:xfrm flipH="1">
              <a:off x="2584" y="2451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22"/>
            <p:cNvSpPr>
              <a:spLocks noChangeShapeType="1"/>
            </p:cNvSpPr>
            <p:nvPr/>
          </p:nvSpPr>
          <p:spPr bwMode="auto">
            <a:xfrm flipH="1">
              <a:off x="3626" y="3447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9" name="Rectangle 23"/>
          <p:cNvSpPr>
            <a:spLocks noChangeArrowheads="1"/>
          </p:cNvSpPr>
          <p:nvPr/>
        </p:nvSpPr>
        <p:spPr bwMode="auto">
          <a:xfrm>
            <a:off x="1371600" y="2057400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Zn   +   2HCl    </a:t>
            </a:r>
            <a:r>
              <a:rPr lang="en-US" altLang="en-US" sz="3200">
                <a:solidFill>
                  <a:schemeClr val="tx1"/>
                </a:solidFill>
                <a:sym typeface="Symbol" panose="05050102010706020507" pitchFamily="18" charset="2"/>
              </a:rPr>
              <a:t>     ZnCl</a:t>
            </a:r>
            <a:r>
              <a:rPr lang="en-US" altLang="en-US" sz="3200" baseline="-25000">
                <a:solidFill>
                  <a:schemeClr val="tx1"/>
                </a:solidFill>
                <a:sym typeface="Symbol" panose="05050102010706020507" pitchFamily="18" charset="2"/>
              </a:rPr>
              <a:t>2  </a:t>
            </a:r>
            <a:r>
              <a:rPr lang="en-US" altLang="en-US" sz="3200">
                <a:solidFill>
                  <a:schemeClr val="tx1"/>
                </a:solidFill>
                <a:sym typeface="Symbol" panose="05050102010706020507" pitchFamily="18" charset="2"/>
              </a:rPr>
              <a:t> +   H</a:t>
            </a:r>
            <a:r>
              <a:rPr lang="en-US" altLang="en-US" sz="32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640" name="Rectangle 24"/>
          <p:cNvSpPr>
            <a:spLocks noChangeArrowheads="1"/>
          </p:cNvSpPr>
          <p:nvPr/>
        </p:nvSpPr>
        <p:spPr bwMode="auto">
          <a:xfrm>
            <a:off x="3200400" y="2667000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FF99"/>
                </a:solidFill>
              </a:rPr>
              <a:t>79.1 g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26641" name="Rectangle 25"/>
          <p:cNvSpPr>
            <a:spLocks noChangeArrowheads="1"/>
          </p:cNvSpPr>
          <p:nvPr/>
        </p:nvSpPr>
        <p:spPr bwMode="auto">
          <a:xfrm>
            <a:off x="7315200" y="2667000"/>
            <a:ext cx="1158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FF99"/>
                </a:solidFill>
              </a:rPr>
              <a:t>? L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26642" name="Text Box 27"/>
          <p:cNvSpPr txBox="1">
            <a:spLocks noChangeArrowheads="1"/>
          </p:cNvSpPr>
          <p:nvPr/>
        </p:nvSpPr>
        <p:spPr bwMode="auto">
          <a:xfrm>
            <a:off x="457200" y="6858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Just watch, don’t write:  If you have 79.1 g of Zn to react with excess HCl (enough HCl to keep reacting as long as you need), how many Liters of H</a:t>
            </a:r>
            <a:r>
              <a:rPr lang="en-US" altLang="en-US" sz="2800" baseline="-25000"/>
              <a:t>2</a:t>
            </a:r>
            <a:r>
              <a:rPr lang="en-US" altLang="en-US" sz="2800"/>
              <a:t> gas will be produced?</a:t>
            </a:r>
            <a:r>
              <a:rPr lang="en-US" altLang="en-US" sz="280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3515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utoUpdateAnimBg="0"/>
      <p:bldP spid="40966" grpId="0" animBg="1"/>
      <p:bldP spid="40967" grpId="0" animBg="1"/>
      <p:bldP spid="40968" grpId="0" autoUpdateAnimBg="0"/>
      <p:bldP spid="40969" grpId="0" autoUpdateAnimBg="0"/>
      <p:bldP spid="40970" grpId="0" animBg="1"/>
      <p:bldP spid="40971" grpId="0" autoUpdateAnimBg="0"/>
      <p:bldP spid="40975" grpId="0" animBg="1"/>
      <p:bldP spid="40976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838200" y="3576638"/>
            <a:ext cx="14668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79.1g HCl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1150938" y="4922838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2279650" y="3643313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314575" y="3576638"/>
            <a:ext cx="14478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HCl</a:t>
            </a: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36.5g HCl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056438" y="4484688"/>
            <a:ext cx="2087562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= 24.3 L</a:t>
            </a:r>
          </a:p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	   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3822700" y="3641725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3883025" y="3576638"/>
            <a:ext cx="14224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2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HCl</a:t>
            </a:r>
          </a:p>
        </p:txBody>
      </p: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2544763" y="3711575"/>
            <a:ext cx="2689225" cy="2460625"/>
            <a:chOff x="1603" y="2448"/>
            <a:chExt cx="1694" cy="1550"/>
          </a:xfrm>
        </p:grpSpPr>
        <p:sp>
          <p:nvSpPr>
            <p:cNvPr id="27672" name="Line 13"/>
            <p:cNvSpPr>
              <a:spLocks noChangeShapeType="1"/>
            </p:cNvSpPr>
            <p:nvPr/>
          </p:nvSpPr>
          <p:spPr bwMode="auto">
            <a:xfrm flipH="1">
              <a:off x="1603" y="2448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Line 14"/>
            <p:cNvSpPr>
              <a:spLocks noChangeShapeType="1"/>
            </p:cNvSpPr>
            <p:nvPr/>
          </p:nvSpPr>
          <p:spPr bwMode="auto">
            <a:xfrm flipH="1">
              <a:off x="2576" y="3382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359400" y="364331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5397500" y="3576638"/>
            <a:ext cx="16922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22.4 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</p:txBody>
      </p: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1219200" y="3962400"/>
            <a:ext cx="2346325" cy="1947863"/>
            <a:chOff x="715" y="2813"/>
            <a:chExt cx="1478" cy="1227"/>
          </a:xfrm>
        </p:grpSpPr>
        <p:sp>
          <p:nvSpPr>
            <p:cNvPr id="27670" name="Line 18"/>
            <p:cNvSpPr>
              <a:spLocks noChangeShapeType="1"/>
            </p:cNvSpPr>
            <p:nvPr/>
          </p:nvSpPr>
          <p:spPr bwMode="auto">
            <a:xfrm flipH="1">
              <a:off x="715" y="2813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Line 19"/>
            <p:cNvSpPr>
              <a:spLocks noChangeShapeType="1"/>
            </p:cNvSpPr>
            <p:nvPr/>
          </p:nvSpPr>
          <p:spPr bwMode="auto">
            <a:xfrm flipH="1">
              <a:off x="1572" y="3747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08" name="Group 20"/>
          <p:cNvGrpSpPr>
            <a:grpSpLocks/>
          </p:cNvGrpSpPr>
          <p:nvPr/>
        </p:nvGrpSpPr>
        <p:grpSpPr bwMode="auto">
          <a:xfrm>
            <a:off x="4102100" y="3716338"/>
            <a:ext cx="2798763" cy="2559050"/>
            <a:chOff x="2584" y="2451"/>
            <a:chExt cx="1763" cy="1612"/>
          </a:xfrm>
        </p:grpSpPr>
        <p:sp>
          <p:nvSpPr>
            <p:cNvPr id="27668" name="Line 21"/>
            <p:cNvSpPr>
              <a:spLocks noChangeShapeType="1"/>
            </p:cNvSpPr>
            <p:nvPr/>
          </p:nvSpPr>
          <p:spPr bwMode="auto">
            <a:xfrm flipH="1">
              <a:off x="2584" y="2451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Line 22"/>
            <p:cNvSpPr>
              <a:spLocks noChangeShapeType="1"/>
            </p:cNvSpPr>
            <p:nvPr/>
          </p:nvSpPr>
          <p:spPr bwMode="auto">
            <a:xfrm flipH="1">
              <a:off x="3626" y="3447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2" name="Rectangle 23"/>
          <p:cNvSpPr>
            <a:spLocks noChangeArrowheads="1"/>
          </p:cNvSpPr>
          <p:nvPr/>
        </p:nvSpPr>
        <p:spPr bwMode="auto">
          <a:xfrm>
            <a:off x="1219200" y="2286000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Zn   +   2HCl    </a:t>
            </a:r>
            <a:r>
              <a:rPr lang="en-US" altLang="en-US" sz="3200">
                <a:solidFill>
                  <a:schemeClr val="tx1"/>
                </a:solidFill>
                <a:sym typeface="Symbol" panose="05050102010706020507" pitchFamily="18" charset="2"/>
              </a:rPr>
              <a:t>     ZnCl</a:t>
            </a:r>
            <a:r>
              <a:rPr lang="en-US" altLang="en-US" sz="3200" baseline="-25000">
                <a:solidFill>
                  <a:schemeClr val="tx1"/>
                </a:solidFill>
                <a:sym typeface="Symbol" panose="05050102010706020507" pitchFamily="18" charset="2"/>
              </a:rPr>
              <a:t>2  </a:t>
            </a:r>
            <a:r>
              <a:rPr lang="en-US" altLang="en-US" sz="3200">
                <a:solidFill>
                  <a:schemeClr val="tx1"/>
                </a:solidFill>
                <a:sym typeface="Symbol" panose="05050102010706020507" pitchFamily="18" charset="2"/>
              </a:rPr>
              <a:t> +   H</a:t>
            </a:r>
            <a:r>
              <a:rPr lang="en-US" altLang="en-US" sz="32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663" name="Rectangle 24"/>
          <p:cNvSpPr>
            <a:spLocks noChangeArrowheads="1"/>
          </p:cNvSpPr>
          <p:nvPr/>
        </p:nvSpPr>
        <p:spPr bwMode="auto">
          <a:xfrm>
            <a:off x="3124200" y="2819400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FF99"/>
                </a:solidFill>
              </a:rPr>
              <a:t>79.1 g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27664" name="Rectangle 25"/>
          <p:cNvSpPr>
            <a:spLocks noChangeArrowheads="1"/>
          </p:cNvSpPr>
          <p:nvPr/>
        </p:nvSpPr>
        <p:spPr bwMode="auto">
          <a:xfrm>
            <a:off x="7239000" y="2743200"/>
            <a:ext cx="1158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FF99"/>
                </a:solidFill>
              </a:rPr>
              <a:t>? L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27665" name="Rectangle 26"/>
          <p:cNvSpPr>
            <a:spLocks noChangeArrowheads="1"/>
          </p:cNvSpPr>
          <p:nvPr/>
        </p:nvSpPr>
        <p:spPr bwMode="auto">
          <a:xfrm>
            <a:off x="2828925" y="2006600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11282" name="Rectangle 2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391400" cy="914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B. Using Mole Island</a:t>
            </a:r>
          </a:p>
        </p:txBody>
      </p:sp>
      <p:sp>
        <p:nvSpPr>
          <p:cNvPr id="27667" name="Text Box 28"/>
          <p:cNvSpPr txBox="1">
            <a:spLocks noChangeArrowheads="1"/>
          </p:cNvSpPr>
          <p:nvPr/>
        </p:nvSpPr>
        <p:spPr bwMode="auto">
          <a:xfrm>
            <a:off x="381000" y="762000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Now write this one for practice: If you instead have 79.1 g of HCl to react with excess Zinc (enough Zinc to keep reacting as long as you need), how many Liters of H</a:t>
            </a:r>
            <a:r>
              <a:rPr lang="en-US" altLang="en-US" sz="2800" baseline="-25000"/>
              <a:t>2</a:t>
            </a:r>
            <a:r>
              <a:rPr lang="en-US" altLang="en-US" sz="2800"/>
              <a:t> gas will be produced?</a:t>
            </a:r>
          </a:p>
        </p:txBody>
      </p:sp>
    </p:spTree>
    <p:extLst>
      <p:ext uri="{BB962C8B-B14F-4D97-AF65-F5344CB8AC3E}">
        <p14:creationId xmlns:p14="http://schemas.microsoft.com/office/powerpoint/2010/main" val="24578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  <p:bldP spid="37894" grpId="0" animBg="1"/>
      <p:bldP spid="37895" grpId="0" animBg="1"/>
      <p:bldP spid="37896" grpId="0" autoUpdateAnimBg="0"/>
      <p:bldP spid="37897" grpId="0" autoUpdateAnimBg="0"/>
      <p:bldP spid="37898" grpId="0" animBg="1"/>
      <p:bldP spid="37899" grpId="0" autoUpdateAnimBg="0"/>
      <p:bldP spid="37903" grpId="0" animBg="1"/>
      <p:bldP spid="37904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915400" cy="1219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800" smtClean="0">
                <a:solidFill>
                  <a:schemeClr val="tx2"/>
                </a:solidFill>
              </a:rPr>
              <a:t>Other possibilities:  Still starting with 79.1 grams of HCl, how many </a:t>
            </a:r>
            <a:r>
              <a:rPr lang="en-US" altLang="en-US" sz="2800" u="sng" smtClean="0">
                <a:solidFill>
                  <a:schemeClr val="tx2"/>
                </a:solidFill>
              </a:rPr>
              <a:t>molecules</a:t>
            </a:r>
            <a:r>
              <a:rPr lang="en-US" altLang="en-US" sz="2800" smtClean="0">
                <a:solidFill>
                  <a:schemeClr val="tx2"/>
                </a:solidFill>
              </a:rPr>
              <a:t> of H</a:t>
            </a:r>
            <a:r>
              <a:rPr lang="en-US" altLang="en-US" sz="28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800" smtClean="0">
                <a:solidFill>
                  <a:schemeClr val="tx2"/>
                </a:solidFill>
              </a:rPr>
              <a:t> gas are produced?  Or what </a:t>
            </a:r>
            <a:r>
              <a:rPr lang="en-US" altLang="en-US" sz="2800" u="sng" smtClean="0">
                <a:solidFill>
                  <a:schemeClr val="tx2"/>
                </a:solidFill>
              </a:rPr>
              <a:t>mass</a:t>
            </a:r>
            <a:r>
              <a:rPr lang="en-US" altLang="en-US" sz="2800" smtClean="0">
                <a:solidFill>
                  <a:schemeClr val="tx2"/>
                </a:solidFill>
              </a:rPr>
              <a:t> of H</a:t>
            </a:r>
            <a:r>
              <a:rPr lang="en-US" altLang="en-US" sz="28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800" smtClean="0">
                <a:solidFill>
                  <a:schemeClr val="tx2"/>
                </a:solidFill>
              </a:rPr>
              <a:t> gas is produced?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800" smtClean="0">
                <a:solidFill>
                  <a:schemeClr val="tx2"/>
                </a:solidFill>
              </a:rPr>
              <a:t>How would these questions change your calculations?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066800" y="3576638"/>
            <a:ext cx="12382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79.1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g HCl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1150938" y="4922838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2279650" y="3643313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362200" y="3733800"/>
            <a:ext cx="14478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HCl</a:t>
            </a: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36.5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g Zn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056438" y="4484688"/>
            <a:ext cx="2392362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= </a:t>
            </a:r>
            <a:r>
              <a:rPr lang="en-US" altLang="en-US" sz="2800">
                <a:solidFill>
                  <a:schemeClr val="tx1"/>
                </a:solidFill>
              </a:rPr>
              <a:t>6.5 x 10</a:t>
            </a:r>
            <a:r>
              <a:rPr lang="en-US" altLang="en-US" sz="2800" baseline="30000">
                <a:solidFill>
                  <a:schemeClr val="tx1"/>
                </a:solidFill>
              </a:rPr>
              <a:t>23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chemeClr val="tx1"/>
                </a:solidFill>
              </a:rPr>
              <a:t>mc H</a:t>
            </a:r>
            <a:r>
              <a:rPr lang="en-US" altLang="en-US" sz="2800" baseline="-25000">
                <a:solidFill>
                  <a:schemeClr val="tx1"/>
                </a:solidFill>
              </a:rPr>
              <a:t>2</a:t>
            </a:r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3822700" y="3641725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3886200" y="3733800"/>
            <a:ext cx="14224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2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HCl</a:t>
            </a:r>
          </a:p>
        </p:txBody>
      </p:sp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2544763" y="3711575"/>
            <a:ext cx="2689225" cy="2460625"/>
            <a:chOff x="1603" y="2448"/>
            <a:chExt cx="1694" cy="1550"/>
          </a:xfrm>
        </p:grpSpPr>
        <p:sp>
          <p:nvSpPr>
            <p:cNvPr id="28697" name="Line 12"/>
            <p:cNvSpPr>
              <a:spLocks noChangeShapeType="1"/>
            </p:cNvSpPr>
            <p:nvPr/>
          </p:nvSpPr>
          <p:spPr bwMode="auto">
            <a:xfrm flipH="1">
              <a:off x="1603" y="2448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13"/>
            <p:cNvSpPr>
              <a:spLocks noChangeShapeType="1"/>
            </p:cNvSpPr>
            <p:nvPr/>
          </p:nvSpPr>
          <p:spPr bwMode="auto">
            <a:xfrm flipH="1">
              <a:off x="2576" y="3382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359400" y="364331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5257800" y="3733800"/>
            <a:ext cx="205740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6.02 x 10</a:t>
            </a:r>
            <a:r>
              <a:rPr lang="en-US" altLang="en-US" sz="3200" baseline="30000">
                <a:solidFill>
                  <a:schemeClr val="tx1"/>
                </a:solidFill>
              </a:rPr>
              <a:t>23</a:t>
            </a:r>
            <a:r>
              <a:rPr lang="en-US" altLang="en-US" sz="3200">
                <a:solidFill>
                  <a:schemeClr val="tx1"/>
                </a:solidFill>
              </a:rPr>
              <a:t> mc 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1 mol</a:t>
            </a:r>
          </a:p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H</a:t>
            </a:r>
            <a:r>
              <a:rPr lang="en-US" altLang="en-US" sz="3200" baseline="-25000">
                <a:solidFill>
                  <a:schemeClr val="tx1"/>
                </a:solidFill>
              </a:rPr>
              <a:t>2</a:t>
            </a:r>
            <a:endParaRPr lang="en-US" altLang="en-US" sz="3200">
              <a:solidFill>
                <a:schemeClr val="tx1"/>
              </a:solidFill>
            </a:endParaRPr>
          </a:p>
        </p:txBody>
      </p:sp>
      <p:grpSp>
        <p:nvGrpSpPr>
          <p:cNvPr id="42000" name="Group 16"/>
          <p:cNvGrpSpPr>
            <a:grpSpLocks/>
          </p:cNvGrpSpPr>
          <p:nvPr/>
        </p:nvGrpSpPr>
        <p:grpSpPr bwMode="auto">
          <a:xfrm>
            <a:off x="1135063" y="4291013"/>
            <a:ext cx="2346325" cy="1947862"/>
            <a:chOff x="715" y="2813"/>
            <a:chExt cx="1478" cy="1227"/>
          </a:xfrm>
        </p:grpSpPr>
        <p:sp>
          <p:nvSpPr>
            <p:cNvPr id="28695" name="Line 17"/>
            <p:cNvSpPr>
              <a:spLocks noChangeShapeType="1"/>
            </p:cNvSpPr>
            <p:nvPr/>
          </p:nvSpPr>
          <p:spPr bwMode="auto">
            <a:xfrm flipH="1">
              <a:off x="715" y="2813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18"/>
            <p:cNvSpPr>
              <a:spLocks noChangeShapeType="1"/>
            </p:cNvSpPr>
            <p:nvPr/>
          </p:nvSpPr>
          <p:spPr bwMode="auto">
            <a:xfrm flipH="1">
              <a:off x="1572" y="3747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4102100" y="3716338"/>
            <a:ext cx="2798763" cy="2559050"/>
            <a:chOff x="2584" y="2451"/>
            <a:chExt cx="1763" cy="1612"/>
          </a:xfrm>
        </p:grpSpPr>
        <p:sp>
          <p:nvSpPr>
            <p:cNvPr id="28693" name="Line 20"/>
            <p:cNvSpPr>
              <a:spLocks noChangeShapeType="1"/>
            </p:cNvSpPr>
            <p:nvPr/>
          </p:nvSpPr>
          <p:spPr bwMode="auto">
            <a:xfrm flipH="1">
              <a:off x="2584" y="2451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21"/>
            <p:cNvSpPr>
              <a:spLocks noChangeShapeType="1"/>
            </p:cNvSpPr>
            <p:nvPr/>
          </p:nvSpPr>
          <p:spPr bwMode="auto">
            <a:xfrm flipH="1">
              <a:off x="3626" y="3447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7" name="Rectangle 22"/>
          <p:cNvSpPr>
            <a:spLocks noChangeArrowheads="1"/>
          </p:cNvSpPr>
          <p:nvPr/>
        </p:nvSpPr>
        <p:spPr bwMode="auto">
          <a:xfrm>
            <a:off x="1371600" y="1905000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tx1"/>
                </a:solidFill>
              </a:rPr>
              <a:t>Zn   +   2HCl    </a:t>
            </a:r>
            <a:r>
              <a:rPr lang="en-US" altLang="en-US" sz="3200">
                <a:solidFill>
                  <a:schemeClr val="tx1"/>
                </a:solidFill>
                <a:sym typeface="Symbol" panose="05050102010706020507" pitchFamily="18" charset="2"/>
              </a:rPr>
              <a:t>     ZnCl</a:t>
            </a:r>
            <a:r>
              <a:rPr lang="en-US" altLang="en-US" sz="3200" baseline="-25000">
                <a:solidFill>
                  <a:schemeClr val="tx1"/>
                </a:solidFill>
                <a:sym typeface="Symbol" panose="05050102010706020507" pitchFamily="18" charset="2"/>
              </a:rPr>
              <a:t>2  </a:t>
            </a:r>
            <a:r>
              <a:rPr lang="en-US" altLang="en-US" sz="3200">
                <a:solidFill>
                  <a:schemeClr val="tx1"/>
                </a:solidFill>
                <a:sym typeface="Symbol" panose="05050102010706020507" pitchFamily="18" charset="2"/>
              </a:rPr>
              <a:t> +   H</a:t>
            </a:r>
            <a:r>
              <a:rPr lang="en-US" altLang="en-US" sz="32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688" name="Rectangle 23"/>
          <p:cNvSpPr>
            <a:spLocks noChangeArrowheads="1"/>
          </p:cNvSpPr>
          <p:nvPr/>
        </p:nvSpPr>
        <p:spPr bwMode="auto">
          <a:xfrm>
            <a:off x="3200400" y="2362200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FF99"/>
                </a:solidFill>
              </a:rPr>
              <a:t>79.1 g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28689" name="Rectangle 24"/>
          <p:cNvSpPr>
            <a:spLocks noChangeArrowheads="1"/>
          </p:cNvSpPr>
          <p:nvPr/>
        </p:nvSpPr>
        <p:spPr bwMode="auto">
          <a:xfrm>
            <a:off x="7239000" y="2438400"/>
            <a:ext cx="1158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FFFF99"/>
                </a:solidFill>
              </a:rPr>
              <a:t>? mc</a:t>
            </a:r>
          </a:p>
          <a:p>
            <a:pPr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FFFF99"/>
                </a:solidFill>
              </a:rPr>
              <a:t>Or ? g</a:t>
            </a:r>
            <a:endParaRPr lang="en-US" altLang="en-US" sz="2600">
              <a:solidFill>
                <a:schemeClr val="tx1"/>
              </a:solidFill>
            </a:endParaRPr>
          </a:p>
        </p:txBody>
      </p:sp>
      <p:sp>
        <p:nvSpPr>
          <p:cNvPr id="28690" name="Rectangle 25"/>
          <p:cNvSpPr>
            <a:spLocks noChangeArrowheads="1"/>
          </p:cNvSpPr>
          <p:nvPr/>
        </p:nvSpPr>
        <p:spPr bwMode="auto">
          <a:xfrm>
            <a:off x="2828925" y="2006600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28691" name="Text Box 28"/>
          <p:cNvSpPr txBox="1">
            <a:spLocks noChangeArrowheads="1"/>
          </p:cNvSpPr>
          <p:nvPr/>
        </p:nvSpPr>
        <p:spPr bwMode="auto">
          <a:xfrm>
            <a:off x="71628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= 2.17 g H</a:t>
            </a:r>
            <a:r>
              <a:rPr lang="en-US" altLang="en-US" sz="24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692" name="Text Box 30"/>
          <p:cNvSpPr txBox="1">
            <a:spLocks noChangeArrowheads="1"/>
          </p:cNvSpPr>
          <p:nvPr/>
        </p:nvSpPr>
        <p:spPr bwMode="auto">
          <a:xfrm>
            <a:off x="457200" y="2895600"/>
            <a:ext cx="647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Same conversion to moles, same mole to mole ratio, different last conversions…</a:t>
            </a:r>
          </a:p>
        </p:txBody>
      </p:sp>
    </p:spTree>
    <p:extLst>
      <p:ext uri="{BB962C8B-B14F-4D97-AF65-F5344CB8AC3E}">
        <p14:creationId xmlns:p14="http://schemas.microsoft.com/office/powerpoint/2010/main" val="72373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nimBg="1"/>
      <p:bldP spid="41990" grpId="0" animBg="1"/>
      <p:bldP spid="41991" grpId="0" autoUpdateAnimBg="0"/>
      <p:bldP spid="41992" grpId="0" autoUpdateAnimBg="0"/>
      <p:bldP spid="41993" grpId="0" animBg="1"/>
      <p:bldP spid="41994" grpId="0" autoUpdateAnimBg="0"/>
      <p:bldP spid="41998" grpId="0" animBg="1"/>
      <p:bldP spid="419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ttp://treasure.diylol.com/uploads/post/image/249261/resized_chemistry-cat-meme-generator-what-do-you-get-if-you-have-avogadro-s-number-of-donkeys-molasses-b5c3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1663700"/>
            <a:ext cx="4971217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0" y="5943600"/>
            <a:ext cx="18923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3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431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Watch the mole video from </a:t>
            </a:r>
            <a:r>
              <a:rPr lang="en-US" altLang="en-US" dirty="0" smtClean="0">
                <a:hlinkClick r:id="rId2" action="ppaction://hlinkfile"/>
              </a:rPr>
              <a:t>siemianowski.weebly.com</a:t>
            </a:r>
            <a:r>
              <a:rPr lang="en-US" altLang="en-US" dirty="0" smtClean="0"/>
              <a:t> </a:t>
            </a:r>
            <a:r>
              <a:rPr lang="en-US" altLang="en-US" sz="800" dirty="0" smtClean="0"/>
              <a:t>(best website ever)</a:t>
            </a:r>
            <a:endParaRPr lang="en-US" alt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3274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are we counting in Chemistry?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562" y="1693467"/>
            <a:ext cx="8362438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 Chemistry we count Representative Particles!</a:t>
            </a:r>
          </a:p>
          <a:p>
            <a:pPr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What is a REPRESENTATIVE PARTICLE?  </a:t>
            </a:r>
          </a:p>
          <a:p>
            <a:pPr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The smallest piece of matter that still represents that substance </a:t>
            </a:r>
          </a:p>
          <a:p>
            <a:pPr lvl="2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Examples of representative particles</a:t>
            </a:r>
          </a:p>
          <a:p>
            <a:pPr lvl="3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The smallest piece of an element = ATOM</a:t>
            </a:r>
          </a:p>
          <a:p>
            <a:pPr lvl="5" defTabSz="457200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Example:  I have one ATOM of Copper</a:t>
            </a:r>
          </a:p>
          <a:p>
            <a:pPr lvl="3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The smallest piece of a covalent compound = MOLECULE</a:t>
            </a:r>
          </a:p>
          <a:p>
            <a:pPr lvl="5" defTabSz="457200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Example:  I have one molecule of water</a:t>
            </a:r>
          </a:p>
          <a:p>
            <a:pPr lvl="3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The smallest piece of an ionic compound = FORMULA UNIT</a:t>
            </a:r>
          </a:p>
          <a:p>
            <a:pPr lvl="5" defTabSz="457200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Example:  I have one formula unit of sodium chloride</a:t>
            </a:r>
          </a:p>
          <a:p>
            <a:pPr lvl="3">
              <a:buFont typeface="Arial"/>
              <a:buChar char="•"/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3"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does a “mole” count by?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1066800" y="1370013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/>
              <a:t>A mole = 6.02 </a:t>
            </a:r>
            <a:r>
              <a:rPr lang="en-US" altLang="en-US" sz="2400" b="1">
                <a:sym typeface="Symbol" panose="05050102010706020507" pitchFamily="18" charset="2"/>
              </a:rPr>
              <a:t> 10</a:t>
            </a:r>
            <a:r>
              <a:rPr lang="en-US" altLang="en-US" sz="2400" b="1" baseline="30000">
                <a:sym typeface="Symbol" panose="05050102010706020507" pitchFamily="18" charset="2"/>
              </a:rPr>
              <a:t>23</a:t>
            </a:r>
            <a:r>
              <a:rPr lang="en-US" altLang="en-US" sz="2400" b="1">
                <a:sym typeface="Symbol" panose="05050102010706020507" pitchFamily="18" charset="2"/>
              </a:rPr>
              <a:t> (called Avogadro’s number)</a:t>
            </a:r>
            <a:endParaRPr lang="en-US" altLang="en-US" sz="2400" b="1"/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gray">
          <a:xfrm>
            <a:off x="1193800" y="2819400"/>
            <a:ext cx="3560763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chemeClr val="bg1"/>
                </a:solidFill>
              </a:rPr>
              <a:t>“mole”</a:t>
            </a:r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gray">
          <a:xfrm>
            <a:off x="5043488" y="2819400"/>
            <a:ext cx="3729037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>
                <a:solidFill>
                  <a:schemeClr val="bg1"/>
                </a:solidFill>
              </a:rPr>
              <a:t>6.02 </a:t>
            </a:r>
            <a:r>
              <a:rPr lang="en-US" altLang="en-US" sz="2200" b="1">
                <a:solidFill>
                  <a:schemeClr val="bg1"/>
                </a:solidFill>
                <a:sym typeface="Symbol" panose="05050102010706020507" pitchFamily="18" charset="2"/>
              </a:rPr>
              <a:t> 10</a:t>
            </a:r>
            <a:r>
              <a:rPr lang="en-US" altLang="en-US" sz="2200" b="1" baseline="30000">
                <a:solidFill>
                  <a:schemeClr val="bg1"/>
                </a:solidFill>
                <a:sym typeface="Symbol" panose="05050102010706020507" pitchFamily="18" charset="2"/>
              </a:rPr>
              <a:t>23</a:t>
            </a:r>
            <a:endParaRPr lang="en-US" altLang="en-US" sz="2200" b="1" baseline="30000">
              <a:solidFill>
                <a:schemeClr val="bg1"/>
              </a:solidFill>
            </a:endParaRP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1193800" y="34004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doughnuts</a:t>
            </a:r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5043488" y="3400425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6.02 </a:t>
            </a:r>
            <a:r>
              <a:rPr lang="en-US" altLang="en-US" sz="2200" b="1">
                <a:sym typeface="Symbol" panose="05050102010706020507" pitchFamily="18" charset="2"/>
              </a:rPr>
              <a:t> 10</a:t>
            </a:r>
            <a:r>
              <a:rPr lang="en-US" altLang="en-US" sz="2200" b="1" baseline="30000">
                <a:sym typeface="Symbol" panose="05050102010706020507" pitchFamily="18" charset="2"/>
              </a:rPr>
              <a:t>23</a:t>
            </a:r>
            <a:r>
              <a:rPr lang="en-US" altLang="en-US" sz="2200" b="1">
                <a:sym typeface="Symbol" panose="05050102010706020507" pitchFamily="18" charset="2"/>
              </a:rPr>
              <a:t> doughnuts</a:t>
            </a:r>
            <a:endParaRPr lang="en-US" altLang="en-US" sz="2200" b="1"/>
          </a:p>
        </p:txBody>
      </p:sp>
      <p:sp>
        <p:nvSpPr>
          <p:cNvPr id="313352" name="Text Box 8"/>
          <p:cNvSpPr txBox="1">
            <a:spLocks noChangeArrowheads="1"/>
          </p:cNvSpPr>
          <p:nvPr/>
        </p:nvSpPr>
        <p:spPr bwMode="auto">
          <a:xfrm>
            <a:off x="1193800" y="40100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atoms</a:t>
            </a:r>
          </a:p>
        </p:txBody>
      </p:sp>
      <p:sp>
        <p:nvSpPr>
          <p:cNvPr id="313353" name="Text Box 9"/>
          <p:cNvSpPr txBox="1">
            <a:spLocks noChangeArrowheads="1"/>
          </p:cNvSpPr>
          <p:nvPr/>
        </p:nvSpPr>
        <p:spPr bwMode="auto">
          <a:xfrm>
            <a:off x="1193800" y="46196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molecules</a:t>
            </a:r>
          </a:p>
        </p:txBody>
      </p:sp>
      <p:sp>
        <p:nvSpPr>
          <p:cNvPr id="313354" name="Text Box 10"/>
          <p:cNvSpPr txBox="1">
            <a:spLocks noChangeArrowheads="1"/>
          </p:cNvSpPr>
          <p:nvPr/>
        </p:nvSpPr>
        <p:spPr bwMode="auto">
          <a:xfrm>
            <a:off x="5043488" y="4010025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6.02 </a:t>
            </a:r>
            <a:r>
              <a:rPr lang="en-US" altLang="en-US" sz="2200" b="1">
                <a:sym typeface="Symbol" panose="05050102010706020507" pitchFamily="18" charset="2"/>
              </a:rPr>
              <a:t> 10</a:t>
            </a:r>
            <a:r>
              <a:rPr lang="en-US" altLang="en-US" sz="2200" b="1" baseline="30000">
                <a:sym typeface="Symbol" panose="05050102010706020507" pitchFamily="18" charset="2"/>
              </a:rPr>
              <a:t>23</a:t>
            </a:r>
            <a:r>
              <a:rPr lang="en-US" altLang="en-US" sz="2200" b="1">
                <a:sym typeface="Symbol" panose="05050102010706020507" pitchFamily="18" charset="2"/>
              </a:rPr>
              <a:t> atoms</a:t>
            </a:r>
          </a:p>
        </p:txBody>
      </p:sp>
      <p:sp>
        <p:nvSpPr>
          <p:cNvPr id="313355" name="Text Box 11"/>
          <p:cNvSpPr txBox="1">
            <a:spLocks noChangeArrowheads="1"/>
          </p:cNvSpPr>
          <p:nvPr/>
        </p:nvSpPr>
        <p:spPr bwMode="auto">
          <a:xfrm>
            <a:off x="5043488" y="4619625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6.02 </a:t>
            </a:r>
            <a:r>
              <a:rPr lang="en-US" altLang="en-US" sz="2200" b="1">
                <a:sym typeface="Symbol" panose="05050102010706020507" pitchFamily="18" charset="2"/>
              </a:rPr>
              <a:t> 10</a:t>
            </a:r>
            <a:r>
              <a:rPr lang="en-US" altLang="en-US" sz="2200" b="1" baseline="30000">
                <a:sym typeface="Symbol" panose="05050102010706020507" pitchFamily="18" charset="2"/>
              </a:rPr>
              <a:t>23</a:t>
            </a:r>
            <a:r>
              <a:rPr lang="en-US" altLang="en-US" sz="2200" b="1">
                <a:sym typeface="Symbol" panose="05050102010706020507" pitchFamily="18" charset="2"/>
              </a:rPr>
              <a:t> molecules</a:t>
            </a:r>
          </a:p>
        </p:txBody>
      </p:sp>
      <p:sp>
        <p:nvSpPr>
          <p:cNvPr id="313356" name="AutoShape 12"/>
          <p:cNvSpPr>
            <a:spLocks noChangeArrowheads="1"/>
          </p:cNvSpPr>
          <p:nvPr/>
        </p:nvSpPr>
        <p:spPr bwMode="auto">
          <a:xfrm>
            <a:off x="4699000" y="3363913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3357" name="AutoShape 13"/>
          <p:cNvSpPr>
            <a:spLocks noChangeArrowheads="1"/>
          </p:cNvSpPr>
          <p:nvPr/>
        </p:nvSpPr>
        <p:spPr bwMode="auto">
          <a:xfrm>
            <a:off x="4699000" y="3973513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3358" name="AutoShape 14"/>
          <p:cNvSpPr>
            <a:spLocks noChangeArrowheads="1"/>
          </p:cNvSpPr>
          <p:nvPr/>
        </p:nvSpPr>
        <p:spPr bwMode="auto">
          <a:xfrm>
            <a:off x="4699000" y="4583113"/>
            <a:ext cx="420688" cy="493712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3360" name="Text Box 16"/>
          <p:cNvSpPr txBox="1">
            <a:spLocks noChangeArrowheads="1"/>
          </p:cNvSpPr>
          <p:nvPr/>
        </p:nvSpPr>
        <p:spPr bwMode="auto">
          <a:xfrm>
            <a:off x="1066800" y="2006600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6.02 </a:t>
            </a:r>
            <a:r>
              <a:rPr lang="en-US" altLang="en-US" sz="2400">
                <a:sym typeface="Symbol" panose="05050102010706020507" pitchFamily="18" charset="2"/>
              </a:rPr>
              <a:t> 10</a:t>
            </a:r>
            <a:r>
              <a:rPr lang="en-US" altLang="en-US" sz="2400" baseline="30000">
                <a:sym typeface="Symbol" panose="05050102010706020507" pitchFamily="18" charset="2"/>
              </a:rPr>
              <a:t>23</a:t>
            </a:r>
            <a:r>
              <a:rPr lang="en-US" altLang="en-US" sz="2400">
                <a:sym typeface="Symbol" panose="05050102010706020507" pitchFamily="18" charset="2"/>
              </a:rPr>
              <a:t> = 602,000,000,000,000,000,000,000</a:t>
            </a:r>
            <a:endParaRPr lang="en-US" altLang="en-US" sz="240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193800" y="5140325"/>
            <a:ext cx="356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formula units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032375" y="5119688"/>
            <a:ext cx="372903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6.02 </a:t>
            </a:r>
            <a:r>
              <a:rPr lang="en-US" altLang="en-US" sz="2200" b="1">
                <a:sym typeface="Symbol" panose="05050102010706020507" pitchFamily="18" charset="2"/>
              </a:rPr>
              <a:t> 10</a:t>
            </a:r>
            <a:r>
              <a:rPr lang="en-US" altLang="en-US" sz="2200" b="1" baseline="30000">
                <a:sym typeface="Symbol" panose="05050102010706020507" pitchFamily="18" charset="2"/>
              </a:rPr>
              <a:t>23</a:t>
            </a:r>
            <a:r>
              <a:rPr lang="en-US" altLang="en-US" sz="2200" b="1">
                <a:sym typeface="Symbol" panose="05050102010706020507" pitchFamily="18" charset="2"/>
              </a:rPr>
              <a:t> formula units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4699000" y="5159375"/>
            <a:ext cx="420688" cy="493713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195388" y="5662613"/>
            <a:ext cx="356076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1 mole of ions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979988" y="5651500"/>
            <a:ext cx="37290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200" b="1"/>
              <a:t> 6.02 </a:t>
            </a:r>
            <a:r>
              <a:rPr lang="en-US" altLang="en-US" sz="2200" b="1">
                <a:sym typeface="Symbol" panose="05050102010706020507" pitchFamily="18" charset="2"/>
              </a:rPr>
              <a:t> 10</a:t>
            </a:r>
            <a:r>
              <a:rPr lang="en-US" altLang="en-US" sz="2200" b="1" baseline="30000">
                <a:sym typeface="Symbol" panose="05050102010706020507" pitchFamily="18" charset="2"/>
              </a:rPr>
              <a:t>23</a:t>
            </a:r>
            <a:r>
              <a:rPr lang="en-US" altLang="en-US" sz="2200" b="1">
                <a:sym typeface="Symbol" panose="05050102010706020507" pitchFamily="18" charset="2"/>
              </a:rPr>
              <a:t> ions</a:t>
            </a: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4689475" y="5626100"/>
            <a:ext cx="420688" cy="493713"/>
          </a:xfrm>
          <a:prstGeom prst="rightArrow">
            <a:avLst>
              <a:gd name="adj1" fmla="val 41148"/>
              <a:gd name="adj2" fmla="val 37310"/>
            </a:avLst>
          </a:prstGeom>
          <a:solidFill>
            <a:srgbClr val="DEBDFF"/>
          </a:solidFill>
          <a:ln w="12700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3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3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3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autoUpdateAnimBg="0"/>
      <p:bldP spid="313348" grpId="0" animBg="1" autoUpdateAnimBg="0"/>
      <p:bldP spid="313349" grpId="0" animBg="1" autoUpdateAnimBg="0"/>
      <p:bldP spid="313350" grpId="0" animBg="1" autoUpdateAnimBg="0"/>
      <p:bldP spid="313351" grpId="0" animBg="1" autoUpdateAnimBg="0"/>
      <p:bldP spid="313352" grpId="0" animBg="1" autoUpdateAnimBg="0"/>
      <p:bldP spid="313353" grpId="0" animBg="1" autoUpdateAnimBg="0"/>
      <p:bldP spid="313354" grpId="0" animBg="1" autoUpdateAnimBg="0"/>
      <p:bldP spid="313355" grpId="0" animBg="1" autoUpdateAnimBg="0"/>
      <p:bldP spid="313356" grpId="0" animBg="1"/>
      <p:bldP spid="313357" grpId="0" animBg="1"/>
      <p:bldP spid="313358" grpId="0" animBg="1"/>
      <p:bldP spid="313360" grpId="0" autoUpdateAnimBg="0"/>
      <p:bldP spid="16" grpId="0" animBg="1" autoUpdateAnimBg="0"/>
      <p:bldP spid="20" grpId="0" animBg="1" autoUpdateAnimBg="0"/>
      <p:bldP spid="21" grpId="0" animBg="1"/>
      <p:bldP spid="23" grpId="0" animBg="1" autoUpdateAnimBg="0"/>
      <p:bldP spid="24" grpId="0" animBg="1" autoUpdateAnimBg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Molecules &amp; Moles</a:t>
            </a:r>
          </a:p>
        </p:txBody>
      </p:sp>
      <p:sp>
        <p:nvSpPr>
          <p:cNvPr id="327721" name="Oval 41"/>
          <p:cNvSpPr>
            <a:spLocks noChangeArrowheads="1"/>
          </p:cNvSpPr>
          <p:nvPr/>
        </p:nvSpPr>
        <p:spPr bwMode="auto">
          <a:xfrm>
            <a:off x="368300" y="2149475"/>
            <a:ext cx="1819275" cy="225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Example:</a:t>
            </a:r>
          </a:p>
          <a:p>
            <a:pPr algn="ctr" eaLnBrk="1" hangingPunct="1"/>
            <a:r>
              <a:rPr lang="en-US" altLang="en-US"/>
              <a:t>How many molecules of water are in 1.25 moles?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ction 3.6—Counting Molecules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What is a mole?&amp;quot;&quot;/&gt;&lt;property id=&quot;20307&quot; value=&quot;408&quot;/&gt;&lt;/object&gt;&lt;object type=&quot;3&quot; unique_id=&quot;10006&quot;&gt;&lt;property id=&quot;20148&quot; value=&quot;5&quot;/&gt;&lt;property id=&quot;20300&quot; value=&quot;Slide 3 - &amp;quot;Definition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What is a counting unit?&amp;quot;&quot;/&gt;&lt;property id=&quot;20307&quot; value=&quot;410&quot;/&gt;&lt;/object&gt;&lt;object type=&quot;3&quot; unique_id=&quot;10008&quot;&gt;&lt;property id=&quot;20148&quot; value=&quot;5&quot;/&gt;&lt;property id=&quot;20300&quot; value=&quot;Slide 5 - &amp;quot;What can’t we count atoms in “dozens”?&amp;quot;&quot;/&gt;&lt;property id=&quot;20307&quot; value=&quot;411&quot;/&gt;&lt;/object&gt;&lt;object type=&quot;3&quot; unique_id=&quot;10009&quot;&gt;&lt;property id=&quot;20148&quot; value=&quot;5&quot;/&gt;&lt;property id=&quot;20300&quot; value=&quot;Slide 6 - &amp;quot;What does a “mole” count in?&amp;quot;&quot;/&gt;&lt;property id=&quot;20307&quot; value=&quot;412&quot;/&gt;&lt;/object&gt;&lt;object type=&quot;3&quot; unique_id=&quot;10010&quot;&gt;&lt;property id=&quot;20148&quot; value=&quot;5&quot;/&gt;&lt;property id=&quot;20300&quot; value=&quot;Slide 7 - &amp;quot;Example: Molecules &amp;amp; Moles&amp;quot;&quot;/&gt;&lt;property id=&quot;20307&quot; value=&quot;419&quot;/&gt;&lt;/object&gt;&lt;object type=&quot;3&quot; unique_id=&quot;10011&quot;&gt;&lt;property id=&quot;20148&quot; value=&quot;5&quot;/&gt;&lt;property id=&quot;20300&quot; value=&quot;Slide 8 - &amp;quot;Example: Molecules &amp;amp; Moles&amp;quot;&quot;/&gt;&lt;property id=&quot;20307&quot; value=&quot;428&quot;/&gt;&lt;/object&gt;&lt;object type=&quot;3&quot; unique_id=&quot;10012&quot;&gt;&lt;property id=&quot;20148&quot; value=&quot;5&quot;/&gt;&lt;property id=&quot;20300&quot; value=&quot;Slide 9 - &amp;quot;Let’s Practice #1&amp;quot;&quot;/&gt;&lt;property id=&quot;20307&quot; value=&quot;432&quot;/&gt;&lt;/object&gt;&lt;object type=&quot;3&quot; unique_id=&quot;10013&quot;&gt;&lt;property id=&quot;20148&quot; value=&quot;5&quot;/&gt;&lt;property id=&quot;20300&quot; value=&quot;Slide 10 - &amp;quot;Let’s Practice #1&amp;quot;&quot;/&gt;&lt;property id=&quot;20307&quot; value=&quot;433&quot;/&gt;&lt;/object&gt;&lt;object type=&quot;3&quot; unique_id=&quot;10014&quot;&gt;&lt;property id=&quot;20148&quot; value=&quot;5&quot;/&gt;&lt;property id=&quot;20300&quot; value=&quot;Slide 11 - &amp;quot;Molar Mass&amp;quot;&quot;/&gt;&lt;property id=&quot;20307&quot; value=&quot;413&quot;/&gt;&lt;/object&gt;&lt;object type=&quot;3&quot; unique_id=&quot;10015&quot;&gt;&lt;property id=&quot;20148&quot; value=&quot;5&quot;/&gt;&lt;property id=&quot;20300&quot; value=&quot;Slide 12 - &amp;quot;Definition&amp;quot;&quot;/&gt;&lt;property id=&quot;20307&quot; value=&quot;414&quot;/&gt;&lt;/object&gt;&lt;object type=&quot;3&quot; unique_id=&quot;10016&quot;&gt;&lt;property id=&quot;20148&quot; value=&quot;5&quot;/&gt;&lt;property id=&quot;20300&quot; value=&quot;Slide 13 - &amp;quot;Mass for 1 mole of atoms&amp;quot;&quot;/&gt;&lt;property id=&quot;20307&quot; value=&quot;415&quot;/&gt;&lt;/object&gt;&lt;object type=&quot;3&quot; unique_id=&quot;10017&quot;&gt;&lt;property id=&quot;20148&quot; value=&quot;5&quot;/&gt;&lt;property id=&quot;20300&quot; value=&quot;Slide 14 - &amp;quot;Molar mass for molecules&amp;quot;&quot;/&gt;&lt;property id=&quot;20307&quot; value=&quot;416&quot;/&gt;&lt;/object&gt;&lt;object type=&quot;3&quot; unique_id=&quot;10018&quot;&gt;&lt;property id=&quot;20148&quot; value=&quot;5&quot;/&gt;&lt;property id=&quot;20300&quot; value=&quot;Slide 15 - &amp;quot;Calculating a Molecule’s Mass&amp;quot;&quot;/&gt;&lt;property id=&quot;20307&quot; value=&quot;417&quot;/&gt;&lt;/object&gt;&lt;object type=&quot;3&quot; unique_id=&quot;10019&quot;&gt;&lt;property id=&quot;20148&quot; value=&quot;5&quot;/&gt;&lt;property id=&quot;20300&quot; value=&quot;Slide 16 - &amp;quot;Example: Molar Mass&amp;quot;&quot;/&gt;&lt;property id=&quot;20307&quot; value=&quot;429&quot;/&gt;&lt;/object&gt;&lt;object type=&quot;3&quot; unique_id=&quot;10020&quot;&gt;&lt;property id=&quot;20148&quot; value=&quot;5&quot;/&gt;&lt;property id=&quot;20300&quot; value=&quot;Slide 17 - &amp;quot;Example: Molar Mass&amp;quot;&quot;/&gt;&lt;property id=&quot;20307&quot; value=&quot;422&quot;/&gt;&lt;/object&gt;&lt;object type=&quot;3&quot; unique_id=&quot;10021&quot;&gt;&lt;property id=&quot;20148&quot; value=&quot;5&quot;/&gt;&lt;property id=&quot;20300&quot; value=&quot;Slide 18 - &amp;quot;Example: Molar Mass&amp;quot;&quot;/&gt;&lt;property id=&quot;20307&quot; value=&quot;424&quot;/&gt;&lt;/object&gt;&lt;object type=&quot;3&quot; unique_id=&quot;10022&quot;&gt;&lt;property id=&quot;20148&quot; value=&quot;5&quot;/&gt;&lt;property id=&quot;20300&quot; value=&quot;Slide 19 - &amp;quot;Example: Molar Mass&amp;quot;&quot;/&gt;&lt;property id=&quot;20307&quot; value=&quot;425&quot;/&gt;&lt;/object&gt;&lt;object type=&quot;3&quot; unique_id=&quot;10023&quot;&gt;&lt;property id=&quot;20148&quot; value=&quot;5&quot;/&gt;&lt;property id=&quot;20300&quot; value=&quot;Slide 20 - &amp;quot;Example: Molar Mass&amp;quot;&quot;/&gt;&lt;property id=&quot;20307&quot; value=&quot;426&quot;/&gt;&lt;/object&gt;&lt;object type=&quot;3&quot; unique_id=&quot;10024&quot;&gt;&lt;property id=&quot;20148&quot; value=&quot;5&quot;/&gt;&lt;property id=&quot;20300&quot; value=&quot;Slide 21 - &amp;quot;Example: Molar Mass &amp;amp; Parenthesis&amp;quot;&quot;/&gt;&lt;property id=&quot;20307&quot; value=&quot;418&quot;/&gt;&lt;/object&gt;&lt;object type=&quot;3&quot; unique_id=&quot;10025&quot;&gt;&lt;property id=&quot;20148&quot; value=&quot;5&quot;/&gt;&lt;property id=&quot;20300&quot; value=&quot;Slide 22 - &amp;quot;Example: Molar Mass &amp;amp; Parenthesis&amp;quot;&quot;/&gt;&lt;property id=&quot;20307&quot; value=&quot;427&quot;/&gt;&lt;/object&gt;&lt;object type=&quot;3&quot; unique_id=&quot;10026&quot;&gt;&lt;property id=&quot;20148&quot; value=&quot;5&quot;/&gt;&lt;property id=&quot;20300&quot; value=&quot;Slide 23 - &amp;quot;Let’s Practice #2&amp;quot;&quot;/&gt;&lt;property id=&quot;20307&quot; value=&quot;434&quot;/&gt;&lt;/object&gt;&lt;object type=&quot;3&quot; unique_id=&quot;10027&quot;&gt;&lt;property id=&quot;20148&quot; value=&quot;5&quot;/&gt;&lt;property id=&quot;20300&quot; value=&quot;Slide 24 - &amp;quot;Let’s Practice #2&amp;quot;&quot;/&gt;&lt;property id=&quot;20307&quot; value=&quot;435&quot;/&gt;&lt;/object&gt;&lt;object type=&quot;3&quot; unique_id=&quot;10028&quot;&gt;&lt;property id=&quot;20148&quot; value=&quot;5&quot;/&gt;&lt;property id=&quot;20300&quot; value=&quot;Slide 25 - &amp;quot;Using Molar Mass in Conversions&amp;quot;&quot;/&gt;&lt;property id=&quot;20307&quot; value=&quot;436&quot;/&gt;&lt;/object&gt;&lt;object type=&quot;3&quot; unique_id=&quot;10029&quot;&gt;&lt;property id=&quot;20148&quot; value=&quot;5&quot;/&gt;&lt;property id=&quot;20300&quot; value=&quot;Slide 26 - &amp;quot;Example: Moles to Grams&amp;quot;&quot;/&gt;&lt;property id=&quot;20307&quot; value=&quot;420&quot;/&gt;&lt;/object&gt;&lt;object type=&quot;3&quot; unique_id=&quot;10030&quot;&gt;&lt;property id=&quot;20148&quot; value=&quot;5&quot;/&gt;&lt;property id=&quot;20300&quot; value=&quot;Slide 27 - &amp;quot;Example: Moles to Grams&amp;quot;&quot;/&gt;&lt;property id=&quot;20307&quot; value=&quot;430&quot;/&gt;&lt;/object&gt;&lt;object type=&quot;3&quot; unique_id=&quot;10031&quot;&gt;&lt;property id=&quot;20148&quot; value=&quot;5&quot;/&gt;&lt;property id=&quot;20300&quot; value=&quot;Slide 28 - &amp;quot;Example: Grams to Molecules&amp;quot;&quot;/&gt;&lt;property id=&quot;20307&quot; value=&quot;421&quot;/&gt;&lt;/object&gt;&lt;object type=&quot;3&quot; unique_id=&quot;10032&quot;&gt;&lt;property id=&quot;20148&quot; value=&quot;5&quot;/&gt;&lt;property id=&quot;20300&quot; value=&quot;Slide 29 - &amp;quot;Example: Grams to Molecules&amp;quot;&quot;/&gt;&lt;property id=&quot;20307&quot; value=&quot;431&quot;/&gt;&lt;/object&gt;&lt;object type=&quot;3&quot; unique_id=&quot;10033&quot;&gt;&lt;property id=&quot;20148&quot; value=&quot;5&quot;/&gt;&lt;property id=&quot;20300&quot; value=&quot;Slide 30 - &amp;quot;Let’s Practice #3&amp;quot;&quot;/&gt;&lt;property id=&quot;20307&quot; value=&quot;437&quot;/&gt;&lt;/object&gt;&lt;object type=&quot;3&quot; unique_id=&quot;10034&quot;&gt;&lt;property id=&quot;20148&quot; value=&quot;5&quot;/&gt;&lt;property id=&quot;20300&quot; value=&quot;Slide 31 - &amp;quot;Let’s Practice #3&amp;quot;&quot;/&gt;&lt;property id=&quot;20307&quot; value=&quot;438&quot;/&gt;&lt;/object&gt;&lt;object type=&quot;3&quot; unique_id=&quot;10035&quot;&gt;&lt;property id=&quot;20148&quot; value=&quot;5&quot;/&gt;&lt;property id=&quot;20300&quot; value=&quot;Slide 32 - &amp;quot;Let’s Practice #4&amp;quot;&quot;/&gt;&lt;property id=&quot;20307&quot; value=&quot;439&quot;/&gt;&lt;/object&gt;&lt;object type=&quot;3&quot; unique_id=&quot;10036&quot;&gt;&lt;property id=&quot;20148&quot; value=&quot;5&quot;/&gt;&lt;property id=&quot;20300&quot; value=&quot;Slide 33 - &amp;quot;Let’s Practice #4&amp;quot;&quot;/&gt;&lt;property id=&quot;20307&quot; value=&quot;440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661</TotalTime>
  <Words>1728</Words>
  <Application>Microsoft Office PowerPoint</Application>
  <PresentationFormat>On-screen Show (4:3)</PresentationFormat>
  <Paragraphs>487</Paragraphs>
  <Slides>49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Bookshelf Symbol 1</vt:lpstr>
      <vt:lpstr>Brush Script MT</vt:lpstr>
      <vt:lpstr>Symbol</vt:lpstr>
      <vt:lpstr>Times New Roman</vt:lpstr>
      <vt:lpstr>Wingdings</vt:lpstr>
      <vt:lpstr>Watermark</vt:lpstr>
      <vt:lpstr>Section 3.6—Counting Molecules</vt:lpstr>
      <vt:lpstr>What is a mole?</vt:lpstr>
      <vt:lpstr>Definition</vt:lpstr>
      <vt:lpstr>What is a counting unit?</vt:lpstr>
      <vt:lpstr>PowerPoint Presentation</vt:lpstr>
      <vt:lpstr>Watch the mole video from siemianowski.weebly.com (best website ever)</vt:lpstr>
      <vt:lpstr>What are we counting in Chemistry?</vt:lpstr>
      <vt:lpstr>What does a “mole” count by?</vt:lpstr>
      <vt:lpstr>Example: Molecules &amp; Moles</vt:lpstr>
      <vt:lpstr>Example: Molecules &amp; Moles</vt:lpstr>
      <vt:lpstr>Let’s Practice #1</vt:lpstr>
      <vt:lpstr>Let’s Practice #1</vt:lpstr>
      <vt:lpstr>Molar Mass</vt:lpstr>
      <vt:lpstr>Definition</vt:lpstr>
      <vt:lpstr>Mass for 1 mole of atoms</vt:lpstr>
      <vt:lpstr>PowerPoint Presentation</vt:lpstr>
      <vt:lpstr>Molar mass for molecules</vt:lpstr>
      <vt:lpstr>Calculating a Molecule’s Mass</vt:lpstr>
      <vt:lpstr>PowerPoint Presentation</vt:lpstr>
      <vt:lpstr>PowerPoint Presentation</vt:lpstr>
      <vt:lpstr>Example: Molar Mass</vt:lpstr>
      <vt:lpstr>Example: Molar Mass</vt:lpstr>
      <vt:lpstr>Example: Molar Mass</vt:lpstr>
      <vt:lpstr>Example: Molar Mass</vt:lpstr>
      <vt:lpstr>Example: Molar Mass</vt:lpstr>
      <vt:lpstr>Example: Molar Mass &amp; Parenthesis</vt:lpstr>
      <vt:lpstr>Example: Molar Mass &amp; Parenthesis</vt:lpstr>
      <vt:lpstr>Let’s Practice #2</vt:lpstr>
      <vt:lpstr>Let’s Practice #2</vt:lpstr>
      <vt:lpstr>Using Molar Mass in Conversions</vt:lpstr>
      <vt:lpstr>A Handy Mole Conversion Chart!</vt:lpstr>
      <vt:lpstr>Gasses are weird…</vt:lpstr>
      <vt:lpstr>PowerPoint Presentation</vt:lpstr>
      <vt:lpstr>Example: Moles to Grams</vt:lpstr>
      <vt:lpstr>Example: Moles to Grams</vt:lpstr>
      <vt:lpstr>Example: Grams to Formula Units</vt:lpstr>
      <vt:lpstr>Example: Grams to Formula Units</vt:lpstr>
      <vt:lpstr>Volume and the Mole!</vt:lpstr>
      <vt:lpstr>What is STP???</vt:lpstr>
      <vt:lpstr>Example Using Volume</vt:lpstr>
      <vt:lpstr>PowerPoint Presentation</vt:lpstr>
      <vt:lpstr>PowerPoint Presentation</vt:lpstr>
      <vt:lpstr>Stoichiometry Island Diagram</vt:lpstr>
      <vt:lpstr>Stoichiometry Island Diagram</vt:lpstr>
      <vt:lpstr>PowerPoint Presentation</vt:lpstr>
      <vt:lpstr>Stoichiometry Mole Island Diagram When in doubt…convert to moles!</vt:lpstr>
      <vt:lpstr>A. Using Mole Island</vt:lpstr>
      <vt:lpstr>B. Using Mole Island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You Need to Know</dc:title>
  <dc:creator>Luke H Deters</dc:creator>
  <cp:lastModifiedBy>SIEMIANOWSKI, JOHN</cp:lastModifiedBy>
  <cp:revision>33</cp:revision>
  <dcterms:created xsi:type="dcterms:W3CDTF">2012-11-20T02:12:13Z</dcterms:created>
  <dcterms:modified xsi:type="dcterms:W3CDTF">2017-01-25T12:06:19Z</dcterms:modified>
</cp:coreProperties>
</file>