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336" r:id="rId2"/>
    <p:sldId id="337" r:id="rId3"/>
    <p:sldId id="274" r:id="rId4"/>
    <p:sldId id="343" r:id="rId5"/>
    <p:sldId id="347" r:id="rId6"/>
    <p:sldId id="316" r:id="rId7"/>
    <p:sldId id="318" r:id="rId8"/>
    <p:sldId id="320" r:id="rId9"/>
    <p:sldId id="348" r:id="rId10"/>
    <p:sldId id="349" r:id="rId11"/>
    <p:sldId id="350" r:id="rId12"/>
    <p:sldId id="321" r:id="rId13"/>
    <p:sldId id="352" r:id="rId14"/>
    <p:sldId id="354" r:id="rId15"/>
    <p:sldId id="355" r:id="rId16"/>
    <p:sldId id="356" r:id="rId17"/>
    <p:sldId id="282" r:id="rId18"/>
    <p:sldId id="315" r:id="rId19"/>
    <p:sldId id="280" r:id="rId20"/>
    <p:sldId id="368" r:id="rId21"/>
    <p:sldId id="369" r:id="rId22"/>
    <p:sldId id="370" r:id="rId23"/>
    <p:sldId id="371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32" r:id="rId32"/>
    <p:sldId id="324" r:id="rId33"/>
    <p:sldId id="331" r:id="rId34"/>
    <p:sldId id="330" r:id="rId3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98" autoAdjust="0"/>
  </p:normalViewPr>
  <p:slideViewPr>
    <p:cSldViewPr>
      <p:cViewPr varScale="1">
        <p:scale>
          <a:sx n="54" d="100"/>
          <a:sy n="54" d="100"/>
        </p:scale>
        <p:origin x="11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125" cy="46355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9" y="0"/>
            <a:ext cx="3032125" cy="46355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08C18AD-D6B2-4002-B341-6F7F2331CFED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564"/>
            <a:ext cx="3032125" cy="46355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9" y="8818564"/>
            <a:ext cx="3032125" cy="46355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372B7DDF-5FE2-403A-B5D8-963F399BC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478DE-7DB8-46F3-BE03-EFFD91C870E8}" type="datetimeFigureOut">
              <a:rPr lang="en-US" smtClean="0"/>
              <a:pPr>
                <a:defRPr/>
              </a:pPr>
              <a:t>1/7/2019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12EEEF-FC69-40EF-ABFA-C14D2DDEE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15A58-8CB7-43AA-8908-385750BA96D4}" type="datetimeFigureOut">
              <a:rPr lang="en-US" smtClean="0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1E31C-EB7E-4589-8287-F1087999C0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0F855-B937-4CAA-83EA-A75F37FAED47}" type="datetimeFigureOut">
              <a:rPr lang="en-US" smtClean="0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0579D-EC8E-485B-987A-1997DB04A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0C8D-A56A-409F-AE40-15A5A8944E52}" type="datetimeFigureOut">
              <a:rPr lang="en-US" smtClean="0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6BD26-8308-4A37-A0E3-011484F00C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50DCD6-CD50-4726-A086-3DBEC24DEE7D}" type="datetimeFigureOut">
              <a:rPr lang="en-US" smtClean="0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55D1742-6B34-4520-B220-F20DF7393B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75931-6434-4AFB-8873-D3A61E687F50}" type="datetimeFigureOut">
              <a:rPr lang="en-US" smtClean="0"/>
              <a:pPr>
                <a:defRPr/>
              </a:pPr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9816A-1D96-46C8-8DF0-464DC451E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AFE3B-DDDA-48FA-B9D3-46D9871C3422}" type="datetimeFigureOut">
              <a:rPr lang="en-US" smtClean="0"/>
              <a:pPr>
                <a:defRPr/>
              </a:pPr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D7830-F907-42DE-AB17-D97F110C67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74386-AB24-413A-AE2C-16275C51E885}" type="datetimeFigureOut">
              <a:rPr lang="en-US" smtClean="0"/>
              <a:pPr>
                <a:defRPr/>
              </a:pPr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E6363-32C5-4FB7-853D-D1B0FFA7C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2B709-585E-4082-85CE-C242DD47C73A}" type="datetimeFigureOut">
              <a:rPr lang="en-US" smtClean="0"/>
              <a:pPr>
                <a:defRPr/>
              </a:pPr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1B10D-9261-49CA-8745-E22ED85112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B68B0-7FBD-4EDC-B346-543F00B35D53}" type="datetimeFigureOut">
              <a:rPr lang="en-US" smtClean="0"/>
              <a:pPr>
                <a:defRPr/>
              </a:pPr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607EE-4EDB-4356-B524-21C55F1C9B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E8E3-6C88-488E-874C-BB844D641791}" type="datetimeFigureOut">
              <a:rPr lang="en-US" smtClean="0"/>
              <a:pPr>
                <a:defRPr/>
              </a:pPr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8646FB4-DB23-4146-91AB-F79C4A0369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449F0C-233A-45EF-9245-9F5D25616A21}" type="datetimeFigureOut">
              <a:rPr lang="en-US" smtClean="0"/>
              <a:pPr>
                <a:defRPr/>
              </a:pPr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789CDB9-FF7A-4794-94C2-3595EF2AA6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hyperlink" Target="http://danny.oz.au/travel/iceland/p/3571-fung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dirty="0">
                <a:ea typeface="+mn-ea"/>
                <a:cs typeface="+mn-cs"/>
              </a:rPr>
              <a:t>Photosynthesis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dirty="0"/>
              <a:t>REVIEW</a:t>
            </a:r>
            <a:endParaRPr lang="en-US" sz="6600" dirty="0">
              <a:ea typeface="+mn-ea"/>
              <a:cs typeface="+mn-cs"/>
            </a:endParaRPr>
          </a:p>
        </p:txBody>
      </p:sp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8800" dirty="0"/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423479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remember turgor?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http://leavingbio.net/TRANSPORT%20OF%20MATERIALS%20IN%20A%20FLOWERING%20PLANT_files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116495" cy="44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1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How do plants get the stuff they need for photosynthesis?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Getting H2O – transpiration and capillary action </a:t>
            </a:r>
          </a:p>
        </p:txBody>
      </p:sp>
      <p:pic>
        <p:nvPicPr>
          <p:cNvPr id="19460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2590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 descr="http://t0.gstatic.com/images?q=tbn:ANd9GcTGdAo-9f5E52EkbtIgUy7IJG2CLO2oQg4qzjIjDUsl0t2IG8WimzjHt61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3512367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41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plantphys.info/plant_physiology/images/watermolecu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9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Graphic showing how water molecules cling to each oth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9" y="536358"/>
            <a:ext cx="2171418" cy="586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uic.edu/classes/bios/bios100/lecturesf04am/mod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6358"/>
            <a:ext cx="5039906" cy="57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0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How do plants get the stuff they need for photosynthesis?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Capturing Light Energy - </a:t>
            </a:r>
          </a:p>
        </p:txBody>
      </p:sp>
      <p:pic>
        <p:nvPicPr>
          <p:cNvPr id="21507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6642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643570" y="3643314"/>
            <a:ext cx="192882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00694" y="4000504"/>
            <a:ext cx="192882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43504" y="4714884"/>
            <a:ext cx="192882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57818" y="4357694"/>
            <a:ext cx="192882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0628" y="5072074"/>
            <a:ext cx="192882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5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How do plants get the stuff they need for photosynthesis?</a:t>
            </a:r>
          </a:p>
        </p:txBody>
      </p:sp>
      <p:pic>
        <p:nvPicPr>
          <p:cNvPr id="20484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37338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81200"/>
            <a:ext cx="5524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Content Placeholder 2"/>
          <p:cNvSpPr>
            <a:spLocks/>
          </p:cNvSpPr>
          <p:nvPr/>
        </p:nvSpPr>
        <p:spPr bwMode="auto">
          <a:xfrm>
            <a:off x="428596" y="142873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-123" charset="0"/>
              <a:buChar char="•"/>
            </a:pPr>
            <a:r>
              <a:rPr lang="en-US" sz="3200" dirty="0">
                <a:latin typeface="Calibri" pitchFamily="-123" charset="0"/>
              </a:rPr>
              <a:t>Capturing Light Energy – chlorophyll and other pigment molecules </a:t>
            </a:r>
            <a:r>
              <a:rPr lang="en-US" sz="3200" dirty="0">
                <a:solidFill>
                  <a:srgbClr val="FF0000"/>
                </a:solidFill>
                <a:latin typeface="Calibri" pitchFamily="-123" charset="0"/>
              </a:rPr>
              <a:t>absorb energy from light </a:t>
            </a:r>
          </a:p>
        </p:txBody>
      </p:sp>
    </p:spTree>
    <p:extLst>
      <p:ext uri="{BB962C8B-B14F-4D97-AF65-F5344CB8AC3E}">
        <p14:creationId xmlns:p14="http://schemas.microsoft.com/office/powerpoint/2010/main" val="3847171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Pigments</a:t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Arial" pitchFamily="-123" charset="0"/>
              <a:buNone/>
            </a:pPr>
            <a:r>
              <a:rPr lang="en-US" dirty="0"/>
              <a:t>Pigments are found in the </a:t>
            </a:r>
            <a:r>
              <a:rPr lang="en-US" dirty="0" err="1"/>
              <a:t>Thylakoid</a:t>
            </a:r>
            <a:r>
              <a:rPr lang="en-US" dirty="0"/>
              <a:t> membranes</a:t>
            </a:r>
          </a:p>
          <a:p>
            <a:pPr eaLnBrk="1" hangingPunct="1">
              <a:buFont typeface="Arial" pitchFamily="-123" charset="0"/>
              <a:buNone/>
            </a:pPr>
            <a:endParaRPr lang="en-US" dirty="0"/>
          </a:p>
          <a:p>
            <a:pPr eaLnBrk="1" hangingPunct="1"/>
            <a:r>
              <a:rPr lang="en-US" dirty="0"/>
              <a:t>Chlorophyll A - </a:t>
            </a:r>
            <a:r>
              <a:rPr lang="en-US" sz="2500" dirty="0">
                <a:solidFill>
                  <a:srgbClr val="FF0000"/>
                </a:solidFill>
              </a:rPr>
              <a:t>Directly involved in the Light Reactions</a:t>
            </a:r>
          </a:p>
          <a:p>
            <a:pPr eaLnBrk="1" hangingPunct="1"/>
            <a:r>
              <a:rPr lang="en-US" dirty="0"/>
              <a:t>Chlorophyll B - </a:t>
            </a:r>
            <a:r>
              <a:rPr lang="en-US" sz="2500" dirty="0">
                <a:solidFill>
                  <a:srgbClr val="FF0000"/>
                </a:solidFill>
              </a:rPr>
              <a:t>Accessory pigment </a:t>
            </a:r>
          </a:p>
          <a:p>
            <a:pPr eaLnBrk="1" hangingPunct="1">
              <a:buFont typeface="Arial" pitchFamily="-123" charset="0"/>
              <a:buNone/>
            </a:pPr>
            <a:r>
              <a:rPr lang="en-US" sz="2500" dirty="0"/>
              <a:t>                                    (helps </a:t>
            </a:r>
            <a:r>
              <a:rPr lang="en-US" sz="2500" dirty="0" err="1"/>
              <a:t>Chlor.A</a:t>
            </a:r>
            <a:r>
              <a:rPr lang="en-US" sz="2500" dirty="0"/>
              <a:t> capture more wavelengths)</a:t>
            </a:r>
          </a:p>
          <a:p>
            <a:pPr eaLnBrk="1" hangingPunct="1"/>
            <a:r>
              <a:rPr lang="en-US" dirty="0" err="1"/>
              <a:t>Carotenoids</a:t>
            </a:r>
            <a:r>
              <a:rPr lang="en-US" dirty="0"/>
              <a:t> - </a:t>
            </a:r>
            <a:r>
              <a:rPr lang="en-US" sz="2500" dirty="0">
                <a:solidFill>
                  <a:srgbClr val="FF0000"/>
                </a:solidFill>
              </a:rPr>
              <a:t>Another accessory pigment </a:t>
            </a:r>
          </a:p>
          <a:p>
            <a:pPr marL="37931725" lvl="1" indent="-37474525" eaLnBrk="1" hangingPunct="1">
              <a:buFont typeface="Arial" pitchFamily="-123" charset="0"/>
              <a:buNone/>
            </a:pPr>
            <a:r>
              <a:rPr lang="en-US" sz="2100" dirty="0"/>
              <a:t>                                   (yellow orange brown)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77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28670"/>
            <a:ext cx="77724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Other Pigment</a:t>
            </a:r>
            <a:br>
              <a:rPr lang="en-US" sz="1600" dirty="0">
                <a:ea typeface="+mj-ea"/>
                <a:cs typeface="+mj-cs"/>
              </a:rPr>
            </a:br>
            <a:br>
              <a:rPr lang="en-US" sz="1600" dirty="0"/>
            </a:br>
            <a:r>
              <a:rPr lang="en-US" sz="2700" dirty="0">
                <a:solidFill>
                  <a:srgbClr val="FFC000"/>
                </a:solidFill>
              </a:rPr>
              <a:t> </a:t>
            </a:r>
            <a:r>
              <a:rPr lang="en-US" sz="2700" dirty="0" err="1">
                <a:solidFill>
                  <a:srgbClr val="FFC000"/>
                </a:solidFill>
              </a:rPr>
              <a:t>Carotenoids</a:t>
            </a:r>
            <a:r>
              <a:rPr lang="en-US" sz="2700" dirty="0">
                <a:solidFill>
                  <a:srgbClr val="FFC000"/>
                </a:solidFill>
              </a:rPr>
              <a:t>    </a:t>
            </a:r>
            <a:r>
              <a:rPr lang="en-US" sz="2700" dirty="0">
                <a:solidFill>
                  <a:srgbClr val="0000FF"/>
                </a:solidFill>
              </a:rPr>
              <a:t>			</a:t>
            </a:r>
            <a:r>
              <a:rPr lang="en-US" sz="2700" dirty="0" err="1">
                <a:solidFill>
                  <a:srgbClr val="0000FF"/>
                </a:solidFill>
              </a:rPr>
              <a:t>Anthocyanins</a:t>
            </a:r>
            <a:r>
              <a:rPr lang="en-US" sz="27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	</a:t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pic>
        <p:nvPicPr>
          <p:cNvPr id="1028" name="Picture 4" descr="http://t1.gstatic.com/images?q=tbn:ANd9GcSzQMuzducoI2UJxgoZbOZz5hAFyDPNJk019BuVB1KT7uX3aZEm4iktZP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3429009" cy="3429009"/>
          </a:xfrm>
          <a:prstGeom prst="rect">
            <a:avLst/>
          </a:prstGeom>
          <a:noFill/>
        </p:spPr>
      </p:pic>
      <p:pic>
        <p:nvPicPr>
          <p:cNvPr id="34818" name="Picture 2" descr="http://blog.foodnetwork.com/healthyeats/files/2009/09/berries_l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00306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708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vcscienceisfun.pbworks.com/f/1250859630/1250859630/deciduous%20autumn%20leaf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6893896" cy="4000528"/>
          </a:xfrm>
          <a:prstGeom prst="rect">
            <a:avLst/>
          </a:prstGeom>
          <a:noFill/>
        </p:spPr>
      </p:pic>
      <p:pic>
        <p:nvPicPr>
          <p:cNvPr id="1028" name="Picture 4" descr="http://www.cameratechnica.com/wp-content/uploads/2011/02/leaf-color-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324373"/>
            <a:ext cx="6438900" cy="2390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51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Pigments</a:t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pic>
        <p:nvPicPr>
          <p:cNvPr id="33794" name="Picture 2" descr="http://www.juicefeasting.com/Portals/0/Introductory%20Graphics/Heme-Chlorophy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840116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79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/>
              <a:t>Autotrophs</a:t>
            </a:r>
            <a:r>
              <a:rPr lang="en-US" dirty="0"/>
              <a:t> vs. </a:t>
            </a:r>
            <a:r>
              <a:rPr lang="en-US" dirty="0" err="1"/>
              <a:t>Heterotrophs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581400" cy="4525963"/>
          </a:xfrm>
        </p:spPr>
        <p:txBody>
          <a:bodyPr/>
          <a:lstStyle/>
          <a:p>
            <a:pPr algn="ctr" eaLnBrk="1" hangingPunct="1">
              <a:buFont typeface="Arial" pitchFamily="-123" charset="0"/>
              <a:buNone/>
            </a:pPr>
            <a:r>
              <a:rPr lang="en-US" sz="2400" dirty="0"/>
              <a:t>use energy from sunlight </a:t>
            </a:r>
          </a:p>
          <a:p>
            <a:pPr algn="ctr" eaLnBrk="1" hangingPunct="1">
              <a:buFont typeface="Arial" pitchFamily="-123" charset="0"/>
              <a:buNone/>
            </a:pPr>
            <a:r>
              <a:rPr lang="en-US" sz="2400" dirty="0"/>
              <a:t> or </a:t>
            </a:r>
          </a:p>
          <a:p>
            <a:pPr algn="ctr" eaLnBrk="1" hangingPunct="1">
              <a:buFont typeface="Arial" pitchFamily="-123" charset="0"/>
              <a:buNone/>
            </a:pPr>
            <a:r>
              <a:rPr lang="en-US" sz="2400" dirty="0"/>
              <a:t>inorganic compounds</a:t>
            </a:r>
          </a:p>
          <a:p>
            <a:pPr algn="ctr" eaLnBrk="1" hangingPunct="1">
              <a:buFont typeface="Arial" pitchFamily="-123" charset="0"/>
              <a:buNone/>
            </a:pPr>
            <a:r>
              <a:rPr lang="en-US" sz="2400" dirty="0"/>
              <a:t>to make </a:t>
            </a:r>
          </a:p>
          <a:p>
            <a:pPr algn="ctr" eaLnBrk="1" hangingPunct="1">
              <a:buFont typeface="Arial" pitchFamily="-123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organic compounds</a:t>
            </a: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4724400" y="1676400"/>
            <a:ext cx="358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Font typeface="Arial" pitchFamily="-123" charset="0"/>
              <a:buNone/>
            </a:pPr>
            <a:r>
              <a:rPr lang="en-US" dirty="0">
                <a:latin typeface="Calibri" pitchFamily="-123" charset="0"/>
              </a:rPr>
              <a:t>use energy from </a:t>
            </a:r>
          </a:p>
          <a:p>
            <a:pPr marL="342900" indent="-342900" algn="ctr">
              <a:spcBef>
                <a:spcPct val="20000"/>
              </a:spcBef>
              <a:buFont typeface="Arial" pitchFamily="-123" charset="0"/>
              <a:buNone/>
            </a:pPr>
            <a:r>
              <a:rPr lang="en-US" dirty="0">
                <a:solidFill>
                  <a:srgbClr val="FF0000"/>
                </a:solidFill>
                <a:latin typeface="Calibri" pitchFamily="-123" charset="0"/>
              </a:rPr>
              <a:t>organic compounds</a:t>
            </a:r>
          </a:p>
        </p:txBody>
      </p:sp>
      <p:pic>
        <p:nvPicPr>
          <p:cNvPr id="14340" name="Picture 4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Tomato Pla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3438" y="-26052463"/>
            <a:ext cx="1628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438400" y="39624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9774149">
            <a:off x="820414" y="3976497"/>
            <a:ext cx="8549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Organic Compounds = FOOD!</a:t>
            </a:r>
            <a:endParaRPr lang="en-US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2852936"/>
            <a:ext cx="1549380" cy="24622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FF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Chemosysnthesis</a:t>
            </a:r>
            <a:endParaRPr lang="en-US" sz="1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00FF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132856"/>
            <a:ext cx="1549380" cy="2462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Photosynthesis</a:t>
            </a:r>
            <a:endParaRPr lang="en-US" sz="1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19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biobeat.wikispaces.com/file/view/image002.gif/171572179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357562"/>
            <a:ext cx="4942260" cy="3286148"/>
          </a:xfrm>
          <a:prstGeom prst="rect">
            <a:avLst/>
          </a:prstGeom>
          <a:noFill/>
        </p:spPr>
      </p:pic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304800" y="1905000"/>
            <a:ext cx="4038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>
                <a:solidFill>
                  <a:srgbClr val="0000FF"/>
                </a:solidFill>
              </a:rPr>
              <a:t>6</a:t>
            </a:r>
            <a:r>
              <a:rPr lang="en-US" sz="3800" dirty="0"/>
              <a:t> </a:t>
            </a:r>
            <a:r>
              <a:rPr lang="en-US" sz="3800" dirty="0">
                <a:solidFill>
                  <a:srgbClr val="00B050"/>
                </a:solidFill>
              </a:rPr>
              <a:t>CO</a:t>
            </a:r>
            <a:r>
              <a:rPr lang="en-US" sz="3800" baseline="-25000" dirty="0"/>
              <a:t>2</a:t>
            </a:r>
            <a:r>
              <a:rPr lang="en-US" sz="3800" dirty="0"/>
              <a:t> + </a:t>
            </a:r>
            <a:r>
              <a:rPr lang="en-US" sz="3800" dirty="0">
                <a:solidFill>
                  <a:srgbClr val="0000FF"/>
                </a:solidFill>
              </a:rPr>
              <a:t>6</a:t>
            </a:r>
            <a:r>
              <a:rPr lang="en-US" sz="3800" dirty="0"/>
              <a:t> </a:t>
            </a:r>
            <a:r>
              <a:rPr lang="en-US" sz="3800" dirty="0">
                <a:solidFill>
                  <a:srgbClr val="00B050"/>
                </a:solidFill>
              </a:rPr>
              <a:t>H</a:t>
            </a:r>
            <a:r>
              <a:rPr lang="en-US" sz="3800" baseline="-25000" dirty="0"/>
              <a:t>2</a:t>
            </a:r>
            <a:r>
              <a:rPr lang="en-US" sz="3800" dirty="0">
                <a:solidFill>
                  <a:srgbClr val="FF0000"/>
                </a:solidFill>
              </a:rPr>
              <a:t>O</a:t>
            </a:r>
            <a:r>
              <a:rPr lang="en-US" sz="1800" dirty="0"/>
              <a:t> 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334000" y="1828800"/>
            <a:ext cx="36166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Calibri" pitchFamily="-123" charset="0"/>
              </a:rPr>
              <a:t>C</a:t>
            </a:r>
            <a:r>
              <a:rPr lang="en-US" sz="4400" baseline="-25000" dirty="0">
                <a:latin typeface="Calibri" pitchFamily="-123" charset="0"/>
              </a:rPr>
              <a:t>6</a:t>
            </a:r>
            <a:r>
              <a:rPr lang="en-US" sz="4400" dirty="0">
                <a:solidFill>
                  <a:srgbClr val="00B050"/>
                </a:solidFill>
                <a:latin typeface="Calibri" pitchFamily="-123" charset="0"/>
              </a:rPr>
              <a:t>H</a:t>
            </a:r>
            <a:r>
              <a:rPr lang="en-US" sz="4400" baseline="-25000" dirty="0">
                <a:latin typeface="Calibri" pitchFamily="-123" charset="0"/>
              </a:rPr>
              <a:t>12</a:t>
            </a:r>
            <a:r>
              <a:rPr lang="en-US" sz="4400" dirty="0">
                <a:solidFill>
                  <a:srgbClr val="00B050"/>
                </a:solidFill>
                <a:latin typeface="Calibri" pitchFamily="-123" charset="0"/>
              </a:rPr>
              <a:t>O</a:t>
            </a:r>
            <a:r>
              <a:rPr lang="en-US" sz="4400" baseline="-25000" dirty="0">
                <a:latin typeface="Calibri" pitchFamily="-123" charset="0"/>
              </a:rPr>
              <a:t>6</a:t>
            </a:r>
            <a:r>
              <a:rPr lang="en-US" sz="4400" dirty="0">
                <a:latin typeface="Calibri" pitchFamily="-123" charset="0"/>
              </a:rPr>
              <a:t> + </a:t>
            </a:r>
            <a:r>
              <a:rPr lang="en-US" sz="4400" dirty="0">
                <a:solidFill>
                  <a:srgbClr val="0000FF"/>
                </a:solidFill>
                <a:latin typeface="Calibri" pitchFamily="-123" charset="0"/>
              </a:rPr>
              <a:t>6</a:t>
            </a:r>
            <a:r>
              <a:rPr lang="en-US" sz="4400" dirty="0">
                <a:latin typeface="Calibri" pitchFamily="-123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libri" pitchFamily="-123" charset="0"/>
              </a:rPr>
              <a:t>O</a:t>
            </a:r>
            <a:r>
              <a:rPr lang="en-US" sz="4400" baseline="-25000" dirty="0">
                <a:latin typeface="Calibri" pitchFamily="-123" charset="0"/>
              </a:rPr>
              <a:t>2</a:t>
            </a:r>
            <a:r>
              <a:rPr lang="en-US" sz="4400" dirty="0">
                <a:latin typeface="Calibri" pitchFamily="-123" charset="0"/>
              </a:rPr>
              <a:t> 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3810000" y="21336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2514600" y="2362200"/>
            <a:ext cx="2057400" cy="1066800"/>
          </a:xfrm>
          <a:custGeom>
            <a:avLst/>
            <a:gdLst>
              <a:gd name="T0" fmla="*/ 1649063 w 21600"/>
              <a:gd name="T1" fmla="*/ 0 h 21600"/>
              <a:gd name="T2" fmla="*/ 1649063 w 21600"/>
              <a:gd name="T3" fmla="*/ 600470 h 21600"/>
              <a:gd name="T4" fmla="*/ 125444 w 21600"/>
              <a:gd name="T5" fmla="*/ 1066800 h 21600"/>
              <a:gd name="T6" fmla="*/ 2057400 w 21600"/>
              <a:gd name="T7" fmla="*/ 300235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4791 h 21600"/>
              <a:gd name="T14" fmla="*/ 20692 w 21600"/>
              <a:gd name="T15" fmla="*/ 736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313" y="0"/>
                </a:lnTo>
                <a:lnTo>
                  <a:pt x="17313" y="4791"/>
                </a:lnTo>
                <a:lnTo>
                  <a:pt x="12427" y="4791"/>
                </a:lnTo>
                <a:cubicBezTo>
                  <a:pt x="5564" y="4791"/>
                  <a:pt x="0" y="8089"/>
                  <a:pt x="0" y="12158"/>
                </a:cubicBezTo>
                <a:lnTo>
                  <a:pt x="0" y="21600"/>
                </a:lnTo>
                <a:lnTo>
                  <a:pt x="2633" y="21600"/>
                </a:lnTo>
                <a:lnTo>
                  <a:pt x="2633" y="12158"/>
                </a:lnTo>
                <a:cubicBezTo>
                  <a:pt x="2633" y="9512"/>
                  <a:pt x="7018" y="7367"/>
                  <a:pt x="12427" y="7367"/>
                </a:cubicBezTo>
                <a:lnTo>
                  <a:pt x="17313" y="7367"/>
                </a:lnTo>
                <a:lnTo>
                  <a:pt x="17313" y="12158"/>
                </a:lnTo>
                <a:close/>
              </a:path>
            </a:pathLst>
          </a:custGeom>
          <a:solidFill>
            <a:schemeClr val="bg1">
              <a:alpha val="2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1600200" y="3429000"/>
            <a:ext cx="2614610" cy="914400"/>
          </a:xfrm>
          <a:prstGeom prst="irregularSeal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dirty="0"/>
              <a:t>Light Energy</a:t>
            </a:r>
          </a:p>
        </p:txBody>
      </p:sp>
      <p:sp>
        <p:nvSpPr>
          <p:cNvPr id="16390" name="Rectangle 1030"/>
          <p:cNvSpPr>
            <a:spLocks noChangeArrowheads="1"/>
          </p:cNvSpPr>
          <p:nvPr/>
        </p:nvSpPr>
        <p:spPr bwMode="auto">
          <a:xfrm>
            <a:off x="2459038" y="3543300"/>
            <a:ext cx="150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1" name="Rectangle 1031"/>
          <p:cNvSpPr>
            <a:spLocks noChangeArrowheads="1"/>
          </p:cNvSpPr>
          <p:nvPr/>
        </p:nvSpPr>
        <p:spPr bwMode="auto">
          <a:xfrm>
            <a:off x="533400" y="838200"/>
            <a:ext cx="31067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REACTANTS</a:t>
            </a:r>
            <a:endParaRPr lang="en-US" sz="3800" dirty="0"/>
          </a:p>
        </p:txBody>
      </p:sp>
      <p:sp>
        <p:nvSpPr>
          <p:cNvPr id="16392" name="Rectangle 1032"/>
          <p:cNvSpPr>
            <a:spLocks noChangeArrowheads="1"/>
          </p:cNvSpPr>
          <p:nvPr/>
        </p:nvSpPr>
        <p:spPr bwMode="auto">
          <a:xfrm>
            <a:off x="5486400" y="838200"/>
            <a:ext cx="28924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800" dirty="0">
                <a:solidFill>
                  <a:srgbClr val="00FF00"/>
                </a:solidFill>
              </a:rPr>
              <a:t>PRODUCTS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1" grpId="0"/>
      <p:bldP spid="163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2" name="Picture 2" descr="http://billwilcox.net/ch10online/fig1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440312" cy="5857916"/>
          </a:xfrm>
          <a:prstGeom prst="rect">
            <a:avLst/>
          </a:prstGeom>
          <a:noFill/>
        </p:spPr>
      </p:pic>
      <p:pic>
        <p:nvPicPr>
          <p:cNvPr id="5124" name="Picture 4" descr="http://canmedia.mcgrawhill.ca/istudy3/books/0070741751/images/figures/bro41751_0803L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9311"/>
            <a:ext cx="7429552" cy="68701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00100" y="214290"/>
            <a:ext cx="3071834" cy="142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86314" y="214290"/>
            <a:ext cx="3429024" cy="142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IPEBQUEBQWFRQUFBUUFhgXFxcXFRQVFxQVFBQUFBYXGyYeFxkjGRQUHy8gJCcpLCwsFR8xNTAqNSYrLCkBCQoKDgwOGg8PGiwlHyQqKiopLCwsKSwsKSwsKSksLCwsLSwsLCksLCwpKSwpLCwpLCkpLCkpLCwpLCwsLCwsLP/AABEIAMQBAAMBIgACEQEDEQH/xAAbAAABBQEBAAAAAAAAAAAAAAAAAQIDBAYFB//EAEQQAAEEAQIEBAQCBQgJBQAAAAEAAgMREgQhBRMxQQYiUWEUMnGBI0IHM5GhsSRDUmLB0fDxFRZTcoKSk9LhF2OUssL/xAAbAQEBAQEBAQEBAAAAAAAAAAAAAQIDBAUGB//EADARAAICAQMDAQUIAwEAAAAAAAABAhEDEiFRBDFBYRMiMnHwBTM0QlKBkbEVQ6EU/9oADAMBAAIRAxEAPwDuFCcWpMV9s+MIhObGSpRpfdeXP1mDp/vZJf3/AB3O2PBkyfArIEKZ2lPZRliuDqsPUfdST+uO5MmHJj+NUNQlxRivSchEJcUYoBEJcUYoBEJcUYoBEJcUYoBEJcUYoBEJcUYoBEJcUYoBEJcUYoBEJcUYoBEJcUYoBEJcUYoBErOo+oRilY3cfUfxUKPKE8tStbuFyyT0Qc+E3/B0jHVJR5JI2UE9CF/MsuWWWbnN22fqoQUIqMewKORl/VSJFrBnlgyLJDuiZMayRcZFVCeW/wAT/FGK/pydqz8o1QxCfijFUlDEJ+KMUFDEJ+KMULQxCfijFCUMQn4oxQtDEJ+KMUFDEJ+KMUJQxCfijFBQxCfijFC0MQn4oxQUMQn4oxQUMSt6j6hOxSsbuPqFBQpCKUpakxWWk1TNLbcUFKm0ltfhes+yc+Gb9nFyj4rd/ufoMPVwmvedMVISi0lLfQ/ZObLNSyxqK733fpRnP1kIRqLtkdKvr9cyCMySGmtq6FkkkNAA7kkgV7q7iqXGdC6aB8bMLcAPxG5sIsEte30IFWNx1G6/bt7bHwkt9yHScZjkaSSY8Ti4SjluBoO/NsdiDYKsfFx0Tmym0HHJtNJ6Bxvb7rO6Hwc9uGfLDGySvEQL5GRh+nMIDC/r5jkdgB2TW+CpGMa2N0QqLSMdsQHmAyGQ2GktyL2nIDLY9LtctU+DemPJ2p+OwsdiXEk8qsRkDznlkdEermlXHzNa4NLmhx6AkAntsDufssxpPBMrGMaZGHAacfm3EOokmOxHdrwPqCrvGvDD59UyeNzGFvLBJyLqY8vrAgsd1NfKR6lXVOroaY8na57f6Td77jtsT9iqbOOwOldEHguYwSOIrlta75bfdAlcGXwTMWOZzIg0RaqJh81/jyNkBeMaFVVD/wAK7rvCRLpzAIoxJ8NiMQ2hCXl4sNOGWTPMAT5fopqnwNMeTufFM8pzb5vl8w83+7v5vsnMma4kBwJbsQCCWn3A6fdZjQeDJYsN4H03A5tc/FvxBnDo7/NvW5HQGz0Vzw94WdpZnPc5rhi9rTby92cpkOYNNFewNnfboqpSfdEcY8nepFKTFGK6mKI6RSlxSYoKI6RSkxRigojpFKTFGKCiOkUpMUYoKI6RSkxRigojpFKTFGKCiOkrRuPqE/FOa3cfUIKFISUpS1Jis2aojpFKXFGKWKIqRSkxS4pYoipUOPcS+GgfJttiBYJFucGiwK9fUD1IXUxUWqcxrHGUtDALcXViB/Wy2pRvYq7mN0HjOebpHHbItRLJRLshDIGYx4ki3AjeyPqmReOJTDkWxZl7AwhzS12UJlLSBL5SKrzOFg9L2Wrj12mAza+EAML8gWCmZYl1j8uQr6ikx2v0gyYXwDDzObbKYbAyI7GyN/dcaf6jpa4OceOSv0+ifGGB+rfCw5ZFrOZG95Io2aLOi48Xi2eRsOYY3mjTyDlucCA7V/Dva4nqDV/et1qzxLSiMP5kIja6g7Jga1wvYf0SN/3ok1ukYQHPhBDQ4Algpnzhw9G9wfuq9/zEXyMlqvF85heSGNDtPqZGFjnNka6CUR9Se4PbcK1qPFGp5zmRtgx52phblnYMEfNydRo2NqC7Gp4/o2YC435tlLAwMIcGC5GgmmizW17n6FXWa3Tl7WZRiRwzDCWZ+ZuRNeuPWlKf6i7cGPj8ZTct8jWtJc+HyufYaH6YSkRtLm35j8oN1vurcPjSR80bGsjLXCGyXBhIkiL3PaHuDsQQRWJ6HfajpNLNpprbEYXimlzW4OFflLgNq9Fc5DbBxFgUDQsD0B6geyqjL9RG1wZzwp4ifqzIJQxrmNY6mbinZDZ4c5rxY6gj6BaGk6PTtbeLQLNmgBZ9TXU+6diukbSpmHu9jhzcWeZXMZiMHbkguyAFuHUY167/AGXQ4fqubGHEUejh6Eda9uh+6zUA/Hdu79ZINzRJyIAcS0nr/grQ8FBxfZB/ENUK7DruR6L5HS9Vkn1MoSe1OvSmdpQWi1yXKRSlxVfiGsZp4nyybMjaXuoWaHWh3K+zZwofSKXN0XiOKRpdIDCAWi5S0NdkCWlj2uLXbNOwNilOONQ5AZtxMYkEmTOWWl2Ap2V3Z9K91nWuS6WW6RSrnjGnDWv50WLnFrXZtpzhsWg3uQpG8QhMhiEjDIL8mQz23Plu9rCupCmSUilVdxmFpeJHtjweWEvc0AkMa847+jx1o+yc7i+nDmtM0eTgHNGYtzSCQRvuCASPWk1LkaWWKRSo6PxDppmRvbKwCU0wOIa5xyxoNO93W3uFP/paC3jmx2wEvGbfIAaJdvtvsprXI0snpK0bj6hVOF8Xi1XMMJyEchjJ2xcQASWkHcb/ALir7W7j6hXUmKocWoxUtJKWbLRHijFSUilbFEeKMVJSKSxRHiudx/g3xcDossSSxwO9AseHiwCCRY7EH7rq0ilHvsVbGSHgUVEC8W2R7paa7GZj3tkdEc3udWcbTZJvf1XP8QeCJ386VsvNe7m4tLXZESvY7Gy/AY4no0X3tb6klLDgmjSk0ZYeEpQ/nc2Pn80ybxfg1yRBiY8rvEXeXUnsVHp/BBiilZHNRfBBC1+Pmbyi4uOx6Oy6CqHda2ktJoQ1MxH/AKfvwLRMy3fFA+R5GOpZGHAZSF1tdHYJJsE3ur3+qDuYDzG8vmxzkcv8TmRxiMBsmWzDiNqJ6i1qKS0miI1Mz3A/DHwrozk04aRmmNNxyLZOZzOvezt79V3MVJS5/H5+XppCCA4tLW2asnah7qtqEW+Cbtkmn18cji1jw4t6gf2ev2VjFZPhlNMB6YyBgpt002MQetb9lsC215uk6n/0Qcmqp0WcNJh9M78Y3k65JBvV/O4WRQ6fZaLgXyvq/wBYeorfFu+6zWhaOaQK/WSDufzuGx6nbv3Wn8Om43nf9YetXeLbsjYm73Xyui/Fy+T/ALOsvgr1OhioNdpXSRPYx2DnNLQ6g7Ena8XbEexVulR45rHwaaWSJmb2Mc5rd9z9tyB1oei/QN7HBIyZ8GzxFjo+VkdTA8tijIgjEbZrlMbnbkl4uq7V0tWGeAiLuVpLmgO8hxy+L+KdiMjTfygfdUpuMajVSQxiZrovi4ozLE1zGy3A6R7fK8GmubRo9xfSle49xybTanUGM+XHRN8xtkTZDKHyU5waDs0WSB0tcPd70dfeE4h4BMr5HiVozk1Di0tfiGT4W2mSNtww77G9waVvQeEXQ6vnNlAZbiWNY4F+TQ2n28t7XkACe563yZPG84+HB5Yc4QmQY+VzHz8ovY5zwflo0Bt1JIpT6nxVq2Nm8jQdO5kMri2ml75yOa3egwQhrjZq5BewS4d6JUux0z4UvU84vBHPlmxLb/WadkAF31GGV+6paTwK6OSB4laOU2FrqY4OkETSyj58S0gnq2x0BVGfxrqWDTk8otfd4APc8c/AFjS4BwwH824mzfSit/S0tMiPUjEx/o9IEYdK1wYwRO8jwHRtm5zdmyDzWSDlY6EAEJ03gJ75HvdOCXZ0SxxO87J2BwL8S0FlEACwb67rZ0lpa9nEmqRxuB8Hdp+cXva500xmOLSxrSWtbQBJ22/wV1Wt3H1UlIA3W1sZ7jixGCkQs2UiwS4KRCtgiwS4KRCWCPBGCkQlgiwS4KRCWCLBLgpEJYI8EYKRCWCLBc3xKK0spPoP/s1ddczxLAX6WUNuwwuoV5sfNRy7bfVc8u8GvRlitzOcL3dCMnVzW9NrNu3sDcbi/r+zZBqw/D9Qa8vmote0A72HNPlHe6q/Wunfb6TVMlaHxkOa47EfWiPYg7FfM+y5LTKPm7OmTdJnn2jFuFd3vogg/mdRv/HT7rWeHrLZTZ/WVVg1TW966n/wsporEra65PPQ9S8kf5dfRazwuQY5CK/Wnp3pjNz6lebovxT+T/s1L4X8ybWcXjidi4OJABdQFNBurJIs0LodlcicHAOabBAII6EHoQshqgTrZbH8567fK3EnpdCuvcbdlo/DZ/k7d3HzPHmBB+c7Ueg9hsvoYOqlkzTxvsuxhwSjZfxRipEL3nMjxRipEICPFJgpUICPBJgpUK2CLFK1u4+qkShSwPwRgn4opZN0MwRgn0ikIMwRgn0ikFDMEYJ9IpBQzBGCfSKQUMwRgn0ikFDMEYJ9IpC0MwSOiB69P7OhCkpFIQ801Wldp5XRmgW2NtrYd2kdtwR+9WNNxRzN2F7DbbxIDTj3xcK9N/t6VtOK8Ej1IAkG4+Vw6j1G/UH0/gs5P4JmDrY+N42+bJhv1JpwXxMvR5IT1Y/+G02cbRintO/U+/qSa6E/5bLX+GBccnU/id+vyMP+PqshpXESCw4EOLe9WCQSPUbdVsPC9COXfbmncm+rGXv9Vy6G11G/DNfl/czuoaBrZasgSO6m6IaBZLjv/ktR4dbemYSKsvPW+r3d+/1WO0s+ckkmR3MjzjYunWCAb7Aft6rdcHgw08QrpG2/YkZf2r0dFv1E5fXcS+GvUs4IwT6RS+wcqGYIwT6RSChmCME+kUgoZgjBPpFIBmCVrN07FKGoWh9IpPxRislGUik/BGCAZSKXO4hxxsTg1oDzdOAcAW799j/f7LianissgAJAFEOA6OBLXeYDoQBVj0J+vjzdbixWm9+DpHG2aGbiAbMyKvmBN30P5RXvR/cqHG/EQgIEdOcHeYb1VbjLsdxtud1wtRqC/eR2RqrsA+UAdd672a9foKzuHvle4RMzDB5nNeDGwNB3y6EbHv8A234P8jOdqC87P0NPHRpofFkDgLJacSSKuiPy+5Pb1pdOLXRu6Pb27/0hkB9a3peet4fIQ1wYafeHvi0ucWg70G73026qN+mc2raRYaRt2cLb+0dF1j1013Rzo9E1HEoowC97Rl8u95fQC7VkLzONz2nJuQLaGW/l22F9luOAnVE4zRlra8pIyvv5nl5N/ZejF1im6lsVRb7HUpFKY6c/4KaYT6FexZIvsyaXwR0ik/FGC0ZGoCdggNQHlRGL3Gukr7G5yp7h36K1PxRxidG0Yh7vNRvyFgYW0R7dTuO26rakYySA0AJZWj1/WvFJ8GhkleGsa435aogEkAgZHa6B791+b95ZHp77o1bLPCtIZnCOyDI7Hb/Ziy5xNegPQj07r0RjKAG+wrfrt6nuuVwHgToLc8jIgtxFFrW3ti6gbPU+prsAuzgvr9FgeKDcu7D4GUik/BGK9pkZSKT8UYoBlIpPxRigGUik/BMm2aTYFAmz0G3U+yWBCPTc9vr2C4Evixha0NtsnMYHsIshuXn36HYFcXi3F3k0yd7x3IHLYR/UANke5XO00bnvFAuJcPUk+Ybn9q+Zm6x3UDVHqSEUnMjv6L6Dkoq2VKxoCTUsxjccXOOJ8rfmd2oEdPr2Vpra6JV4cnUN7R2O0caXcyjfCkhDTbWuc7zNbWLGUdt7yPy+xO5tdSHwvA3KwXggAZHdtX8pFHe9z12XXQvGsUE7o6FbS6BkTcWgkWT5jlVmzRdvV7pz9FGYzGWjAii0ChXpQ+inQt14Keacf4m+HiRInJZHLp4mxRyiN8AkwBj+Fe3HURvNElhJrbbHao7xvqGMa6QQSTNfrXcw4tDTFNyREMpGBry3Eh3mcGhvlO5Xok+r0nxDWyOg+IAtodhzQ2i7a/MNgT9BarO8QcPLC8TadzA/qDGRmRYN/wBIgXfXZbtEMsPEGoa4wQx6YROn1cAEgke4mCATufKQ6nk2Wn339k/gX6QZJNVp4XsibFLHCG4kveHP0wlIJD7ZR28zarfJaabi8HLExfEIjuH23E5bWHdyenuufFx/RGZrGyRZmAzNcMK5LTjYk6Vsdr6NKxa8I2oepxvEPiXVN1k8UczWtbNw0RN3a7GWSpMqNuYbId/wgUq3Ff0pTwRXjCZWOnEjacGvbDqBBkwukGIO+3nddbVZWndxvRkNkM0FElrXFzNy2nFoJ7jY19CpYNTppnOax0MjoycgMHFhJIdY7WbtNXoXR6lXwrxueZ2sEz2P5esmjYAN2MaaaCL2FAEeu53XcMxPoudHxLT1k2SKnNa+w5vma52DH2OoLvKD67KrqvFujjY55njIa9jHYuDsXPdg26Owu9zsKKmqV7F0x8nZ5hRzCue7jumBeDPFcYt4zb5ASAC7fYWQPuFa0+pZK0PjcHtd0c02D1GxHuCmufLLpjwec8QH48wJv8WShXTzn39wtZ4WkszX1a9jqoeVzo9yCOt11/yWS4q7+UzgjfmyDtu0O+vQZdPcrVeFneab6RkbVQ/FFV/gLyxbjlv5nlxJamvryaTmlHNKYhetZZryz1ezjwSCVOEgUKF0j1U13ObwxZZtCrAp7ZSPdeiPVryjm+nfhkyKQzUt7hTtmaehR9UvCM+xfkjbCe6i4hpYnRnnNyY3zkHocQTuOjvodrpXELhPLKfc0opGKPh580T5pG/izFrY2UQ2JrnBocQPRvbsAu5ovDTIdRHJGaDIzGR3c7pnfuCbXZQFxUUi6UMEaegoXSUnLuVJLsCEIWSghChk1IHuoErJlG+YDqVUfqHH2Uay5HRQ5OFqPDsvxE8kUzWMnfzXAwtfK2QQckcuRxpo6H5b6i6K5HC/0evhmjlknbIWTQSuBY8l/JZIyiZJXEF2YPoCNhXTaITWy6EZp3g6+HM0ebSWODg8sdjYldIKa14c0+arDgf4Kk79HznRhj9SXXpZNM9xZbiDMZ4y0l5IDXU0hxNgdVskKamXSjLaTwW4atmqllY6QSuke1sWEZ/A5LQ1pecSOpcbJ9qUnhnwb8DKX8zMBjo2WJMgx0plp2Uhb1PRrWjv1JWlQmpjSjIab9HjWTtkEpxbMX4YiuSDnDB16Mlt9/uFWq0f6O5QHl2pD3ubCA50bz5odRz2FwMp2PylrcR6Vve4QrrZNKMNqP0aZ80c4U8yOZbZS5hllZK8EGbAjykbNF2LuluGtA2GyVCjk33Kkl2PNuKOPPnsfz0nTc9fb+xaLwuwc55qvwY6FnsTdt+X813v19yszxNx+Ims786S9jR8xJAGXUBd/wAL6gCcA154sbBDfleCBRNuPagNrPbr5v8AYv3PJj+NmuQhR6nPB3LxzxOGXy5V5cq3q13PYSIXmHFPFPE4H4zOMZ7DBuJ/3TRB+xUnB+OcT1ji2GUEtG+XLb69ARZ+y3oMe0R6WhZjQt4sw/iGCUejnAH7OaFpm3W/Xv337791lo0nYqEIUNDmvI6Ep41LvVRIVJRN8W72St1br7KBKOqWyUjpFCCmueB1XU4jlHLMG9VBLq/6KrrDkbUOSSXUF3sFGhCydOwIQhQoIQhACEIQAhCEAIQhANklDRbiAPU9B9T2XL1PiOKN5BNindOrXt6tI9DtTui6y58vh/TuJJjFm+lt6/TojvwYnq/KYKeTN73Hq573f8ziRV+xCc7xA7SFj2YkgOaW2W7Ww79c7rf023W7/wBX9PVcptWD36jpvfT2Uo4RAAByo6HS2NPXr1C5rH72pnnjhkndmEP6UZe0MX/M7+9Nd+k3Udoov2PP/wCl6C3QRDpHGP8AgZ/cpGwtHRrR9GtH9i76lwd9MuTzTUeOtTO0sdBC9p/KYnOH7z+9ZuSZzZMmjlOBsBuTS0j0s2F7kCq+s4fFMKlja8f1mg/v6qqdeDLxt+TzfR+LOJuaOXlIB+bkh5P1IarQ8QcYP82//wCOP+1aSXwLp7yhMsLvWN5A/Yf71E7w9r2fqte4j/3GX/C0tDTI4X+leM/0H/8ARb/cnjiHGj+R3/TjH8V1H6DjA+XUQu+oaP4xqA6XjX+0j/bH/wBit/IlP1KsWq42D8jj7ObFR/eu9wfiWvLg3U6UBp2L2uaC33LS439kvCZeJBwGpjhc293NeGvA9aaCD9Nl31ls3FerBKOqRKOqwbLs2oDfqqb3k9U1C03ZFGgQhCyaBCEIAQhCAj1GobGxz3uDWNBc5x6NaBZJ9gFWl41p2Z5TRjlsbK+3DyRu+V5/qn1VjVacSxvY4W17XMIPQhzS0g/tXnel8C6zlw8zEyPe2HU28EfCRmDl4+p/AJob/ilbik+5ltrsegt4jEY3SiRvLZlk+/K3Cw+z2qjf0U8bw4BzTbSAQR0IIsEH6LzviHhPWyROa9nNDo9YxrOeGCKSWcvhmPmpw5Zxx7dK3Kkg8Ja4SSFznjKOVrXMnay2uhY2OL5XOBa5p3oAVdmyFdK5M6nwehYn0P7EUvMGcH1ULtLFNEZGunncIubgXsGnb+tex5Y3z3QsA96XQj8Ia3kTZSE6j4fTxRP5rj0b+OwbgNJGLMyN6vuU0rkup8G/xPv+xRS6ljHMa5wBkJawH85DS4hvqQ0E/Zed8R8J69+nbGxp66h4uZmcTnObymgghoZQcdsi0uqwF0eHeGtU3WwyysyLNRPI+cyg5RyQubEwR5bFpIHT6WLKmlcjU+DcUiljeL+GdRJJqpGWXPmg5Y5pbnpmsj50LTdRFz2negTXWiqU3hjWFlOjL4/5Vy4PicfhzJj8O4yZU8MAdsCcctrTSuRb4N42VpJAIJaQHAHdpIyAPoaIP3T6WX8McAl00mp5osy8o84SfrHCBkchxslh5jXOuvzD0pZqLhes0GmkkkBD45NPJA0ymSSaVpc18R5ZIcHNcRdNce42TSuRq9D03FRwzNeMmEObvuNxsSDuPcEfZYWXwlrGT6UxkvEbIRI983kzD3OndiCHtJLjWOQOwI2VGPwTrWRwxsDmtjErfJMwYyGdr2agFxNDl7bAuGJGPmKulcjU+D0zE+h/YkXn0/gzUvc4uBJcdfkecRkHgHR2A8Cg/eqAB6hbbhMT2aeFsv6xsUYfZs5hgDrNm973WWkip2W0IQsmgQhCAEIQgBKOqRKOqEHYIwQhUBgjBCEAYIwQhAGCMEIQBgjBCEAYIwQhAGCMEIQBgjBCEAYIwQhAGCMEIQBgjBCEAYIwQhAGCMEIQBgjBCEAYIwQhAGCMEq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IPEBQUEBQWFRQUFBUUFhgXFxcXFRQVFxQVFBQUFBYXGyYeFxkjGRQUHy8gJCcpLCwsFR8xNTAqNSYrLCkBCQoKDgwOGg8PGiwlHyQqKiopLCwsKSwsKSwsKSksLCwsLSwsLCksLCwpKSwpLCwpLCkpLCkpLCwpLCwsLCwsLP/AABEIAMQBAAMBIgACEQEDEQH/xAAbAAABBQEBAAAAAAAAAAAAAAAAAQIDBAYFB//EAEQQAAEEAQIEBAQCBQgJBQAAAAEAAgMREgQhBRMxQQYiUWEUMnGBI0IHM5GhsSRDUmLB0fDxFRZTcoKSk9LhF2OUssL/xAAbAQEBAQEBAQEBAAAAAAAAAAAAAQIDBAUGB//EADARAAICAQMDAQUIAwEAAAAAAAABAhEDEiFRBDFBYRMiMnHwBTM0QlKBkbEVQ6EU/9oADAMBAAIRAxEAPwDuFCcWpMV9s+MIhObGSpRpfdeXP1mDp/vZJf3/AB3O2PBkyfArIEKZ2lPZRliuDqsPUfdST+uO5MmHJj+NUNQlxRivSchEJcUYoBEJcUYoBEJcUYoBEJcUYoBEJcUYoBEJcUYoBEJcUYoBEJcUYoBEJcUYoBEJcUYoBEJcUYoBErOo+oRilY3cfUfxUKPKE8tStbuFyyT0Qc+E3/B0jHVJR5JI2UE9CF/MsuWWWbnN22fqoQUIqMewKORl/VSJFrBnlgyLJDuiZMayRcZFVCeW/wAT/FGK/pydqz8o1QxCfijFUlDEJ+KMUFDEJ+KMULQxCfijFCUMQn4oxQtDEJ+KMUFDEJ+KMUJQxCfijFBQxCfijFC0MQn4oxQUMQn4oxQUMSt6j6hOxSsbuPqFBQpCKUpakxWWk1TNLbcUFKm0ltfhes+yc+Gb9nFyj4rd/ufoMPVwmvedMVISi0lLfQ/ZObLNSyxqK733fpRnP1kIRqLtkdKvr9cyCMySGmtq6FkkkNAA7kkgV7q7iqXGdC6aB8bMLcAPxG5sIsEte30IFWNx1G6/bt7bHwkt9yHScZjkaSSY8Ti4SjluBoO/NsdiDYKsfFx0Tmym0HHJtNJ6Bxvb7rO6Hwc9uGfLDGySvEQL5GRh+nMIDC/r5jkdgB2TW+CpGMa2N0QqLSMdsQHmAyGQ2GktyL2nIDLY9LtctU+DemPJ2p+OwsdiXEk8qsRkDznlkdEermlXHzNa4NLmhx6AkAntsDufssxpPBMrGMaZGHAacfm3EOokmOxHdrwPqCrvGvDD59UyeNzGFvLBJyLqY8vrAgsd1NfKR6lXVOroaY8na57f6Td77jtsT9iqbOOwOldEHguYwSOIrlta75bfdAlcGXwTMWOZzIg0RaqJh81/jyNkBeMaFVVD/wAK7rvCRLpzAIoxJ8NiMQ2hCXl4sNOGWTPMAT5fopqnwNMeTufFM8pzb5vl8w83+7v5vsnMma4kBwJbsQCCWn3A6fdZjQeDJYsN4H03A5tc/FvxBnDo7/NvW5HQGz0Vzw94WdpZnPc5rhi9rTby92cpkOYNNFewNnfboqpSfdEcY8nepFKTFGK6mKI6RSlxSYoKI6RSkxRigojpFKTFGKCiOkUpMUYoKI6RSkxRigojpFKTFGKCiOkrRuPqE/FOa3cfUIKFISUpS1Jis2aojpFKXFGKWKIqRSkxS4pYoipUOPcS+GgfJttiBYJFucGiwK9fUD1IXUxUWqcxrHGUtDALcXViB/Wy2pRvYq7mN0HjOebpHHbItRLJRLshDIGYx4ki3AjeyPqmReOJTDkWxZl7AwhzS12UJlLSBL5SKrzOFg9L2Wrj12mAza+EAML8gWCmZYl1j8uQr6ikx2v0gyYXwDDzObbKYbAyI7GyN/dcaf6jpa4OceOSv0+ifGGB+rfCw5ZFrOZG95Io2aLOi48Xi2eRsOYY3mjTyDlucCA7V/Dva4nqDV/et1qzxLSiMP5kIja6g7Jga1wvYf0SN/3ok1ukYQHPhBDQ4Algpnzhw9G9wfuq9/zEXyMlqvF85heSGNDtPqZGFjnNka6CUR9Se4PbcK1qPFGp5zmRtgx52phblnYMEfNydRo2NqC7Gp4/o2YC435tlLAwMIcGC5GgmmizW17n6FXWa3Tl7WZRiRwzDCWZ+ZuRNeuPWlKf6i7cGPj8ZTct8jWtJc+HyufYaH6YSkRtLm35j8oN1vurcPjSR80bGsjLXCGyXBhIkiL3PaHuDsQQRWJ6HfajpNLNpprbEYXimlzW4OFflLgNq9Fc5DbBxFgUDQsD0B6geyqjL9RG1wZzwp4ifqzIJQxrmNY6mbinZDZ4c5rxY6gj6BaGk6PTtbeLQLNmgBZ9TXU+6diukbSpmHu9jhzcWeZXMZiMHbkguyAFuHUY167/AGXQ4fqubGHEUejh6Eda9uh+6zUA/Hdu79ZINzRJyIAcS0nr/grQ8FBxfZB/ENUK7DruR6L5HS9Vkn1MoSe1OvSmdpQWi1yXKRSlxVfiGsZp4nyybMjaXuoWaHWh3K+zZwofSKXN0XiOKRpdIDCAWi5S0NdkCWlj2uLXbNOwNilOONQ5AZtxMYkEmTOWWl2Ap2V3Z9K91nWuS6WW6RSrnjGnDWv50WLnFrXZtpzhsWg3uQpG8QhMhiEjDIL8mQz23Plu9rCupCmSUilVdxmFpeJHtjweWEvc0AkMa847+jx1o+yc7i+nDmtM0eTgHNGYtzSCQRvuCASPWk1LkaWWKRSo6PxDppmRvbKwCU0wOIa5xyxoNO93W3uFP/paC3jmx2wEvGbfIAaJdvtvsprXI0snpK0bj6hVOF8Xi1XMMJyEchjJ2xcQASWkHcb/ALir7W7j6hXUmKocWoxUtJKWbLRHijFSUilbFEeKMVJSKSxRHiudx/g3xcDossSSxwO9AseHiwCCRY7EH7rq0ilHvsVbGSHgUVEC8W2R7paa7GZj3tkdEc3udWcbTZJvf1XP8QeCJ386VsvNe7m4tLXZESvY7Gy/AY4no0X3tb6klLDgmjSk0ZYeEpQ/nc2Pn80ybxfg1yRBiY8rvEXeXUnsVHp/BBiilZHNRfBBC1+Pmbyi4uOx6Oy6CqHda2ktJoQ1MxH/AKfvwLRMy3fFA+R5GOpZGHAZSF1tdHYJJsE3ur3+qDuYDzG8vmxzkcv8TmRxiMBsmWzDiNqJ6i1qKS0miI1Mz3A/DHwrozk04aRmmNNxyLZOZzOvezt79V3MVJS5/H5+XppCCA4tLW2asnah7qtqEW+Cbtkmn18cji1jw4t6gf2ev2VjFZPhlNMB6YyBgpt002MQetb9lsC215uk6n/0Qcmqp0WcNJh9M78Y3k65JBvV/O4WRQ6fZaLgXyvq/wBYeorfFu+6zWhaOaQK/WSDufzuGx6nbv3Wn8Om43nf9YetXeLbsjYm73Xyui/Fy+T/ALOsvgr1OhioNdpXSRPYx2DnNLQ6g7Ena8XbEexVulR45rHwaaWSJmb2Mc5rd9z9tyB1oei/QN7HBIyZ8GzxFjo+VkdTA8tijIgjEbZrlMbnbkl4uq7V0tWGeAiLuVpLmgO8hxy+L+KdiMjTfygfdUpuMajVSQxiZrovi4ozLE1zGy3A6R7fK8GmubRo9xfSle49xybTanUGM+XHRN8xtkTZDKHyU5waDs0WSB0tcPd70dfeE4h4BMr5HiVozk1Di0tfiGT4W2mSNtww77G9waVvQeEXQ6vnNlAZbiWNY4F+TQ2n28t7XkACe563yZPG84+HB5Yc4QmQY+VzHz8ovY5zwflo0Bt1JIpT6nxVq2Nm8jQdO5kMri2ml75yOa3egwQhrjZq5BewS4d6JUux0z4UvU84vBHPlmxLb/WadkAF31GGV+6paTwK6OSB4laOU2FrqY4OkETSyj58S0gnq2x0BVGfxrqWDTk8otfd4APc8c/AFjS4BwwH824mzfSit/S0tMiPUjEx/o9IEYdK1wYwRO8jwHRtm5zdmyDzWSDlY6EAEJ03gJ75HvdOCXZ0SxxO87J2BwL8S0FlEACwb67rZ0lpa9nEmqRxuB8Hdp+cXva500xmOLSxrSWtbQBJ22/wV1Wt3H1UlIA3W1sZ7jixGCkQs2UiwS4KRCtgiwS4KRCWCPBGCkQlgiwS4KRCWCLBLgpEJYI8EYKRCWCLBc3xKK0spPoP/s1ddczxLAX6WUNuwwuoV5sfNRy7bfVc8u8GvRlitzOcL3dCMnVzW9NrNu3sDcbi/r+zZBqw/D9Qa8vmote0A72HNPlHe6q/Wunfb6TVMlaHxkOa47EfWiPYg7FfM+y5LTKPm7OmTdJnn2jFuFd3vogg/mdRv/HT7rWeHrLZTZ/WVVg1TW966n/wsporEra65PPQ9S8kf5dfRazwuQY5CK/Wnp3pjNz6lebovxT+T/s1L4X8ybWcXjidi4OJABdQFNBurJIs0LodlcicHAOabBAII6EHoQshqgTrZbH8567fK3EnpdCuvcbdlo/DZ/k7d3HzPHmBB+c7Ueg9hsvoYOqlkzTxvsuxhwSjZfxRipEL3nMjxRipEICPFJgpUICPBJgpUK2CLFK1u4+qkShSwPwRgn4opZN0MwRgn0ikIMwRgn0ikFDMEYJ9IpBQzBGCfSKQUMwRgn0ikFDMEYJ9IpC0MwSOiB69P7OhCkpFIQ801Wldp5XRmgW2NtrYd2kdtwR+9WNNxRzN2F7DbbxIDTj3xcK9N/t6VtOK8Ej1IAkG4+Vw6j1G/UH0/gs5P4JmDrY+N42+bJhv1JpwXxMvR5IT1Y/+G02cbRintO/U+/qSa6E/5bLX+GBccnU/id+vyMP+PqshpXESCw4EOLe9WCQSPUbdVsPC9COXfbmncm+rGXv9Vy6G11G/DNfl/czuoaBrZasgSO6m6IaBZLjv/ktR4dbemYSKsvPW+r3d+/1WO0s+ckkmR3MjzjYunWCAb7Aft6rdcHgw08QrpG2/YkZf2r0dFv1E5fXcS+GvUs4IwT6RS+wcqGYIwT6RSChmCME+kUgoZgjBPpFIBmCVrN07FKGoWh9IpPxRislGUik/BGCAZSKXO4hxxsTg1oDzdOAcAW799j/f7LianissgAJAFEOA6OBLXeYDoQBVj0J+vjzdbixWm9+DpHG2aGbiAbMyKvmBN30P5RXvR/cqHG/EQgIEdOcHeYb1VbjLsdxtud1wtRqC/eR2RqrsA+UAdd672a9foKzuHvle4RMzDB5nNeDGwNB3y6EbHv8A234P8jOdqC87P0NPHRpofFkDgLJacSSKuiPy+5Pb1pdOLXRu6Pb27/0hkB9a3peet4fIQ1wYafeHvi0ucWg70G73026qN+mc2raRYaRt2cLb+0dF1j1013Rzo9E1HEoowC97Rl8u95fQC7VkLzONz2nJuQLaGW/l22F9luOAnVE4zRlra8pIyvv5nl5N/ZejF1im6lsVRb7HUpFKY6c/4KaYT6FexZIvsyaXwR0ik/FGC0ZGoCdggNQHlRGL3Gukr7G5yp7h36K1PxRxidG0Yh7vNRvyFgYW0R7dTuO26rakYySA0AJZWj1/WvFJ8GhkleGsa435aogEkAgZHa6B791+b95ZHp77o1bLPCtIZnCOyDI7Hb/Ziy5xNegPQj07r0RjKAG+wrfrt6nuuVwHgToLc8jIgtxFFrW3ti6gbPU+prsAuzgvr9FgeKDcu7D4GUik/BGK9pkZSKT8UYoBlIpPxRigGUik/BMm2aTYFAmz0G3U+yWBCPTc9vr2C4Evixha0NtsnMYHsIshuXn36HYFcXi3F3k0yd7x3IHLYR/UANke5XO00bnvFAuJcPUk+Ybn9q+Zm6x3UDVHqSEUnMjv6L6Dkoq2VKxoCTUsxjccXOOJ8rfmd2oEdPr2Vpra6JV4cnUN7R2O0caXcyjfCkhDTbWuc7zNbWLGUdt7yPy+xO5tdSHwvA3KwXggAZHdtX8pFHe9z12XXQvGsUE7o6FbS6BkTcWgkWT5jlVmzRdvV7pz9FGYzGWjAii0ChXpQ+inQt14Keacf4m+HiRInJZHLp4mxRyiN8AkwBj+Fe3HURvNElhJrbbHao7xvqGMa6QQSTNfrXcw4tDTFNyREMpGBry3Eh3mcGhvlO5Xok+r0nxDWyOg+IAtodhzQ2i7a/MNgT9BarO8QcPLC8TadzA/qDGRmRYN/wBIgXfXZbtEMsPEGoa4wQx6YROn1cAEgke4mCATufKQ6nk2Wn339k/gX6QZJNVp4XsibFLHCG4kveHP0wlIJD7ZR28zarfJaabi8HLExfEIjuH23E5bWHdyenuufFx/RGZrGyRZmAzNcMK5LTjYk6Vsdr6NKxa8I2oepxvEPiXVN1k8UczWtbNw0RN3a7GWSpMqNuYbId/wgUq3Ff0pTwRXjCZWOnEjacGvbDqBBkwukGIO+3nddbVZWndxvRkNkM0FElrXFzNy2nFoJ7jY19CpYNTppnOax0MjoycgMHFhJIdY7WbtNXoXR6lXwrxueZ2sEz2P5esmjYAN2MaaaCL2FAEeu53XcMxPoudHxLT1k2SKnNa+w5vma52DH2OoLvKD67KrqvFujjY55njIa9jHYuDsXPdg26Owu9zsKKmqV7F0x8nZ5hRzCue7jumBeDPFcYt4zb5ASAC7fYWQPuFa0+pZK0PjcHtd0c02D1GxHuCmufLLpjwec8QH48wJv8WShXTzn39wtZ4WkszX1a9jqoeVzo9yCOt11/yWS4q7+UzgjfmyDtu0O+vQZdPcrVeFneab6RkbVQ/FFV/gLyxbjlv5nlxJamvryaTmlHNKYhetZZryz1ezjwSCVOEgUKF0j1U13ObwxZZtCrAp7ZSPdeiPVryjm+nfhkyKQzUt7hTtmaehR9UvCM+xfkjbCe6i4hpYnRnnNyY3zkHocQTuOjvodrpXELhPLKfc0opGKPh580T5pG/izFrY2UQ2JrnBocQPRvbsAu5ovDTIdRHJGaDIzGR3c7pnfuCbXZQFxUUi6UMEaegoXSUnLuVJLsCEIWSghChk1IHuoErJlG+YDqVUfqHH2Uay5HRQ5OFqPDsvxE8kUzWMnfzXAwtfK2QQckcuRxpo6H5b6i6K5HC/0evhmjlknbIWTQSuBY8l/JZIyiZJXEF2YPoCNhXTaITWy6EZp3g6+HM0ebSWODg8sdjYldIKa14c0+arDgf4Kk79HznRhj9SXXpZNM9xZbiDMZ4y0l5IDXU0hxNgdVskKamXSjLaTwW4atmqllY6QSuke1sWEZ/A5LQ1pecSOpcbJ9qUnhnwb8DKX8zMBjo2WJMgx0plp2Uhb1PRrWjv1JWlQmpjSjIab9HjWTtkEpxbMX4YiuSDnDB16Mlt9/uFWq0f6O5QHl2pD3ubCA50bz5odRz2FwMp2PylrcR6Vve4QrrZNKMNqP0aZ80c4U8yOZbZS5hllZK8EGbAjykbNF2LuluGtA2GyVCjk33Kkl2PNuKOPPnsfz0nTc9fb+xaLwuwc55qvwY6FnsTdt+X813v19yszxNx+Ims786S9jR8xJAGXUBd/wAL6gCcA154sbBDfleCBRNuPagNrPbr5v8AYv3PJj+NmuQhR6nPB3LxzxOGXy5V5cq3q13PYSIXmHFPFPE4H4zOMZ7DBuJ/3TRB+xUnB+OcT1ji2GUEtG+XLb69ARZ+y3oMe0R6WhZjQt4sw/iGCUejnAH7OaFpm3W/Xv337791lo0nYqEIUNDmvI6Ep41LvVRIVJRN8W72St1br7KBKOqWyUjpFCCmueB1XU4jlHLMG9VBLq/6KrrDkbUOSSXUF3sFGhCydOwIQhQoIQhACEIQAhCEAIQhANklDRbiAPU9B9T2XL1PiOKN5BNindOrXt6tI9DtTui6y58vh/TuJJjFm+lt6/TojvwYnq/KYKeTN73Hq573f8ziRV+xCc7xA7SFj2YkgOaW2W7Ww79c7rf023W7/wBX9PVcptWD36jpvfT2Uo4RAAByo6HS2NPXr1C5rH72pnnjhkndmEP6UZe0MX/M7+9Nd+k3Udoov2PP/wCl6C3QRDpHGP8AgZ/cpGwtHRrR9GtH9i76lwd9MuTzTUeOtTO0sdBC9p/KYnOH7z+9ZuSZzZMmjlOBsBuTS0j0s2F7kCq+s4fFMKlja8f1mg/v6qqdeDLxt+TzfR+LOJuaOXlIB+bkh5P1IarQ8QcYP82//wCOP+1aSXwLp7yhMsLvWN5A/Yf71E7w9r2fqte4j/3GX/C0tDTI4X+leM/0H/8ARb/cnjiHGj+R3/TjH8V1H6DjA+XUQu+oaP4xqA6XjX+0j/bH/wBit/IlP1KsWq42D8jj7ObFR/eu9wfiWvLg3U6UBp2L2uaC33LS439kvCZeJBwGpjhc293NeGvA9aaCD9Nl31ls3FerBKOqRKOqwbLs2oDfqqb3k9U1C03ZFGgQhCyaBCEIAQhCAj1GobGxz3uDWNBc5x6NaBZJ9gFWl41p2Z5TRjlsbK+3DyRu+V5/qn1VjVacSxvY4W17XMIPQhzS0g/tXnel8C6zlw8zEyPe2HU28EfCRmDl4+p/AJob/ilbik+5ltrsegt4jEY3SiRvLZlk+/K3Cw+z2qjf0U8bw4BzTbSAQR0IIsEH6LzviHhPWyROa9nNDo9YxrOeGCKSWcvhmPmpw5Zxx7dK3Kkg8Ja4SSFznjKOVrXMnay2uhY2OL5XOBa5p3oAVdmyFdK5M6nwehYn0P7EUvMGcH1ULtLFNEZGunncIubgXsGnb+tex5Y3z3QsA96XQj8Ia3kTZSE6j4fTxRP5rj0b+OwbgNJGLMyN6vuU0rkup8G/xPv+xRS6ljHMa5wBkJawH85DS4hvqQ0E/Zed8R8J69+nbGxp66h4uZmcTnObymgghoZQcdsi0uqwF0eHeGtU3WwyysyLNRPI+cyg5RyQubEwR5bFpIHT6WLKmlcjU+DcUiljeL+GdRJJqpGWXPmg5Y5pbnpmsj50LTdRFz2negTXWiqU3hjWFlOjL4/5Vy4PicfhzJj8O4yZU8MAdsCcctrTSuRb4N42VpJAIJaQHAHdpIyAPoaIP3T6WX8McAl00mp5osy8o84SfrHCBkchxslh5jXOuvzD0pZqLhes0GmkkkBD45NPJA0ymSSaVpc18R5ZIcHNcRdNce42TSuRq9D03FRwzNeMmEObvuNxsSDuPcEfZYWXwlrGT6UxkvEbIRI983kzD3OndiCHtJLjWOQOwI2VGPwTrWRwxsDmtjErfJMwYyGdr2agFxNDl7bAuGJGPmKulcjU+D0zE+h/YkXn0/gzUvc4uBJcdfkecRkHgHR2A8Cg/eqAB6hbbhMT2aeFsv6xsUYfZs5hgDrNm973WWkip2W0IQsmgQhCAEIQgBKOqRKOqEHYIwQhUBgjBCEAYIwQhAGCMEIQBgjBCEAYIwQhAGCMEIQBgjBCEAYIwQhAGCMEIQBgjBCEAYIwQhAGCMEIQBgjBCEAYIwQhAGCMEq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IPEBQUEBQWFRQUFBUUFhgXFxcXFRQVFxQVFBQUFBYXGyYeFxkjGRQUHy8gJCcpLCwsFR8xNTAqNSYrLCkBCQoKDgwOGg8PGiwlHyQqKiopLCwsKSwsKSwsKSksLCwsLSwsLCksLCwpKSwpLCwpLCkpLCkpLCwpLCwsLCwsLP/AABEIAMQBAAMBIgACEQEDEQH/xAAbAAABBQEBAAAAAAAAAAAAAAAAAQIDBAYFB//EAEQQAAEEAQIEBAQCBQgJBQAAAAEAAgMREgQhBRMxQQYiUWEUMnGBI0IHM5GhsSRDUmLB0fDxFRZTcoKSk9LhF2OUssL/xAAbAQEBAQEBAQEBAAAAAAAAAAAAAQIDBAUGB//EADARAAICAQMDAQUIAwEAAAAAAAABAhEDEiFRBDFBYRMiMnHwBTM0QlKBkbEVQ6EU/9oADAMBAAIRAxEAPwDuFCcWpMV9s+MIhObGSpRpfdeXP1mDp/vZJf3/AB3O2PBkyfArIEKZ2lPZRliuDqsPUfdST+uO5MmHJj+NUNQlxRivSchEJcUYoBEJcUYoBEJcUYoBEJcUYoBEJcUYoBEJcUYoBEJcUYoBEJcUYoBEJcUYoBEJcUYoBEJcUYoBErOo+oRilY3cfUfxUKPKE8tStbuFyyT0Qc+E3/B0jHVJR5JI2UE9CF/MsuWWWbnN22fqoQUIqMewKORl/VSJFrBnlgyLJDuiZMayRcZFVCeW/wAT/FGK/pydqz8o1QxCfijFUlDEJ+KMUFDEJ+KMULQxCfijFCUMQn4oxQtDEJ+KMUFDEJ+KMUJQxCfijFBQxCfijFC0MQn4oxQUMQn4oxQUMSt6j6hOxSsbuPqFBQpCKUpakxWWk1TNLbcUFKm0ltfhes+yc+Gb9nFyj4rd/ufoMPVwmvedMVISi0lLfQ/ZObLNSyxqK733fpRnP1kIRqLtkdKvr9cyCMySGmtq6FkkkNAA7kkgV7q7iqXGdC6aB8bMLcAPxG5sIsEte30IFWNx1G6/bt7bHwkt9yHScZjkaSSY8Ti4SjluBoO/NsdiDYKsfFx0Tmym0HHJtNJ6Bxvb7rO6Hwc9uGfLDGySvEQL5GRh+nMIDC/r5jkdgB2TW+CpGMa2N0QqLSMdsQHmAyGQ2GktyL2nIDLY9LtctU+DemPJ2p+OwsdiXEk8qsRkDznlkdEermlXHzNa4NLmhx6AkAntsDufssxpPBMrGMaZGHAacfm3EOokmOxHdrwPqCrvGvDD59UyeNzGFvLBJyLqY8vrAgsd1NfKR6lXVOroaY8na57f6Td77jtsT9iqbOOwOldEHguYwSOIrlta75bfdAlcGXwTMWOZzIg0RaqJh81/jyNkBeMaFVVD/wAK7rvCRLpzAIoxJ8NiMQ2hCXl4sNOGWTPMAT5fopqnwNMeTufFM8pzb5vl8w83+7v5vsnMma4kBwJbsQCCWn3A6fdZjQeDJYsN4H03A5tc/FvxBnDo7/NvW5HQGz0Vzw94WdpZnPc5rhi9rTby92cpkOYNNFewNnfboqpSfdEcY8nepFKTFGK6mKI6RSlxSYoKI6RSkxRigojpFKTFGKCiOkUpMUYoKI6RSkxRigojpFKTFGKCiOkrRuPqE/FOa3cfUIKFISUpS1Jis2aojpFKXFGKWKIqRSkxS4pYoipUOPcS+GgfJttiBYJFucGiwK9fUD1IXUxUWqcxrHGUtDALcXViB/Wy2pRvYq7mN0HjOebpHHbItRLJRLshDIGYx4ki3AjeyPqmReOJTDkWxZl7AwhzS12UJlLSBL5SKrzOFg9L2Wrj12mAza+EAML8gWCmZYl1j8uQr6ikx2v0gyYXwDDzObbKYbAyI7GyN/dcaf6jpa4OceOSv0+ifGGB+rfCw5ZFrOZG95Io2aLOi48Xi2eRsOYY3mjTyDlucCA7V/Dva4nqDV/et1qzxLSiMP5kIja6g7Jga1wvYf0SN/3ok1ukYQHPhBDQ4Algpnzhw9G9wfuq9/zEXyMlqvF85heSGNDtPqZGFjnNka6CUR9Se4PbcK1qPFGp5zmRtgx52phblnYMEfNydRo2NqC7Gp4/o2YC435tlLAwMIcGC5GgmmizW17n6FXWa3Tl7WZRiRwzDCWZ+ZuRNeuPWlKf6i7cGPj8ZTct8jWtJc+HyufYaH6YSkRtLm35j8oN1vurcPjSR80bGsjLXCGyXBhIkiL3PaHuDsQQRWJ6HfajpNLNpprbEYXimlzW4OFflLgNq9Fc5DbBxFgUDQsD0B6geyqjL9RG1wZzwp4ifqzIJQxrmNY6mbinZDZ4c5rxY6gj6BaGk6PTtbeLQLNmgBZ9TXU+6diukbSpmHu9jhzcWeZXMZiMHbkguyAFuHUY167/AGXQ4fqubGHEUejh6Eda9uh+6zUA/Hdu79ZINzRJyIAcS0nr/grQ8FBxfZB/ENUK7DruR6L5HS9Vkn1MoSe1OvSmdpQWi1yXKRSlxVfiGsZp4nyybMjaXuoWaHWh3K+zZwofSKXN0XiOKRpdIDCAWi5S0NdkCWlj2uLXbNOwNilOONQ5AZtxMYkEmTOWWl2Ap2V3Z9K91nWuS6WW6RSrnjGnDWv50WLnFrXZtpzhsWg3uQpG8QhMhiEjDIL8mQz23Plu9rCupCmSUilVdxmFpeJHtjweWEvc0AkMa847+jx1o+yc7i+nDmtM0eTgHNGYtzSCQRvuCASPWk1LkaWWKRSo6PxDppmRvbKwCU0wOIa5xyxoNO93W3uFP/paC3jmx2wEvGbfIAaJdvtvsprXI0snpK0bj6hVOF8Xi1XMMJyEchjJ2xcQASWkHcb/ALir7W7j6hXUmKocWoxUtJKWbLRHijFSUilbFEeKMVJSKSxRHiudx/g3xcDossSSxwO9AseHiwCCRY7EH7rq0ilHvsVbGSHgUVEC8W2R7paa7GZj3tkdEc3udWcbTZJvf1XP8QeCJ386VsvNe7m4tLXZESvY7Gy/AY4no0X3tb6klLDgmjSk0ZYeEpQ/nc2Pn80ybxfg1yRBiY8rvEXeXUnsVHp/BBiilZHNRfBBC1+Pmbyi4uOx6Oy6CqHda2ktJoQ1MxH/AKfvwLRMy3fFA+R5GOpZGHAZSF1tdHYJJsE3ur3+qDuYDzG8vmxzkcv8TmRxiMBsmWzDiNqJ6i1qKS0miI1Mz3A/DHwrozk04aRmmNNxyLZOZzOvezt79V3MVJS5/H5+XppCCA4tLW2asnah7qtqEW+Cbtkmn18cji1jw4t6gf2ev2VjFZPhlNMB6YyBgpt002MQetb9lsC215uk6n/0Qcmqp0WcNJh9M78Y3k65JBvV/O4WRQ6fZaLgXyvq/wBYeorfFu+6zWhaOaQK/WSDufzuGx6nbv3Wn8Om43nf9YetXeLbsjYm73Xyui/Fy+T/ALOsvgr1OhioNdpXSRPYx2DnNLQ6g7Ena8XbEexVulR45rHwaaWSJmb2Mc5rd9z9tyB1oei/QN7HBIyZ8GzxFjo+VkdTA8tijIgjEbZrlMbnbkl4uq7V0tWGeAiLuVpLmgO8hxy+L+KdiMjTfygfdUpuMajVSQxiZrovi4ozLE1zGy3A6R7fK8GmubRo9xfSle49xybTanUGM+XHRN8xtkTZDKHyU5waDs0WSB0tcPd70dfeE4h4BMr5HiVozk1Di0tfiGT4W2mSNtww77G9waVvQeEXQ6vnNlAZbiWNY4F+TQ2n28t7XkACe563yZPG84+HB5Yc4QmQY+VzHz8ovY5zwflo0Bt1JIpT6nxVq2Nm8jQdO5kMri2ml75yOa3egwQhrjZq5BewS4d6JUux0z4UvU84vBHPlmxLb/WadkAF31GGV+6paTwK6OSB4laOU2FrqY4OkETSyj58S0gnq2x0BVGfxrqWDTk8otfd4APc8c/AFjS4BwwH824mzfSit/S0tMiPUjEx/o9IEYdK1wYwRO8jwHRtm5zdmyDzWSDlY6EAEJ03gJ75HvdOCXZ0SxxO87J2BwL8S0FlEACwb67rZ0lpa9nEmqRxuB8Hdp+cXva500xmOLSxrSWtbQBJ22/wV1Wt3H1UlIA3W1sZ7jixGCkQs2UiwS4KRCtgiwS4KRCWCPBGCkQlgiwS4KRCWCLBLgpEJYI8EYKRCWCLBc3xKK0spPoP/s1ddczxLAX6WUNuwwuoV5sfNRy7bfVc8u8GvRlitzOcL3dCMnVzW9NrNu3sDcbi/r+zZBqw/D9Qa8vmote0A72HNPlHe6q/Wunfb6TVMlaHxkOa47EfWiPYg7FfM+y5LTKPm7OmTdJnn2jFuFd3vogg/mdRv/HT7rWeHrLZTZ/WVVg1TW966n/wsporEra65PPQ9S8kf5dfRazwuQY5CK/Wnp3pjNz6lebovxT+T/s1L4X8ybWcXjidi4OJABdQFNBurJIs0LodlcicHAOabBAII6EHoQshqgTrZbH8567fK3EnpdCuvcbdlo/DZ/k7d3HzPHmBB+c7Ueg9hsvoYOqlkzTxvsuxhwSjZfxRipEL3nMjxRipEICPFJgpUICPBJgpUK2CLFK1u4+qkShSwPwRgn4opZN0MwRgn0ikIMwRgn0ikFDMEYJ9IpBQzBGCfSKQUMwRgn0ikFDMEYJ9IpC0MwSOiB69P7OhCkpFIQ801Wldp5XRmgW2NtrYd2kdtwR+9WNNxRzN2F7DbbxIDTj3xcK9N/t6VtOK8Ej1IAkG4+Vw6j1G/UH0/gs5P4JmDrY+N42+bJhv1JpwXxMvR5IT1Y/+G02cbRintO/U+/qSa6E/5bLX+GBccnU/id+vyMP+PqshpXESCw4EOLe9WCQSPUbdVsPC9COXfbmncm+rGXv9Vy6G11G/DNfl/czuoaBrZasgSO6m6IaBZLjv/ktR4dbemYSKsvPW+r3d+/1WO0s+ckkmR3MjzjYunWCAb7Aft6rdcHgw08QrpG2/YkZf2r0dFv1E5fXcS+GvUs4IwT6RS+wcqGYIwT6RSChmCME+kUgoZgjBPpFIBmCVrN07FKGoWh9IpPxRislGUik/BGCAZSKXO4hxxsTg1oDzdOAcAW799j/f7LianissgAJAFEOA6OBLXeYDoQBVj0J+vjzdbixWm9+DpHG2aGbiAbMyKvmBN30P5RXvR/cqHG/EQgIEdOcHeYb1VbjLsdxtud1wtRqC/eR2RqrsA+UAdd672a9foKzuHvle4RMzDB5nNeDGwNB3y6EbHv8A234P8jOdqC87P0NPHRpofFkDgLJacSSKuiPy+5Pb1pdOLXRu6Pb27/0hkB9a3peet4fIQ1wYafeHvi0ucWg70G73026qN+mc2raRYaRt2cLb+0dF1j1013Rzo9E1HEoowC97Rl8u95fQC7VkLzONz2nJuQLaGW/l22F9luOAnVE4zRlra8pIyvv5nl5N/ZejF1im6lsVRb7HUpFKY6c/4KaYT6FexZIvsyaXwR0ik/FGC0ZGoCdggNQHlRGL3Gukr7G5yp7h36K1PxRxidG0Yh7vNRvyFgYW0R7dTuO26rakYySA0AJZWj1/WvFJ8GhkleGsa435aogEkAgZHa6B791+b95ZHp77o1bLPCtIZnCOyDI7Hb/Ziy5xNegPQj07r0RjKAG+wrfrt6nuuVwHgToLc8jIgtxFFrW3ti6gbPU+prsAuzgvr9FgeKDcu7D4GUik/BGK9pkZSKT8UYoBlIpPxRigGUik/BMm2aTYFAmz0G3U+yWBCPTc9vr2C4Evixha0NtsnMYHsIshuXn36HYFcXi3F3k0yd7x3IHLYR/UANke5XO00bnvFAuJcPUk+Ybn9q+Zm6x3UDVHqSEUnMjv6L6Dkoq2VKxoCTUsxjccXOOJ8rfmd2oEdPr2Vpra6JV4cnUN7R2O0caXcyjfCkhDTbWuc7zNbWLGUdt7yPy+xO5tdSHwvA3KwXggAZHdtX8pFHe9z12XXQvGsUE7o6FbS6BkTcWgkWT5jlVmzRdvV7pz9FGYzGWjAii0ChXpQ+inQt14Keacf4m+HiRInJZHLp4mxRyiN8AkwBj+Fe3HURvNElhJrbbHao7xvqGMa6QQSTNfrXcw4tDTFNyREMpGBry3Eh3mcGhvlO5Xok+r0nxDWyOg+IAtodhzQ2i7a/MNgT9BarO8QcPLC8TadzA/qDGRmRYN/wBIgXfXZbtEMsPEGoa4wQx6YROn1cAEgke4mCATufKQ6nk2Wn339k/gX6QZJNVp4XsibFLHCG4kveHP0wlIJD7ZR28zarfJaabi8HLExfEIjuH23E5bWHdyenuufFx/RGZrGyRZmAzNcMK5LTjYk6Vsdr6NKxa8I2oepxvEPiXVN1k8UczWtbNw0RN3a7GWSpMqNuYbId/wgUq3Ff0pTwRXjCZWOnEjacGvbDqBBkwukGIO+3nddbVZWndxvRkNkM0FElrXFzNy2nFoJ7jY19CpYNTppnOax0MjoycgMHFhJIdY7WbtNXoXR6lXwrxueZ2sEz2P5esmjYAN2MaaaCL2FAEeu53XcMxPoudHxLT1k2SKnNa+w5vma52DH2OoLvKD67KrqvFujjY55njIa9jHYuDsXPdg26Owu9zsKKmqV7F0x8nZ5hRzCue7jumBeDPFcYt4zb5ASAC7fYWQPuFa0+pZK0PjcHtd0c02D1GxHuCmufLLpjwec8QH48wJv8WShXTzn39wtZ4WkszX1a9jqoeVzo9yCOt11/yWS4q7+UzgjfmyDtu0O+vQZdPcrVeFneab6RkbVQ/FFV/gLyxbjlv5nlxJamvryaTmlHNKYhetZZryz1ezjwSCVOEgUKF0j1U13ObwxZZtCrAp7ZSPdeiPVryjm+nfhkyKQzUt7hTtmaehR9UvCM+xfkjbCe6i4hpYnRnnNyY3zkHocQTuOjvodrpXELhPLKfc0opGKPh580T5pG/izFrY2UQ2JrnBocQPRvbsAu5ovDTIdRHJGaDIzGR3c7pnfuCbXZQFxUUi6UMEaegoXSUnLuVJLsCEIWSghChk1IHuoErJlG+YDqVUfqHH2Uay5HRQ5OFqPDsvxE8kUzWMnfzXAwtfK2QQckcuRxpo6H5b6i6K5HC/0evhmjlknbIWTQSuBY8l/JZIyiZJXEF2YPoCNhXTaITWy6EZp3g6+HM0ebSWODg8sdjYldIKa14c0+arDgf4Kk79HznRhj9SXXpZNM9xZbiDMZ4y0l5IDXU0hxNgdVskKamXSjLaTwW4atmqllY6QSuke1sWEZ/A5LQ1pecSOpcbJ9qUnhnwb8DKX8zMBjo2WJMgx0plp2Uhb1PRrWjv1JWlQmpjSjIab9HjWTtkEpxbMX4YiuSDnDB16Mlt9/uFWq0f6O5QHl2pD3ubCA50bz5odRz2FwMp2PylrcR6Vve4QrrZNKMNqP0aZ80c4U8yOZbZS5hllZK8EGbAjykbNF2LuluGtA2GyVCjk33Kkl2PNuKOPPnsfz0nTc9fb+xaLwuwc55qvwY6FnsTdt+X813v19yszxNx+Ims786S9jR8xJAGXUBd/wAL6gCcA154sbBDfleCBRNuPagNrPbr5v8AYv3PJj+NmuQhR6nPB3LxzxOGXy5V5cq3q13PYSIXmHFPFPE4H4zOMZ7DBuJ/3TRB+xUnB+OcT1ji2GUEtG+XLb69ARZ+y3oMe0R6WhZjQt4sw/iGCUejnAH7OaFpm3W/Xv337791lo0nYqEIUNDmvI6Ep41LvVRIVJRN8W72St1br7KBKOqWyUjpFCCmueB1XU4jlHLMG9VBLq/6KrrDkbUOSSXUF3sFGhCydOwIQhQoIQhACEIQAhCEAIQhANklDRbiAPU9B9T2XL1PiOKN5BNindOrXt6tI9DtTui6y58vh/TuJJjFm+lt6/TojvwYnq/KYKeTN73Hq573f8ziRV+xCc7xA7SFj2YkgOaW2W7Ww79c7rf023W7/wBX9PVcptWD36jpvfT2Uo4RAAByo6HS2NPXr1C5rH72pnnjhkndmEP6UZe0MX/M7+9Nd+k3Udoov2PP/wCl6C3QRDpHGP8AgZ/cpGwtHRrR9GtH9i76lwd9MuTzTUeOtTO0sdBC9p/KYnOH7z+9ZuSZzZMmjlOBsBuTS0j0s2F7kCq+s4fFMKlja8f1mg/v6qqdeDLxt+TzfR+LOJuaOXlIB+bkh5P1IarQ8QcYP82//wCOP+1aSXwLp7yhMsLvWN5A/Yf71E7w9r2fqte4j/3GX/C0tDTI4X+leM/0H/8ARb/cnjiHGj+R3/TjH8V1H6DjA+XUQu+oaP4xqA6XjX+0j/bH/wBit/IlP1KsWq42D8jj7ObFR/eu9wfiWvLg3U6UBp2L2uaC33LS439kvCZeJBwGpjhc293NeGvA9aaCD9Nl31ls3FerBKOqRKOqwbLs2oDfqqb3k9U1C03ZFGgQhCyaBCEIAQhCAj1GobGxz3uDWNBc5x6NaBZJ9gFWl41p2Z5TRjlsbK+3DyRu+V5/qn1VjVacSxvY4W17XMIPQhzS0g/tXnel8C6zlw8zEyPe2HU28EfCRmDl4+p/AJob/ilbik+5ltrsegt4jEY3SiRvLZlk+/K3Cw+z2qjf0U8bw4BzTbSAQR0IIsEH6LzviHhPWyROa9nNDo9YxrOeGCKSWcvhmPmpw5Zxx7dK3Kkg8Ja4SSFznjKOVrXMnay2uhY2OL5XOBa5p3oAVdmyFdK5M6nwehYn0P7EUvMGcH1ULtLFNEZGunncIubgXsGnb+tex5Y3z3QsA96XQj8Ia3kTZSE6j4fTxRP5rj0b+OwbgNJGLMyN6vuU0rkup8G/xPv+xRS6ljHMa5wBkJawH85DS4hvqQ0E/Zed8R8J69+nbGxp66h4uZmcTnObymgghoZQcdsi0uqwF0eHeGtU3WwyysyLNRPI+cyg5RyQubEwR5bFpIHT6WLKmlcjU+DcUiljeL+GdRJJqpGWXPmg5Y5pbnpmsj50LTdRFz2negTXWiqU3hjWFlOjL4/5Vy4PicfhzJj8O4yZU8MAdsCcctrTSuRb4N42VpJAIJaQHAHdpIyAPoaIP3T6WX8McAl00mp5osy8o84SfrHCBkchxslh5jXOuvzD0pZqLhes0GmkkkBD45NPJA0ymSSaVpc18R5ZIcHNcRdNce42TSuRq9D03FRwzNeMmEObvuNxsSDuPcEfZYWXwlrGT6UxkvEbIRI983kzD3OndiCHtJLjWOQOwI2VGPwTrWRwxsDmtjErfJMwYyGdr2agFxNDl7bAuGJGPmKulcjU+D0zE+h/YkXn0/gzUvc4uBJcdfkecRkHgHR2A8Cg/eqAB6hbbhMT2aeFsv6xsUYfZs5hgDrNm973WWkip2W0IQsmgQhCAEIQgBKOqRKOqEHYIwQhUBgjBCEAYIwQhAGCMEIQBgjBCEAYIwQhAGCMEIQBgjBCEAYIwQhAGCMEIQBgjBCEAYIwQhAGCMEIQBgjBCEAYIwQhAGCMEq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preuniversity.grkraj.org/html/4_PLANT_AND_WATER_RELATIONSHIP_files/image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9" y="764704"/>
            <a:ext cx="814579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365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Alternative Pathways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C4 – </a:t>
            </a:r>
            <a:r>
              <a:rPr lang="en-US" dirty="0">
                <a:solidFill>
                  <a:srgbClr val="0000FF"/>
                </a:solidFill>
              </a:rPr>
              <a:t>Stoma open less </a:t>
            </a:r>
            <a:r>
              <a:rPr lang="en-US" dirty="0"/>
              <a:t>- Plants fix CO</a:t>
            </a:r>
            <a:r>
              <a:rPr lang="en-US" baseline="-25000" dirty="0"/>
              <a:t>2</a:t>
            </a:r>
            <a:r>
              <a:rPr lang="en-US" dirty="0"/>
              <a:t> into 4 carbon compounds even when CO</a:t>
            </a:r>
            <a:r>
              <a:rPr lang="en-US" baseline="-25000" dirty="0"/>
              <a:t>2</a:t>
            </a:r>
            <a:r>
              <a:rPr lang="en-US" dirty="0"/>
              <a:t> levels are low (due to heat causing stoma to be closed)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CAM – </a:t>
            </a:r>
            <a:r>
              <a:rPr lang="en-US" dirty="0">
                <a:solidFill>
                  <a:srgbClr val="0000FF"/>
                </a:solidFill>
              </a:rPr>
              <a:t>Stoma open at night </a:t>
            </a:r>
            <a:r>
              <a:rPr lang="en-US" dirty="0"/>
              <a:t>– take in CO</a:t>
            </a:r>
            <a:r>
              <a:rPr lang="en-US" baseline="-25000" dirty="0"/>
              <a:t>2</a:t>
            </a:r>
            <a:r>
              <a:rPr lang="en-US" dirty="0"/>
              <a:t>, fix it into organic compound and release the CO</a:t>
            </a:r>
            <a:r>
              <a:rPr lang="en-US" baseline="-25000" dirty="0"/>
              <a:t>2</a:t>
            </a:r>
            <a:r>
              <a:rPr lang="en-US" dirty="0"/>
              <a:t> during the day to use (in Calvin cycle).</a:t>
            </a:r>
          </a:p>
          <a:p>
            <a:pPr eaLnBrk="1" hangingPunct="1"/>
            <a:endParaRPr lang="en-US" dirty="0"/>
          </a:p>
          <a:p>
            <a:pPr eaLnBrk="1" hangingPunct="1">
              <a:buNone/>
            </a:pPr>
            <a:r>
              <a:rPr lang="en-US" dirty="0"/>
              <a:t>Both = </a:t>
            </a:r>
            <a:r>
              <a:rPr lang="en-US" dirty="0">
                <a:solidFill>
                  <a:srgbClr val="0000FF"/>
                </a:solidFill>
              </a:rPr>
              <a:t>Less water lost!</a:t>
            </a:r>
          </a:p>
        </p:txBody>
      </p:sp>
      <p:sp>
        <p:nvSpPr>
          <p:cNvPr id="2" name="Explosion 2 1"/>
          <p:cNvSpPr/>
          <p:nvPr/>
        </p:nvSpPr>
        <p:spPr>
          <a:xfrm>
            <a:off x="4728592" y="4437112"/>
            <a:ext cx="3875856" cy="1728192"/>
          </a:xfrm>
          <a:prstGeom prst="irregularSeal2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516799">
            <a:off x="5430524" y="5024046"/>
            <a:ext cx="24795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Plants must balance CO</a:t>
            </a:r>
            <a:r>
              <a:rPr lang="en-US" sz="1300" baseline="-25000" dirty="0"/>
              <a:t>2</a:t>
            </a:r>
            <a:r>
              <a:rPr lang="en-US" sz="1300" dirty="0"/>
              <a:t> intake and water loss (transpiration)</a:t>
            </a:r>
          </a:p>
        </p:txBody>
      </p:sp>
    </p:spTree>
    <p:extLst>
      <p:ext uri="{BB962C8B-B14F-4D97-AF65-F5344CB8AC3E}">
        <p14:creationId xmlns:p14="http://schemas.microsoft.com/office/powerpoint/2010/main" val="11279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biologyreference.com/photos/c4-and-cam-plants-3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75" y="-81412"/>
            <a:ext cx="4872569" cy="36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hortiplex.gardenweb.com/plants/jour/p/75/gw1086375/201089105561735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74" y="3352346"/>
            <a:ext cx="4093264" cy="35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botanic-garden.ox.ac.uk/sites/botanic/files/images/25%20P4272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91" y="-201393"/>
            <a:ext cx="4987925" cy="374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viaorganica.org/wp-content/uploads/10510642-sembrar-maiz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2346"/>
            <a:ext cx="5292080" cy="35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76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plantingscience.org/index.php?module=MediaAttach&amp;func=download&amp;inline=1&amp;fileid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86124"/>
            <a:ext cx="4429156" cy="3323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Effecting Factors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00034" y="1643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j-lt"/>
              </a:rPr>
              <a:t>Light Intensity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j-lt"/>
              </a:rPr>
              <a:t>Carbon Dioxide Levels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j-lt"/>
              </a:rPr>
              <a:t>Temperature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23" charset="-128"/>
              <a:cs typeface="ＭＳ Ｐゴシック" pitchFamily="-123" charset="-128"/>
            </a:endParaRPr>
          </a:p>
        </p:txBody>
      </p:sp>
      <p:pic>
        <p:nvPicPr>
          <p:cNvPr id="3074" name="Picture 2" descr="http://wizznotes.com/wp-content/uploads/2010/12/image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3648075" cy="25050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643570" y="1928802"/>
            <a:ext cx="2714644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Effecting Factors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00034" y="1643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j-lt"/>
              </a:rPr>
              <a:t>Light Intensity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j-lt"/>
              </a:rPr>
              <a:t>Carbon Dioxide Levels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j-lt"/>
              </a:rPr>
              <a:t>Temperature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23" charset="-128"/>
              <a:cs typeface="ＭＳ Ｐゴシック" pitchFamily="-123" charset="-128"/>
            </a:endParaRPr>
          </a:p>
        </p:txBody>
      </p:sp>
      <p:pic>
        <p:nvPicPr>
          <p:cNvPr id="3076" name="Picture 4" descr="http://www.westone.wa.gov.au/k-12lrcd/learning_areas/bio_science/bio3a/content/001_cellular_processes/images/pic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1" y="1443807"/>
            <a:ext cx="3788100" cy="362826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86380" y="2786058"/>
            <a:ext cx="3500462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Effecting Factors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00034" y="1643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j-lt"/>
              </a:rPr>
              <a:t>Light Intensity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j-lt"/>
              </a:rPr>
              <a:t>Carbon Dioxide Levels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j-lt"/>
              </a:rPr>
              <a:t>Temperature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23" charset="-128"/>
              <a:cs typeface="ＭＳ Ｐゴシック" pitchFamily="-123" charset="-128"/>
            </a:endParaRPr>
          </a:p>
        </p:txBody>
      </p:sp>
      <p:pic>
        <p:nvPicPr>
          <p:cNvPr id="3078" name="Picture 6" descr="http://highered.mcgraw-hill.com/sites/dl/free/0078664276/281029/ccq_u1_ch4_q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714488"/>
            <a:ext cx="3714749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14942" y="2428868"/>
            <a:ext cx="3500462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1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www.dreamstime.com/deciduous-tree-thumb4073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42852"/>
            <a:ext cx="1571636" cy="2357454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rot="5400000">
            <a:off x="1142976" y="3286124"/>
            <a:ext cx="32861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2714612" y="4786322"/>
            <a:ext cx="3490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1472" y="2571744"/>
            <a:ext cx="20954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Photosynthesis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1802" y="5429264"/>
            <a:ext cx="31712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Temperature (degrees F)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29058" y="4857760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14942" y="4857760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70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772697" y="3013588"/>
            <a:ext cx="3465871" cy="1764889"/>
          </a:xfrm>
          <a:custGeom>
            <a:avLst/>
            <a:gdLst>
              <a:gd name="connsiteX0" fmla="*/ 0 w 3465871"/>
              <a:gd name="connsiteY0" fmla="*/ 1764889 h 1764889"/>
              <a:gd name="connsiteX1" fmla="*/ 339213 w 3465871"/>
              <a:gd name="connsiteY1" fmla="*/ 924231 h 1764889"/>
              <a:gd name="connsiteX2" fmla="*/ 988142 w 3465871"/>
              <a:gd name="connsiteY2" fmla="*/ 216309 h 1764889"/>
              <a:gd name="connsiteX3" fmla="*/ 2300748 w 3465871"/>
              <a:gd name="connsiteY3" fmla="*/ 98322 h 1764889"/>
              <a:gd name="connsiteX4" fmla="*/ 3097161 w 3465871"/>
              <a:gd name="connsiteY4" fmla="*/ 806244 h 1764889"/>
              <a:gd name="connsiteX5" fmla="*/ 3465871 w 3465871"/>
              <a:gd name="connsiteY5" fmla="*/ 1735393 h 176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5871" h="1764889">
                <a:moveTo>
                  <a:pt x="0" y="1764889"/>
                </a:moveTo>
                <a:cubicBezTo>
                  <a:pt x="87261" y="1473608"/>
                  <a:pt x="174523" y="1182328"/>
                  <a:pt x="339213" y="924231"/>
                </a:cubicBezTo>
                <a:cubicBezTo>
                  <a:pt x="503903" y="666134"/>
                  <a:pt x="661220" y="353961"/>
                  <a:pt x="988142" y="216309"/>
                </a:cubicBezTo>
                <a:cubicBezTo>
                  <a:pt x="1315065" y="78658"/>
                  <a:pt x="1949245" y="0"/>
                  <a:pt x="2300748" y="98322"/>
                </a:cubicBezTo>
                <a:cubicBezTo>
                  <a:pt x="2652251" y="196645"/>
                  <a:pt x="2902974" y="533399"/>
                  <a:pt x="3097161" y="806244"/>
                </a:cubicBezTo>
                <a:cubicBezTo>
                  <a:pt x="3291348" y="1079089"/>
                  <a:pt x="3378609" y="1407241"/>
                  <a:pt x="3465871" y="1735393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87445" y="2480187"/>
            <a:ext cx="3451123" cy="2298290"/>
          </a:xfrm>
          <a:custGeom>
            <a:avLst/>
            <a:gdLst>
              <a:gd name="connsiteX0" fmla="*/ 0 w 3451123"/>
              <a:gd name="connsiteY0" fmla="*/ 2298290 h 2298290"/>
              <a:gd name="connsiteX1" fmla="*/ 663678 w 3451123"/>
              <a:gd name="connsiteY1" fmla="*/ 2136058 h 2298290"/>
              <a:gd name="connsiteX2" fmla="*/ 1401097 w 3451123"/>
              <a:gd name="connsiteY2" fmla="*/ 1737852 h 2298290"/>
              <a:gd name="connsiteX3" fmla="*/ 2182761 w 3451123"/>
              <a:gd name="connsiteY3" fmla="*/ 425245 h 2298290"/>
              <a:gd name="connsiteX4" fmla="*/ 2669458 w 3451123"/>
              <a:gd name="connsiteY4" fmla="*/ 115529 h 2298290"/>
              <a:gd name="connsiteX5" fmla="*/ 3141407 w 3451123"/>
              <a:gd name="connsiteY5" fmla="*/ 1118419 h 2298290"/>
              <a:gd name="connsiteX6" fmla="*/ 3451123 w 3451123"/>
              <a:gd name="connsiteY6" fmla="*/ 2298290 h 229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123" h="2298290">
                <a:moveTo>
                  <a:pt x="0" y="2298290"/>
                </a:moveTo>
                <a:cubicBezTo>
                  <a:pt x="215081" y="2263877"/>
                  <a:pt x="430162" y="2229464"/>
                  <a:pt x="663678" y="2136058"/>
                </a:cubicBezTo>
                <a:cubicBezTo>
                  <a:pt x="897194" y="2042652"/>
                  <a:pt x="1147917" y="2022987"/>
                  <a:pt x="1401097" y="1737852"/>
                </a:cubicBezTo>
                <a:cubicBezTo>
                  <a:pt x="1654277" y="1452717"/>
                  <a:pt x="1971368" y="695632"/>
                  <a:pt x="2182761" y="425245"/>
                </a:cubicBezTo>
                <a:cubicBezTo>
                  <a:pt x="2394155" y="154858"/>
                  <a:pt x="2509684" y="0"/>
                  <a:pt x="2669458" y="115529"/>
                </a:cubicBezTo>
                <a:cubicBezTo>
                  <a:pt x="2829232" y="231058"/>
                  <a:pt x="3011130" y="754626"/>
                  <a:pt x="3141407" y="1118419"/>
                </a:cubicBezTo>
                <a:cubicBezTo>
                  <a:pt x="3271685" y="1482213"/>
                  <a:pt x="3361404" y="1890251"/>
                  <a:pt x="3451123" y="2298290"/>
                </a:cubicBezTo>
              </a:path>
            </a:pathLst>
          </a:cu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63215" y="2500306"/>
            <a:ext cx="25378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Deciduous Species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2198" y="3357562"/>
            <a:ext cx="25795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Coniferous Species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5643570" y="2714620"/>
            <a:ext cx="428628" cy="7143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5715008" y="3571876"/>
            <a:ext cx="428628" cy="7143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2" name="Picture 6" descr="http://static.howstuffworks.com/gif/willow/geography-of-new-brunswick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786190"/>
            <a:ext cx="1357322" cy="1867676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7500958" y="2357430"/>
            <a:ext cx="9286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2050" name="Picture 2" descr="http://www.mhhe.com/biosci/esp/2001_gbio/folder_structure/ce/m6/s4/assets/images/cem6s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176635" cy="535785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000232" y="2214554"/>
            <a:ext cx="1143008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14612" y="5357826"/>
            <a:ext cx="1000132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0496" y="5572140"/>
            <a:ext cx="1143008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72396" y="4143380"/>
            <a:ext cx="1143008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57884" y="1000108"/>
            <a:ext cx="785818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0" y="2000240"/>
            <a:ext cx="1071570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57752" y="3357562"/>
            <a:ext cx="1071570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3" name="Picture 2" descr="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www.clcbio.com/scienceimages/cyanobacter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25908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www.rsc.org/images/black-smoker-NOAA-225_tcm18-933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71678"/>
            <a:ext cx="2022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www.vattenkikaren.gu.se/fakta/arter/algae/mikroalg/halospp/halop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571744"/>
            <a:ext cx="24384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http://www.fcps.edu/islandcreekes/ecology/Miscellaneous/Euglena/E_grac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824412"/>
            <a:ext cx="26670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4" descr="http://www.lifeinitaly.com/files/fruit-tre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605338"/>
            <a:ext cx="17526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8" descr="http://t0.gstatic.com/images?q=tbn:GKqgPuXGzZyRzM:http://www.grimmemennesker.dk/data/media/1/toothless_freak_show.jpg&amp;t=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214290"/>
            <a:ext cx="20383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9" descr="C:\Program Files\Microsoft Office\Media\CntCD1\Photo1\j01787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2714620"/>
            <a:ext cx="13303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0" descr="C:\Program Files\Microsoft Office\Media\CntCD1\Photo1\j017873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4" y="5070475"/>
            <a:ext cx="2667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1" descr="C:\Program Files\Microsoft Office\Media\CntCD1\Photo1\j017876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8926" y="357166"/>
            <a:ext cx="205581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xplosion 1 14"/>
          <p:cNvSpPr/>
          <p:nvPr/>
        </p:nvSpPr>
        <p:spPr>
          <a:xfrm rot="20084045">
            <a:off x="6788072" y="458422"/>
            <a:ext cx="2500330" cy="157163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/>
              <a:t>Heterotroph</a:t>
            </a:r>
            <a:endParaRPr lang="en-US" sz="1800" b="1" i="1" dirty="0"/>
          </a:p>
        </p:txBody>
      </p:sp>
      <p:sp>
        <p:nvSpPr>
          <p:cNvPr id="16" name="Explosion 1 15"/>
          <p:cNvSpPr/>
          <p:nvPr/>
        </p:nvSpPr>
        <p:spPr>
          <a:xfrm rot="1598043">
            <a:off x="4791617" y="477052"/>
            <a:ext cx="2500330" cy="157163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/>
              <a:t>Heterotroph</a:t>
            </a:r>
            <a:endParaRPr lang="en-US" sz="1800" b="1" i="1" dirty="0"/>
          </a:p>
        </p:txBody>
      </p:sp>
      <p:sp>
        <p:nvSpPr>
          <p:cNvPr id="17" name="Explosion 1 16"/>
          <p:cNvSpPr/>
          <p:nvPr/>
        </p:nvSpPr>
        <p:spPr>
          <a:xfrm>
            <a:off x="2867012" y="509566"/>
            <a:ext cx="2500330" cy="157163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/>
              <a:t>Heterotroph</a:t>
            </a:r>
            <a:endParaRPr lang="en-US" sz="1800" b="1" i="1" dirty="0"/>
          </a:p>
        </p:txBody>
      </p:sp>
      <p:sp>
        <p:nvSpPr>
          <p:cNvPr id="19" name="Explosion 1 18"/>
          <p:cNvSpPr/>
          <p:nvPr/>
        </p:nvSpPr>
        <p:spPr>
          <a:xfrm>
            <a:off x="6000760" y="5000636"/>
            <a:ext cx="2500330" cy="157163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/>
              <a:t>Heterotroph</a:t>
            </a:r>
            <a:endParaRPr lang="en-US" sz="1800" b="1" i="1" dirty="0"/>
          </a:p>
        </p:txBody>
      </p:sp>
      <p:sp>
        <p:nvSpPr>
          <p:cNvPr id="21" name="Explosion 1 20"/>
          <p:cNvSpPr/>
          <p:nvPr/>
        </p:nvSpPr>
        <p:spPr>
          <a:xfrm rot="408138">
            <a:off x="1857356" y="2714620"/>
            <a:ext cx="3000364" cy="1643074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/>
              <a:t>Autotroph</a:t>
            </a:r>
            <a:endParaRPr lang="en-US" sz="1800" b="1" i="1" dirty="0"/>
          </a:p>
          <a:p>
            <a:pPr algn="ctr"/>
            <a:r>
              <a:rPr lang="en-US" sz="1800" b="1" i="1" dirty="0"/>
              <a:t>(Photosynthetic)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-133384" y="509566"/>
            <a:ext cx="3000364" cy="1643074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/>
              <a:t>Autotroph</a:t>
            </a:r>
            <a:endParaRPr lang="en-US" sz="1800" b="1" i="1" dirty="0"/>
          </a:p>
          <a:p>
            <a:pPr algn="ctr"/>
            <a:r>
              <a:rPr lang="en-US" sz="1800" b="1" i="1" dirty="0"/>
              <a:t>(Photosynthetic)</a:t>
            </a:r>
          </a:p>
        </p:txBody>
      </p:sp>
      <p:sp>
        <p:nvSpPr>
          <p:cNvPr id="23" name="Explosion 1 22"/>
          <p:cNvSpPr/>
          <p:nvPr/>
        </p:nvSpPr>
        <p:spPr>
          <a:xfrm rot="1062414">
            <a:off x="-500098" y="4929198"/>
            <a:ext cx="3000364" cy="1643074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/>
              <a:t>Autotroph</a:t>
            </a:r>
            <a:endParaRPr lang="en-US" sz="1800" b="1" i="1" dirty="0"/>
          </a:p>
          <a:p>
            <a:pPr algn="ctr"/>
            <a:r>
              <a:rPr lang="en-US" sz="1800" b="1" i="1" dirty="0"/>
              <a:t>(Photosynthetic)</a:t>
            </a:r>
          </a:p>
        </p:txBody>
      </p:sp>
      <p:sp>
        <p:nvSpPr>
          <p:cNvPr id="24" name="Explosion 1 23"/>
          <p:cNvSpPr/>
          <p:nvPr/>
        </p:nvSpPr>
        <p:spPr>
          <a:xfrm rot="20887738">
            <a:off x="-500098" y="2643182"/>
            <a:ext cx="3143272" cy="1643074"/>
          </a:xfrm>
          <a:prstGeom prst="irregularSeal1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/>
              <a:t>Autotroph</a:t>
            </a:r>
            <a:endParaRPr lang="en-US" sz="1800" b="1" i="1" dirty="0"/>
          </a:p>
          <a:p>
            <a:pPr algn="ctr"/>
            <a:r>
              <a:rPr lang="en-US" sz="1800" b="1" i="1" dirty="0"/>
              <a:t>(Chemosynthetic)</a:t>
            </a:r>
          </a:p>
        </p:txBody>
      </p:sp>
      <p:sp>
        <p:nvSpPr>
          <p:cNvPr id="25" name="Explosion 1 24"/>
          <p:cNvSpPr/>
          <p:nvPr/>
        </p:nvSpPr>
        <p:spPr>
          <a:xfrm rot="20887738">
            <a:off x="1837170" y="4999844"/>
            <a:ext cx="4330434" cy="1643074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/>
              <a:t>Autotroph</a:t>
            </a:r>
            <a:r>
              <a:rPr lang="en-US" sz="1800" b="1" i="1" dirty="0"/>
              <a:t>/</a:t>
            </a:r>
            <a:r>
              <a:rPr lang="en-US" sz="1800" b="1" i="1" dirty="0" err="1"/>
              <a:t>Heterotroph</a:t>
            </a:r>
            <a:endParaRPr lang="en-US" sz="1800" b="1" i="1" dirty="0"/>
          </a:p>
          <a:p>
            <a:pPr algn="ctr"/>
            <a:r>
              <a:rPr lang="en-US" sz="1800" b="1" i="1" dirty="0"/>
              <a:t>(Life’s crazy!)</a:t>
            </a:r>
          </a:p>
        </p:txBody>
      </p:sp>
      <p:pic>
        <p:nvPicPr>
          <p:cNvPr id="18434" name="Picture 2" descr="http://plantphys.info/organismal/lechtml/images/amoeb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7752" y="2714620"/>
            <a:ext cx="2571768" cy="1773633"/>
          </a:xfrm>
          <a:prstGeom prst="rect">
            <a:avLst/>
          </a:prstGeom>
          <a:noFill/>
        </p:spPr>
      </p:pic>
      <p:sp>
        <p:nvSpPr>
          <p:cNvPr id="26" name="Explosion 1 25"/>
          <p:cNvSpPr/>
          <p:nvPr/>
        </p:nvSpPr>
        <p:spPr>
          <a:xfrm rot="941414">
            <a:off x="4998676" y="2830690"/>
            <a:ext cx="2500330" cy="157163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/>
              <a:t>Heterotroph</a:t>
            </a:r>
            <a:endParaRPr lang="en-US" sz="1800" b="1" i="1" dirty="0"/>
          </a:p>
        </p:txBody>
      </p:sp>
      <p:sp>
        <p:nvSpPr>
          <p:cNvPr id="18" name="Explosion 1 17"/>
          <p:cNvSpPr/>
          <p:nvPr/>
        </p:nvSpPr>
        <p:spPr>
          <a:xfrm rot="21270396">
            <a:off x="6998940" y="2902129"/>
            <a:ext cx="2500330" cy="157163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err="1"/>
              <a:t>Heterotroph</a:t>
            </a:r>
            <a:endParaRPr lang="en-US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16" y="2428868"/>
            <a:ext cx="7772400" cy="1143000"/>
          </a:xfrm>
        </p:spPr>
        <p:txBody>
          <a:bodyPr/>
          <a:lstStyle/>
          <a:p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397108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SoJV2NLOGUoF7VFsJAp-VK_DhzrMHnrxD1usmVLp6tXJvR9r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5406"/>
            <a:ext cx="55893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lants storing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3622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3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media.leeward.hawaii.edu/millen/bot130/learning_objectives/lo06/flower_fruit_re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768752" cy="571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1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eochembio.com/IMG/apple-fruit-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46" y="260648"/>
            <a:ext cx="6192688" cy="625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17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griffiths1.plus.com/pictures/picsbotanicalart/tomat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9496"/>
            <a:ext cx="4830980" cy="18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ites.ipfw.edu/native-trees/images/Maple,%20Sugar,%20Frui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393550" cy="25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1/12/Big_Bur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3394468" cy="22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nnesotaseasons.com/Plants/Large/C/common_dandelion_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21" y="3647788"/>
            <a:ext cx="3368505" cy="224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biobeat.wikispaces.com/file/view/image002.gif/171572179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357562"/>
            <a:ext cx="4942260" cy="3286148"/>
          </a:xfrm>
          <a:prstGeom prst="rect">
            <a:avLst/>
          </a:prstGeom>
          <a:noFill/>
        </p:spPr>
      </p:pic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304800" y="1905000"/>
            <a:ext cx="4038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>
                <a:solidFill>
                  <a:srgbClr val="0000FF"/>
                </a:solidFill>
              </a:rPr>
              <a:t>6</a:t>
            </a:r>
            <a:r>
              <a:rPr lang="en-US" sz="3800" dirty="0"/>
              <a:t> CO</a:t>
            </a:r>
            <a:r>
              <a:rPr lang="en-US" sz="3800" baseline="-25000" dirty="0"/>
              <a:t>2</a:t>
            </a:r>
            <a:r>
              <a:rPr lang="en-US" sz="3800" dirty="0"/>
              <a:t> + </a:t>
            </a:r>
            <a:r>
              <a:rPr lang="en-US" sz="3800" dirty="0">
                <a:solidFill>
                  <a:srgbClr val="0000FF"/>
                </a:solidFill>
              </a:rPr>
              <a:t>6</a:t>
            </a:r>
            <a:r>
              <a:rPr lang="en-US" sz="3800" dirty="0"/>
              <a:t> H</a:t>
            </a:r>
            <a:r>
              <a:rPr lang="en-US" sz="3800" baseline="-25000" dirty="0"/>
              <a:t>2</a:t>
            </a:r>
            <a:r>
              <a:rPr lang="en-US" sz="3800" dirty="0"/>
              <a:t>O</a:t>
            </a:r>
            <a:r>
              <a:rPr lang="en-US" sz="1800" dirty="0"/>
              <a:t> 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334000" y="1828800"/>
            <a:ext cx="3570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Calibri" pitchFamily="-123" charset="0"/>
              </a:rPr>
              <a:t>C</a:t>
            </a:r>
            <a:r>
              <a:rPr lang="en-US" sz="4400" baseline="-25000">
                <a:latin typeface="Calibri" pitchFamily="-123" charset="0"/>
              </a:rPr>
              <a:t>6</a:t>
            </a:r>
            <a:r>
              <a:rPr lang="en-US" sz="4400">
                <a:latin typeface="Calibri" pitchFamily="-123" charset="0"/>
              </a:rPr>
              <a:t>H</a:t>
            </a:r>
            <a:r>
              <a:rPr lang="en-US" sz="4400" baseline="-25000">
                <a:latin typeface="Calibri" pitchFamily="-123" charset="0"/>
              </a:rPr>
              <a:t>12</a:t>
            </a:r>
            <a:r>
              <a:rPr lang="en-US" sz="4400">
                <a:latin typeface="Calibri" pitchFamily="-123" charset="0"/>
              </a:rPr>
              <a:t>O</a:t>
            </a:r>
            <a:r>
              <a:rPr lang="en-US" sz="4400" baseline="-25000">
                <a:latin typeface="Calibri" pitchFamily="-123" charset="0"/>
              </a:rPr>
              <a:t>6</a:t>
            </a:r>
            <a:r>
              <a:rPr lang="en-US" sz="4400">
                <a:latin typeface="Calibri" pitchFamily="-123" charset="0"/>
              </a:rPr>
              <a:t> + </a:t>
            </a:r>
            <a:r>
              <a:rPr lang="en-US" sz="4400">
                <a:solidFill>
                  <a:srgbClr val="0000FF"/>
                </a:solidFill>
                <a:latin typeface="Calibri" pitchFamily="-123" charset="0"/>
              </a:rPr>
              <a:t>6</a:t>
            </a:r>
            <a:r>
              <a:rPr lang="en-US" sz="4400">
                <a:latin typeface="Calibri" pitchFamily="-123" charset="0"/>
              </a:rPr>
              <a:t> O</a:t>
            </a:r>
            <a:r>
              <a:rPr lang="en-US" sz="4400" baseline="-25000">
                <a:latin typeface="Calibri" pitchFamily="-123" charset="0"/>
              </a:rPr>
              <a:t>2</a:t>
            </a:r>
            <a:r>
              <a:rPr lang="en-US" sz="4400">
                <a:latin typeface="Calibri" pitchFamily="-123" charset="0"/>
              </a:rPr>
              <a:t> 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3810000" y="21336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2514600" y="2362200"/>
            <a:ext cx="2057400" cy="1066800"/>
          </a:xfrm>
          <a:custGeom>
            <a:avLst/>
            <a:gdLst>
              <a:gd name="T0" fmla="*/ 1649063 w 21600"/>
              <a:gd name="T1" fmla="*/ 0 h 21600"/>
              <a:gd name="T2" fmla="*/ 1649063 w 21600"/>
              <a:gd name="T3" fmla="*/ 600470 h 21600"/>
              <a:gd name="T4" fmla="*/ 125444 w 21600"/>
              <a:gd name="T5" fmla="*/ 1066800 h 21600"/>
              <a:gd name="T6" fmla="*/ 2057400 w 21600"/>
              <a:gd name="T7" fmla="*/ 300235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4791 h 21600"/>
              <a:gd name="T14" fmla="*/ 20692 w 21600"/>
              <a:gd name="T15" fmla="*/ 736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313" y="0"/>
                </a:lnTo>
                <a:lnTo>
                  <a:pt x="17313" y="4791"/>
                </a:lnTo>
                <a:lnTo>
                  <a:pt x="12427" y="4791"/>
                </a:lnTo>
                <a:cubicBezTo>
                  <a:pt x="5564" y="4791"/>
                  <a:pt x="0" y="8089"/>
                  <a:pt x="0" y="12158"/>
                </a:cubicBezTo>
                <a:lnTo>
                  <a:pt x="0" y="21600"/>
                </a:lnTo>
                <a:lnTo>
                  <a:pt x="2633" y="21600"/>
                </a:lnTo>
                <a:lnTo>
                  <a:pt x="2633" y="12158"/>
                </a:lnTo>
                <a:cubicBezTo>
                  <a:pt x="2633" y="9512"/>
                  <a:pt x="7018" y="7367"/>
                  <a:pt x="12427" y="7367"/>
                </a:cubicBezTo>
                <a:lnTo>
                  <a:pt x="17313" y="7367"/>
                </a:lnTo>
                <a:lnTo>
                  <a:pt x="17313" y="12158"/>
                </a:lnTo>
                <a:close/>
              </a:path>
            </a:pathLst>
          </a:custGeom>
          <a:solidFill>
            <a:schemeClr val="bg1">
              <a:alpha val="2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1600200" y="3429000"/>
            <a:ext cx="2614610" cy="914400"/>
          </a:xfrm>
          <a:prstGeom prst="irregularSeal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dirty="0"/>
              <a:t>Light Energy</a:t>
            </a:r>
          </a:p>
        </p:txBody>
      </p:sp>
      <p:sp>
        <p:nvSpPr>
          <p:cNvPr id="16390" name="Rectangle 1030"/>
          <p:cNvSpPr>
            <a:spLocks noChangeArrowheads="1"/>
          </p:cNvSpPr>
          <p:nvPr/>
        </p:nvSpPr>
        <p:spPr bwMode="auto">
          <a:xfrm>
            <a:off x="2459038" y="3543300"/>
            <a:ext cx="150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1" name="Rectangle 1031"/>
          <p:cNvSpPr>
            <a:spLocks noChangeArrowheads="1"/>
          </p:cNvSpPr>
          <p:nvPr/>
        </p:nvSpPr>
        <p:spPr bwMode="auto">
          <a:xfrm>
            <a:off x="533400" y="838200"/>
            <a:ext cx="31067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REACTANTS</a:t>
            </a:r>
            <a:endParaRPr lang="en-US" sz="3800" dirty="0"/>
          </a:p>
        </p:txBody>
      </p:sp>
      <p:sp>
        <p:nvSpPr>
          <p:cNvPr id="16392" name="Rectangle 1032"/>
          <p:cNvSpPr>
            <a:spLocks noChangeArrowheads="1"/>
          </p:cNvSpPr>
          <p:nvPr/>
        </p:nvSpPr>
        <p:spPr bwMode="auto">
          <a:xfrm>
            <a:off x="5486400" y="838200"/>
            <a:ext cx="28924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800" dirty="0">
                <a:solidFill>
                  <a:srgbClr val="00FF00"/>
                </a:solidFill>
              </a:rPr>
              <a:t>PRODUCTS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1" grpId="0"/>
      <p:bldP spid="163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2672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965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4.hubimg.com/u/4336139_f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5"/>
            <a:ext cx="5616624" cy="63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0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3807"/>
            <a:ext cx="859249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06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xtension.usu.edu/waterquality/images/uploads/monitoring/UWW/chlorophyll/alga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256584" cy="700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5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How do plants get the stuff they need for photosynthesis?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Getting CO2 -      </a:t>
            </a:r>
            <a:r>
              <a:rPr lang="en-US" dirty="0">
                <a:solidFill>
                  <a:srgbClr val="FF0000"/>
                </a:solidFill>
              </a:rPr>
              <a:t>Stomata</a:t>
            </a:r>
          </a:p>
        </p:txBody>
      </p:sp>
      <p:pic>
        <p:nvPicPr>
          <p:cNvPr id="18437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000108"/>
            <a:ext cx="2590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3429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1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500438"/>
            <a:ext cx="52578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4258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3539</TotalTime>
  <Words>329</Words>
  <Application>Microsoft Office PowerPoint</Application>
  <PresentationFormat>On-screen Show (4:3)</PresentationFormat>
  <Paragraphs>85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Franklin Gothic Book</vt:lpstr>
      <vt:lpstr>Perpetua</vt:lpstr>
      <vt:lpstr>Wingdings 2</vt:lpstr>
      <vt:lpstr>Equity</vt:lpstr>
      <vt:lpstr>Chapter 6</vt:lpstr>
      <vt:lpstr>Autotrophs vs. Heterotrophs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plants get the stuff they need for photosynthesis?</vt:lpstr>
      <vt:lpstr>Do you remember turgor? </vt:lpstr>
      <vt:lpstr>How do plants get the stuff they need for photosynthesis?</vt:lpstr>
      <vt:lpstr>PowerPoint Presentation</vt:lpstr>
      <vt:lpstr>PowerPoint Presentation</vt:lpstr>
      <vt:lpstr>How do plants get the stuff they need for photosynthesis?</vt:lpstr>
      <vt:lpstr>How do plants get the stuff they need for photosynthesis?</vt:lpstr>
      <vt:lpstr>Pigments </vt:lpstr>
      <vt:lpstr>Other Pigment   Carotenoids       Anthocyanins   </vt:lpstr>
      <vt:lpstr>PowerPoint Presentation</vt:lpstr>
      <vt:lpstr>Pigments </vt:lpstr>
      <vt:lpstr>PowerPoint Presentation</vt:lpstr>
      <vt:lpstr>PowerPoint Presentation</vt:lpstr>
      <vt:lpstr>PowerPoint Presentation</vt:lpstr>
      <vt:lpstr>Alternative Pathways</vt:lpstr>
      <vt:lpstr>PowerPoint Presentation</vt:lpstr>
      <vt:lpstr>Rate Effecting Factors </vt:lpstr>
      <vt:lpstr>Rate Effecting Factors </vt:lpstr>
      <vt:lpstr>Rate Effecting Factors </vt:lpstr>
      <vt:lpstr>PowerPoint Presentation</vt:lpstr>
      <vt:lpstr>PowerPoint Presentation</vt:lpstr>
      <vt:lpstr>The End</vt:lpstr>
      <vt:lpstr>PowerPoint Presentation</vt:lpstr>
      <vt:lpstr>PowerPoint Presentation</vt:lpstr>
      <vt:lpstr>PowerPoint Presentation</vt:lpstr>
      <vt:lpstr>PowerPoint Presentation</vt:lpstr>
    </vt:vector>
  </TitlesOfParts>
  <Company>Utica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UCS</dc:creator>
  <cp:lastModifiedBy>SIEMIANOWSKI, JOHN</cp:lastModifiedBy>
  <cp:revision>164</cp:revision>
  <cp:lastPrinted>2012-10-30T11:07:07Z</cp:lastPrinted>
  <dcterms:created xsi:type="dcterms:W3CDTF">2010-12-08T14:41:10Z</dcterms:created>
  <dcterms:modified xsi:type="dcterms:W3CDTF">2019-01-07T12:12:12Z</dcterms:modified>
</cp:coreProperties>
</file>