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6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97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B1B40-0C2A-964D-B73C-58B28B610885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5AD89-D2FC-D143-8E3E-20DE9FA0A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8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B9275-138F-4147-969A-3FC90597A0C7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7C1C3-4A32-9840-99D2-D297F7AF4183}" type="slidenum">
              <a:rPr lang="en-US"/>
              <a:pPr/>
              <a:t>14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268DF-26BF-0B40-B0E6-3DFF9D65ED42}" type="slidenum">
              <a:rPr lang="en-US"/>
              <a:pPr/>
              <a:t>15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53758-E02D-1A45-9D35-0B8F357B93E1}" type="slidenum">
              <a:rPr lang="en-US"/>
              <a:pPr/>
              <a:t>16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C4216-20C8-0D4A-A6F5-D2B8877F29F3}" type="slidenum">
              <a:rPr lang="en-US"/>
              <a:pPr/>
              <a:t>17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8DB7B-6E13-2347-961B-F3D563BBD393}" type="slidenum">
              <a:rPr lang="en-US"/>
              <a:pPr/>
              <a:t>18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99049-BD14-7B48-8237-CF086643C30D}" type="slidenum">
              <a:rPr lang="en-US"/>
              <a:pPr/>
              <a:t>22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60772-42A1-954F-8DFB-A968A82724FB}" type="slidenum">
              <a:rPr lang="en-US"/>
              <a:pPr/>
              <a:t>23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CF11B-86CC-F542-85FC-96CDE26C01E9}" type="slidenum">
              <a:rPr lang="en-US"/>
              <a:pPr/>
              <a:t>24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F8CD7-19AC-8A4B-B868-C54CCCC1DC8A}" type="slidenum">
              <a:rPr lang="en-US"/>
              <a:pPr/>
              <a:t>25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1EEF8-FB93-A840-B36F-494F02E84E9D}" type="slidenum">
              <a:rPr lang="en-US"/>
              <a:pPr/>
              <a:t>26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B0327-E400-AF49-8FD5-061B6D007304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2F00C-2ECF-C049-ADDE-F58A9E62BE63}" type="slidenum">
              <a:rPr lang="en-US"/>
              <a:pPr/>
              <a:t>27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5B6CF-DD7E-B644-A0F2-9C4B7E98D4BC}" type="slidenum">
              <a:rPr lang="en-US"/>
              <a:pPr/>
              <a:t>28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FAAFC-DAC4-824D-8542-99510535BD0A}" type="slidenum">
              <a:rPr lang="en-US"/>
              <a:pPr/>
              <a:t>29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7343C-29F8-C84F-B3EE-D5D9C453F39F}" type="slidenum">
              <a:rPr lang="en-US"/>
              <a:pPr/>
              <a:t>30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E38B9-5210-DF43-89A4-ABC8C8318972}" type="slidenum">
              <a:rPr lang="en-US"/>
              <a:pPr/>
              <a:t>31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346A6-492C-7A4C-BECF-A2333746A417}" type="slidenum">
              <a:rPr lang="en-US"/>
              <a:pPr/>
              <a:t>32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F879C-EDFB-7446-B67C-9B49DCFF3B99}" type="slidenum">
              <a:rPr lang="en-US"/>
              <a:pPr/>
              <a:t>33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F841E-A2CF-5042-BECB-062C6F3FE262}" type="slidenum">
              <a:rPr lang="en-US"/>
              <a:pPr/>
              <a:t>34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F614A-ECA1-9048-899C-746E46E91163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D52D2-71F0-874F-891C-F496AD207B3B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7C26A-A17B-A74F-A7CE-4BD4CE3A87D5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406F2-ED6A-3149-B71D-3D123E8BBEF1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7DBA1-0C59-1440-B5EA-ECF4AB67E214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9BE56-A2BF-D144-9FB4-6A076F18F386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79E6C-6E4B-A044-B2D4-0592E06E7228}" type="slidenum">
              <a:rPr lang="en-US"/>
              <a:pPr/>
              <a:t>13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4343400"/>
            <a:ext cx="4727575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D252-49D1-3E43-9BE1-FEEAD071C89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702-5E46-0441-A846-0E95CB1B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D252-49D1-3E43-9BE1-FEEAD071C89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702-5E46-0441-A846-0E95CB1B6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D252-49D1-3E43-9BE1-FEEAD071C89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702-5E46-0441-A846-0E95CB1B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D252-49D1-3E43-9BE1-FEEAD071C89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702-5E46-0441-A846-0E95CB1B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D252-49D1-3E43-9BE1-FEEAD071C89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702-5E46-0441-A846-0E95CB1B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D252-49D1-3E43-9BE1-FEEAD071C89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702-5E46-0441-A846-0E95CB1B6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D252-49D1-3E43-9BE1-FEEAD071C89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702-5E46-0441-A846-0E95CB1B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D252-49D1-3E43-9BE1-FEEAD071C89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702-5E46-0441-A846-0E95CB1B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D252-49D1-3E43-9BE1-FEEAD071C89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702-5E46-0441-A846-0E95CB1B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D252-49D1-3E43-9BE1-FEEAD071C89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702-5E46-0441-A846-0E95CB1B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D252-49D1-3E43-9BE1-FEEAD071C89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702-5E46-0441-A846-0E95CB1B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D252-49D1-3E43-9BE1-FEEAD071C89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702-5E46-0441-A846-0E95CB1B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AD4D252-49D1-3E43-9BE1-FEEAD071C89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2D4E702-5E46-0441-A846-0E95CB1B6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Ionic Compounds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Compounds Made up of a Metal and Nonmetal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#3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3581400" y="3048000"/>
            <a:ext cx="1466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/>
              <a:t>K</a:t>
            </a:r>
            <a:r>
              <a:rPr lang="en-US" sz="5400" b="1" baseline="-25000"/>
              <a:t>2</a:t>
            </a:r>
            <a:r>
              <a:rPr lang="en-US" sz="5400" b="1"/>
              <a:t>O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#3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81400" y="3048000"/>
            <a:ext cx="1466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/>
              <a:t>K</a:t>
            </a:r>
            <a:r>
              <a:rPr lang="en-US" sz="5400" b="1" baseline="-25000"/>
              <a:t>2</a:t>
            </a:r>
            <a:r>
              <a:rPr lang="en-US" sz="5400" b="1"/>
              <a:t>O</a:t>
            </a: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3683000" y="3011488"/>
            <a:ext cx="457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 flipV="1">
            <a:off x="3916363" y="2628900"/>
            <a:ext cx="0" cy="3317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3551238" y="2193925"/>
            <a:ext cx="113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Cation</a:t>
            </a: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4525963" y="3924300"/>
            <a:ext cx="457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 flipV="1">
            <a:off x="4754563" y="3924300"/>
            <a:ext cx="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4495800" y="4211638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Anion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3611563" y="1790700"/>
            <a:ext cx="18780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“Potassium”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4525963" y="4610100"/>
            <a:ext cx="2713037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“Oxy</a:t>
            </a:r>
            <a:r>
              <a:rPr lang="en-US" b="1" u="sng">
                <a:solidFill>
                  <a:schemeClr val="folHlink"/>
                </a:solidFill>
              </a:rPr>
              <a:t>gen</a:t>
            </a:r>
            <a:r>
              <a:rPr lang="en-US" b="1">
                <a:solidFill>
                  <a:schemeClr val="folHlink"/>
                </a:solidFill>
              </a:rPr>
              <a:t>” becomes “Ox</a:t>
            </a:r>
            <a:r>
              <a:rPr lang="en-US" b="1" u="sng">
                <a:solidFill>
                  <a:schemeClr val="folHlink"/>
                </a:solidFill>
              </a:rPr>
              <a:t>ide</a:t>
            </a:r>
            <a:r>
              <a:rPr lang="en-US" b="1">
                <a:solidFill>
                  <a:schemeClr val="folHlink"/>
                </a:solidFill>
              </a:rPr>
              <a:t>”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3459163" y="5676900"/>
            <a:ext cx="3638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/>
              <a:t>Potassium Oxide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  <p:bldP spid="121861" grpId="0" animBg="1"/>
      <p:bldP spid="121862" grpId="0" autoUpdateAnimBg="0"/>
      <p:bldP spid="121863" grpId="0" animBg="1"/>
      <p:bldP spid="121864" grpId="0" animBg="1"/>
      <p:bldP spid="121865" grpId="0" autoUpdateAnimBg="0"/>
      <p:bldP spid="121866" grpId="0" autoUpdateAnimBg="0"/>
      <p:bldP spid="121867" grpId="0" autoUpdateAnimBg="0"/>
      <p:bldP spid="12186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the Formula for a Binary Ionic Compound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9275" y="1765300"/>
            <a:ext cx="8042276" cy="298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en-US" sz="2800" dirty="0" smtClean="0"/>
              <a:t>To write these formulas: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¡"/>
            </a:pPr>
            <a:r>
              <a:rPr lang="en-US" sz="2100" dirty="0" smtClean="0">
                <a:solidFill>
                  <a:schemeClr val="folHlink"/>
                </a:solidFill>
              </a:rPr>
              <a:t>Write the symbol &amp; charge of the first element (the metal, </a:t>
            </a:r>
            <a:r>
              <a:rPr lang="en-US" sz="2100" dirty="0" err="1" smtClean="0">
                <a:solidFill>
                  <a:schemeClr val="folHlink"/>
                </a:solidFill>
              </a:rPr>
              <a:t>cation</a:t>
            </a:r>
            <a:r>
              <a:rPr lang="en-US" sz="2100" dirty="0" smtClean="0">
                <a:solidFill>
                  <a:schemeClr val="folHlink"/>
                </a:solidFill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¡"/>
            </a:pPr>
            <a:r>
              <a:rPr lang="en-US" sz="2100" dirty="0" smtClean="0">
                <a:solidFill>
                  <a:schemeClr val="folHlink"/>
                </a:solidFill>
              </a:rPr>
              <a:t>Write the symbol &amp; charge of the second element (the non-metal, anion)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¡"/>
            </a:pPr>
            <a:r>
              <a:rPr lang="en-US" sz="2100" dirty="0" smtClean="0">
                <a:solidFill>
                  <a:schemeClr val="folHlink"/>
                </a:solidFill>
              </a:rPr>
              <a:t>Balance the charges of the </a:t>
            </a:r>
            <a:r>
              <a:rPr lang="en-US" sz="2100" dirty="0" err="1" smtClean="0">
                <a:solidFill>
                  <a:schemeClr val="folHlink"/>
                </a:solidFill>
              </a:rPr>
              <a:t>cations</a:t>
            </a:r>
            <a:r>
              <a:rPr lang="en-US" sz="2100" dirty="0" smtClean="0">
                <a:solidFill>
                  <a:schemeClr val="folHlink"/>
                </a:solidFill>
              </a:rPr>
              <a:t> and anions to have a neutral compound using subscripts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9275" y="5102113"/>
            <a:ext cx="8042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Teacher should show students how to swap drop and reduce or use lowest common multiples to balance charge.  Also: A Subscript is a fancy word for when a number is shown down and to the right of a symbol.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#1</a:t>
            </a: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1112838" y="3086100"/>
            <a:ext cx="3377126" cy="5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 smtClean="0"/>
              <a:t>Lithium fluoride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#1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112838" y="3086100"/>
            <a:ext cx="3377126" cy="5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 smtClean="0"/>
              <a:t>Lithium fluoride</a:t>
            </a:r>
            <a:endParaRPr lang="en-US" sz="3200" b="1" dirty="0"/>
          </a:p>
        </p:txBody>
      </p:sp>
      <p:sp>
        <p:nvSpPr>
          <p:cNvPr id="259076" name="Line 4"/>
          <p:cNvSpPr>
            <a:spLocks noChangeShapeType="1"/>
          </p:cNvSpPr>
          <p:nvPr/>
        </p:nvSpPr>
        <p:spPr bwMode="auto">
          <a:xfrm>
            <a:off x="1214438" y="3049588"/>
            <a:ext cx="1600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77" name="Line 5"/>
          <p:cNvSpPr>
            <a:spLocks noChangeShapeType="1"/>
          </p:cNvSpPr>
          <p:nvPr/>
        </p:nvSpPr>
        <p:spPr bwMode="auto">
          <a:xfrm flipV="1">
            <a:off x="1887538" y="2687638"/>
            <a:ext cx="0" cy="3317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1295400" y="2232025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Cation</a:t>
            </a:r>
          </a:p>
        </p:txBody>
      </p:sp>
      <p:sp>
        <p:nvSpPr>
          <p:cNvPr id="259079" name="Line 7"/>
          <p:cNvSpPr>
            <a:spLocks noChangeShapeType="1"/>
          </p:cNvSpPr>
          <p:nvPr/>
        </p:nvSpPr>
        <p:spPr bwMode="auto">
          <a:xfrm>
            <a:off x="2871788" y="3697288"/>
            <a:ext cx="16446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 flipV="1">
            <a:off x="3594100" y="3663950"/>
            <a:ext cx="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81" name="Rectangle 9"/>
          <p:cNvSpPr>
            <a:spLocks noChangeArrowheads="1"/>
          </p:cNvSpPr>
          <p:nvPr/>
        </p:nvSpPr>
        <p:spPr bwMode="auto">
          <a:xfrm>
            <a:off x="3044825" y="4019550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Anion</a:t>
            </a: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1355725" y="1828800"/>
            <a:ext cx="187801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folHlink"/>
                </a:solidFill>
              </a:rPr>
              <a:t>Li</a:t>
            </a:r>
            <a:r>
              <a:rPr lang="en-US" b="1" baseline="30000" dirty="0" smtClean="0">
                <a:solidFill>
                  <a:schemeClr val="folHlink"/>
                </a:solidFill>
              </a:rPr>
              <a:t>+</a:t>
            </a:r>
            <a:r>
              <a:rPr lang="en-US" b="1" baseline="30000" dirty="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259083" name="Text Box 11"/>
          <p:cNvSpPr txBox="1">
            <a:spLocks noChangeArrowheads="1"/>
          </p:cNvSpPr>
          <p:nvPr/>
        </p:nvSpPr>
        <p:spPr bwMode="auto">
          <a:xfrm>
            <a:off x="3074988" y="4418013"/>
            <a:ext cx="187801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folHlink"/>
                </a:solidFill>
              </a:rPr>
              <a:t>F</a:t>
            </a:r>
            <a:r>
              <a:rPr lang="en-US" b="1" baseline="30000" dirty="0" smtClean="0">
                <a:solidFill>
                  <a:schemeClr val="folHlink"/>
                </a:solidFill>
              </a:rPr>
              <a:t>-</a:t>
            </a:r>
            <a:r>
              <a:rPr lang="en-US" b="1" baseline="30000" dirty="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259084" name="Text Box 12"/>
          <p:cNvSpPr txBox="1">
            <a:spLocks noChangeArrowheads="1"/>
          </p:cNvSpPr>
          <p:nvPr/>
        </p:nvSpPr>
        <p:spPr bwMode="auto">
          <a:xfrm>
            <a:off x="1981200" y="5386388"/>
            <a:ext cx="106321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800" dirty="0" err="1" smtClean="0"/>
              <a:t>LiF</a:t>
            </a:r>
            <a:endParaRPr lang="en-US" sz="4800" dirty="0"/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 animBg="1"/>
      <p:bldP spid="259077" grpId="0" animBg="1"/>
      <p:bldP spid="259078" grpId="0" autoUpdateAnimBg="0"/>
      <p:bldP spid="259079" grpId="0" animBg="1"/>
      <p:bldP spid="259080" grpId="0" animBg="1"/>
      <p:bldP spid="259081" grpId="0" autoUpdateAnimBg="0"/>
      <p:bldP spid="259082" grpId="0" autoUpdateAnimBg="0"/>
      <p:bldP spid="259083" grpId="0" autoUpdateAnimBg="0"/>
      <p:bldP spid="25908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#1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12838" y="3086100"/>
            <a:ext cx="3483125" cy="5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 smtClean="0"/>
              <a:t>Lithium Fluoride</a:t>
            </a:r>
            <a:endParaRPr lang="en-US" sz="3200" b="1" dirty="0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214438" y="3049588"/>
            <a:ext cx="1600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1887538" y="2687638"/>
            <a:ext cx="0" cy="3317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295400" y="2232025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Cation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2871788" y="3697288"/>
            <a:ext cx="16446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3594100" y="3663950"/>
            <a:ext cx="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044825" y="4019550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Anion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355725" y="1828800"/>
            <a:ext cx="187801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folHlink"/>
                </a:solidFill>
              </a:rPr>
              <a:t>Li</a:t>
            </a:r>
            <a:r>
              <a:rPr lang="en-US" b="1" baseline="30000" dirty="0" smtClean="0">
                <a:solidFill>
                  <a:schemeClr val="folHlink"/>
                </a:solidFill>
              </a:rPr>
              <a:t>+</a:t>
            </a:r>
            <a:r>
              <a:rPr lang="en-US" b="1" baseline="30000" dirty="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074988" y="4418013"/>
            <a:ext cx="187801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folHlink"/>
                </a:solidFill>
              </a:rPr>
              <a:t>F</a:t>
            </a:r>
            <a:r>
              <a:rPr lang="en-US" b="1" baseline="30000" dirty="0" smtClean="0">
                <a:solidFill>
                  <a:schemeClr val="folHlink"/>
                </a:solidFill>
              </a:rPr>
              <a:t>-</a:t>
            </a:r>
            <a:r>
              <a:rPr lang="en-US" b="1" baseline="30000" dirty="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261132" name="Text Box 12"/>
          <p:cNvSpPr txBox="1">
            <a:spLocks noChangeArrowheads="1"/>
          </p:cNvSpPr>
          <p:nvPr/>
        </p:nvSpPr>
        <p:spPr bwMode="auto">
          <a:xfrm>
            <a:off x="1981200" y="5386388"/>
            <a:ext cx="106321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800" dirty="0" err="1" smtClean="0"/>
              <a:t>LiF</a:t>
            </a:r>
            <a:endParaRPr lang="en-US" sz="4800" dirty="0"/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5638800" y="2667000"/>
            <a:ext cx="857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Li</a:t>
            </a:r>
            <a:r>
              <a:rPr lang="en-US" baseline="30000" dirty="0" smtClean="0"/>
              <a:t>+1</a:t>
            </a:r>
            <a:r>
              <a:rPr lang="en-US" dirty="0" smtClean="0"/>
              <a:t>F</a:t>
            </a:r>
            <a:r>
              <a:rPr lang="en-US" baseline="30000" dirty="0" smtClean="0"/>
              <a:t>-</a:t>
            </a:r>
            <a:r>
              <a:rPr lang="en-US" baseline="30000" dirty="0"/>
              <a:t>1</a:t>
            </a:r>
          </a:p>
        </p:txBody>
      </p:sp>
      <p:sp>
        <p:nvSpPr>
          <p:cNvPr id="261134" name="Text Box 14"/>
          <p:cNvSpPr txBox="1">
            <a:spLocks noChangeArrowheads="1"/>
          </p:cNvSpPr>
          <p:nvPr/>
        </p:nvSpPr>
        <p:spPr bwMode="auto">
          <a:xfrm>
            <a:off x="5638800" y="3352800"/>
            <a:ext cx="1295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+1 + -1 = 0</a:t>
            </a:r>
          </a:p>
        </p:txBody>
      </p:sp>
      <p:sp>
        <p:nvSpPr>
          <p:cNvPr id="261135" name="Text Box 15"/>
          <p:cNvSpPr txBox="1">
            <a:spLocks noChangeArrowheads="1"/>
          </p:cNvSpPr>
          <p:nvPr/>
        </p:nvSpPr>
        <p:spPr bwMode="auto">
          <a:xfrm>
            <a:off x="5029200" y="4083050"/>
            <a:ext cx="37496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The compound is neutral…no subscripts are needed. 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 autoUpdateAnimBg="0"/>
      <p:bldP spid="261133" grpId="0" autoUpdateAnimBg="0"/>
      <p:bldP spid="261134" grpId="0" autoUpdateAnimBg="0"/>
      <p:bldP spid="26113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#2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112838" y="3086100"/>
            <a:ext cx="3833982" cy="5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 smtClean="0"/>
              <a:t>Magnesium iodide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#2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112838" y="3086100"/>
            <a:ext cx="3842598" cy="5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 smtClean="0"/>
              <a:t>Magnesium Iodide</a:t>
            </a:r>
            <a:endParaRPr lang="en-US" sz="3200" b="1" dirty="0"/>
          </a:p>
        </p:txBody>
      </p:sp>
      <p:sp>
        <p:nvSpPr>
          <p:cNvPr id="263172" name="Line 4"/>
          <p:cNvSpPr>
            <a:spLocks noChangeShapeType="1"/>
          </p:cNvSpPr>
          <p:nvPr/>
        </p:nvSpPr>
        <p:spPr bwMode="auto">
          <a:xfrm>
            <a:off x="1214438" y="3049588"/>
            <a:ext cx="1600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 flipV="1">
            <a:off x="1887538" y="2687638"/>
            <a:ext cx="0" cy="3317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1295400" y="2232025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Cation</a:t>
            </a:r>
          </a:p>
        </p:txBody>
      </p:sp>
      <p:sp>
        <p:nvSpPr>
          <p:cNvPr id="263175" name="Line 7"/>
          <p:cNvSpPr>
            <a:spLocks noChangeShapeType="1"/>
          </p:cNvSpPr>
          <p:nvPr/>
        </p:nvSpPr>
        <p:spPr bwMode="auto">
          <a:xfrm>
            <a:off x="3310786" y="3697288"/>
            <a:ext cx="16446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 flipV="1">
            <a:off x="3937000" y="3702050"/>
            <a:ext cx="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3413918" y="4019550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hlink"/>
                </a:solidFill>
              </a:rPr>
              <a:t>Anion</a:t>
            </a:r>
          </a:p>
        </p:txBody>
      </p:sp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1355725" y="1828800"/>
            <a:ext cx="187801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folHlink"/>
                </a:solidFill>
              </a:rPr>
              <a:t>Mg</a:t>
            </a:r>
            <a:r>
              <a:rPr lang="en-US" b="1" baseline="30000" dirty="0" smtClean="0">
                <a:solidFill>
                  <a:schemeClr val="folHlink"/>
                </a:solidFill>
              </a:rPr>
              <a:t>+</a:t>
            </a:r>
            <a:r>
              <a:rPr lang="en-US" b="1" baseline="30000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3623893" y="4476750"/>
            <a:ext cx="62621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folHlink"/>
                </a:solidFill>
              </a:rPr>
              <a:t>I</a:t>
            </a:r>
            <a:r>
              <a:rPr lang="en-US" b="1" baseline="30000" dirty="0" smtClean="0">
                <a:solidFill>
                  <a:schemeClr val="folHlink"/>
                </a:solidFill>
              </a:rPr>
              <a:t>-</a:t>
            </a:r>
            <a:r>
              <a:rPr lang="en-US" b="1" baseline="30000" dirty="0">
                <a:solidFill>
                  <a:schemeClr val="folHlink"/>
                </a:solidFill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animBg="1"/>
      <p:bldP spid="263173" grpId="0" animBg="1"/>
      <p:bldP spid="263174" grpId="0" autoUpdateAnimBg="0"/>
      <p:bldP spid="263175" grpId="0" animBg="1"/>
      <p:bldP spid="263176" grpId="0" animBg="1"/>
      <p:bldP spid="263177" grpId="0" autoUpdateAnimBg="0"/>
      <p:bldP spid="263178" grpId="0" autoUpdateAnimBg="0"/>
      <p:bldP spid="26317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#2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49276" y="3086100"/>
            <a:ext cx="4812322" cy="5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 smtClean="0"/>
              <a:t>Magnesium iodide</a:t>
            </a:r>
            <a:endParaRPr lang="en-US" sz="3200" b="1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214438" y="3049588"/>
            <a:ext cx="1600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1887538" y="2687638"/>
            <a:ext cx="0" cy="3317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295400" y="2232025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Cation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2871788" y="3697288"/>
            <a:ext cx="16446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3594100" y="3663950"/>
            <a:ext cx="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044825" y="4019550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Anion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355725" y="1828800"/>
            <a:ext cx="187801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folHlink"/>
                </a:solidFill>
              </a:rPr>
              <a:t>Mg</a:t>
            </a:r>
            <a:r>
              <a:rPr lang="en-US" b="1" baseline="30000" dirty="0" smtClean="0">
                <a:solidFill>
                  <a:schemeClr val="folHlink"/>
                </a:solidFill>
              </a:rPr>
              <a:t>+</a:t>
            </a:r>
            <a:r>
              <a:rPr lang="en-US" b="1" baseline="30000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074988" y="4418013"/>
            <a:ext cx="187801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folHlink"/>
                </a:solidFill>
              </a:rPr>
              <a:t>I</a:t>
            </a:r>
            <a:r>
              <a:rPr lang="en-US" b="1" baseline="30000" dirty="0" smtClean="0">
                <a:solidFill>
                  <a:schemeClr val="folHlink"/>
                </a:solidFill>
              </a:rPr>
              <a:t>-</a:t>
            </a:r>
            <a:r>
              <a:rPr lang="en-US" b="1" baseline="30000" dirty="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265228" name="Text Box 12"/>
          <p:cNvSpPr txBox="1">
            <a:spLocks noChangeArrowheads="1"/>
          </p:cNvSpPr>
          <p:nvPr/>
        </p:nvSpPr>
        <p:spPr bwMode="auto">
          <a:xfrm>
            <a:off x="1828800" y="5386388"/>
            <a:ext cx="15376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800" dirty="0" smtClean="0"/>
              <a:t>MgI</a:t>
            </a:r>
            <a:r>
              <a:rPr lang="en-US" sz="4800" baseline="-25000" dirty="0" smtClean="0"/>
              <a:t>2</a:t>
            </a:r>
            <a:endParaRPr lang="en-US" sz="4800" baseline="-25000" dirty="0"/>
          </a:p>
        </p:txBody>
      </p:sp>
      <p:sp>
        <p:nvSpPr>
          <p:cNvPr id="265229" name="Text Box 13"/>
          <p:cNvSpPr txBox="1">
            <a:spLocks noChangeArrowheads="1"/>
          </p:cNvSpPr>
          <p:nvPr/>
        </p:nvSpPr>
        <p:spPr bwMode="auto">
          <a:xfrm>
            <a:off x="5692775" y="2667000"/>
            <a:ext cx="93900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Mg</a:t>
            </a:r>
            <a:r>
              <a:rPr lang="en-US" baseline="30000" dirty="0" smtClean="0"/>
              <a:t>+2</a:t>
            </a:r>
            <a:r>
              <a:rPr lang="en-US" dirty="0" smtClean="0"/>
              <a:t>I</a:t>
            </a:r>
            <a:r>
              <a:rPr lang="en-US" baseline="30000" dirty="0" smtClean="0"/>
              <a:t>-</a:t>
            </a:r>
            <a:r>
              <a:rPr lang="en-US" baseline="30000" dirty="0"/>
              <a:t>1</a:t>
            </a:r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5581650" y="3214688"/>
            <a:ext cx="1428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+2 + -1 = +1</a:t>
            </a: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5715000" y="4052888"/>
            <a:ext cx="115796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Mg</a:t>
            </a:r>
            <a:r>
              <a:rPr lang="en-US" baseline="30000" dirty="0" smtClean="0"/>
              <a:t>+2</a:t>
            </a:r>
            <a:r>
              <a:rPr lang="en-US" dirty="0" smtClean="0"/>
              <a:t>I</a:t>
            </a:r>
            <a:r>
              <a:rPr lang="en-US" baseline="30000" dirty="0" smtClean="0"/>
              <a:t>-1</a:t>
            </a:r>
            <a:r>
              <a:rPr lang="en-US" dirty="0" smtClean="0"/>
              <a:t>I</a:t>
            </a:r>
            <a:r>
              <a:rPr lang="en-US" baseline="30000" dirty="0" smtClean="0"/>
              <a:t>-</a:t>
            </a:r>
            <a:r>
              <a:rPr lang="en-US" baseline="30000" dirty="0"/>
              <a:t>1</a:t>
            </a:r>
          </a:p>
        </p:txBody>
      </p:sp>
      <p:sp>
        <p:nvSpPr>
          <p:cNvPr id="265232" name="Line 16"/>
          <p:cNvSpPr>
            <a:spLocks noChangeShapeType="1"/>
          </p:cNvSpPr>
          <p:nvPr/>
        </p:nvSpPr>
        <p:spPr bwMode="auto">
          <a:xfrm>
            <a:off x="6324600" y="35956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5029200" y="5638800"/>
            <a:ext cx="37496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The subscript “2” is used to show that 2 anions are needed.</a:t>
            </a:r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5638800" y="4586288"/>
            <a:ext cx="1758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+2 + -1 + -1 = 0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8" grpId="0" autoUpdateAnimBg="0"/>
      <p:bldP spid="265229" grpId="0" autoUpdateAnimBg="0"/>
      <p:bldP spid="265230" grpId="0" autoUpdateAnimBg="0"/>
      <p:bldP spid="265231" grpId="0" autoUpdateAnimBg="0"/>
      <p:bldP spid="265232" grpId="0" animBg="1"/>
      <p:bldP spid="265233" grpId="0" autoUpdateAnimBg="0"/>
      <p:bldP spid="26523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708524"/>
          </a:xfrm>
        </p:spPr>
        <p:txBody>
          <a:bodyPr/>
          <a:lstStyle/>
          <a:p>
            <a:r>
              <a:rPr lang="en-US" dirty="0" smtClean="0"/>
              <a:t>Binary Ionic Compounds with Multivalent Metals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54100" y="2044005"/>
            <a:ext cx="7200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chemeClr val="hlink"/>
                </a:solidFill>
              </a:rPr>
              <a:t>Multivalent Metal</a:t>
            </a:r>
            <a:r>
              <a:rPr lang="en-US" sz="2500" dirty="0" smtClean="0">
                <a:solidFill>
                  <a:schemeClr val="hlink"/>
                </a:solidFill>
              </a:rPr>
              <a:t>-</a:t>
            </a:r>
            <a:r>
              <a:rPr lang="en-US" sz="2500" dirty="0" smtClean="0">
                <a:sym typeface="Bookshelf Symbol 1" pitchFamily="34" charset="2"/>
              </a:rPr>
              <a:t> metal that has more than one possibility for a cationic (positive) charge</a:t>
            </a:r>
            <a:endParaRPr lang="en-US" sz="2500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4588" y="2905779"/>
            <a:ext cx="4216400" cy="273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6299" y="5638800"/>
            <a:ext cx="7715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Multivalent Metals are the metals of the transition block and the metals under the </a:t>
            </a:r>
            <a:r>
              <a:rPr lang="en-US" dirty="0" err="1" smtClean="0"/>
              <a:t>stairsteps</a:t>
            </a:r>
            <a:r>
              <a:rPr lang="en-US" dirty="0" smtClean="0"/>
              <a:t>.  Generally speaking all of these have multiple charges with the rare exceptions being Al, Zn, and Ag.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Definitions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219200" y="2835464"/>
            <a:ext cx="741045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hlink"/>
                </a:solidFill>
              </a:rPr>
              <a:t>Binary Ionic Compound</a:t>
            </a:r>
            <a:r>
              <a:rPr lang="en-US" sz="3200" dirty="0">
                <a:solidFill>
                  <a:schemeClr val="hlink"/>
                </a:solidFill>
              </a:rPr>
              <a:t>-</a:t>
            </a:r>
            <a:r>
              <a:rPr lang="en-US" sz="3200" dirty="0">
                <a:sym typeface="Bookshelf Symbol 1" pitchFamily="34" charset="2"/>
              </a:rPr>
              <a:t> compound containing two elements—one</a:t>
            </a:r>
            <a:r>
              <a:rPr lang="en-US" sz="3200" dirty="0" smtClean="0">
                <a:sym typeface="Bookshelf Symbol 1" pitchFamily="34" charset="2"/>
              </a:rPr>
              <a:t> a metal </a:t>
            </a:r>
            <a:r>
              <a:rPr lang="en-US" sz="3200" dirty="0">
                <a:sym typeface="Bookshelf Symbol 1" pitchFamily="34" charset="2"/>
              </a:rPr>
              <a:t>and one</a:t>
            </a:r>
            <a:r>
              <a:rPr lang="en-US" sz="3200" dirty="0" smtClean="0">
                <a:sym typeface="Bookshelf Symbol 1" pitchFamily="34" charset="2"/>
              </a:rPr>
              <a:t> a non</a:t>
            </a:r>
            <a:r>
              <a:rPr lang="en-US" sz="3200" dirty="0">
                <a:sym typeface="Bookshelf Symbol 1" pitchFamily="34" charset="2"/>
              </a:rPr>
              <a:t>-metal</a:t>
            </a:r>
            <a:endParaRPr lang="en-US" sz="3200" dirty="0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1219200" y="4943475"/>
            <a:ext cx="966788" cy="9001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400" b="1" dirty="0"/>
              <a:t>+</a:t>
            </a:r>
          </a:p>
          <a:p>
            <a:pPr algn="ctr" eaLnBrk="0" hangingPunct="0">
              <a:defRPr/>
            </a:pPr>
            <a:r>
              <a:rPr lang="en-US" sz="2400" b="1" dirty="0" err="1"/>
              <a:t>Cation</a:t>
            </a:r>
            <a:endParaRPr lang="en-US" sz="2400" b="1" dirty="0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2895600" y="4943475"/>
            <a:ext cx="966788" cy="9001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400" b="1"/>
              <a:t>-</a:t>
            </a:r>
          </a:p>
          <a:p>
            <a:pPr algn="ctr" eaLnBrk="0" hangingPunct="0">
              <a:defRPr/>
            </a:pPr>
            <a:r>
              <a:rPr lang="en-US" sz="2400" b="1"/>
              <a:t>Anion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638800" y="4943475"/>
            <a:ext cx="3124200" cy="900113"/>
            <a:chOff x="3552" y="2880"/>
            <a:chExt cx="1968" cy="567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696" y="2880"/>
              <a:ext cx="1233" cy="567"/>
              <a:chOff x="3600" y="912"/>
              <a:chExt cx="1233" cy="567"/>
            </a:xfrm>
          </p:grpSpPr>
          <p:sp>
            <p:nvSpPr>
              <p:cNvPr id="56331" name="Oval 11"/>
              <p:cNvSpPr>
                <a:spLocks noChangeArrowheads="1"/>
              </p:cNvSpPr>
              <p:nvPr/>
            </p:nvSpPr>
            <p:spPr bwMode="auto">
              <a:xfrm>
                <a:off x="3600" y="912"/>
                <a:ext cx="609" cy="56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r>
                  <a:rPr lang="en-US" sz="2400" b="1"/>
                  <a:t> </a:t>
                </a:r>
              </a:p>
            </p:txBody>
          </p:sp>
          <p:sp>
            <p:nvSpPr>
              <p:cNvPr id="56332" name="Oval 12"/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609" cy="56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defRPr/>
                </a:pPr>
                <a:r>
                  <a:rPr lang="en-US" sz="2400" b="1"/>
                  <a:t> </a:t>
                </a:r>
              </a:p>
            </p:txBody>
          </p:sp>
        </p:grp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3552" y="3024"/>
              <a:ext cx="196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/>
                <a:t>Ionic Compound</a:t>
              </a:r>
            </a:p>
          </p:txBody>
        </p:sp>
      </p:grp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4114800" y="5172075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gradFill rotWithShape="0">
            <a:gsLst>
              <a:gs pos="0">
                <a:srgbClr val="479B8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2362200" y="5248275"/>
            <a:ext cx="457200" cy="457200"/>
          </a:xfrm>
          <a:prstGeom prst="plus">
            <a:avLst>
              <a:gd name="adj" fmla="val 25000"/>
            </a:avLst>
          </a:prstGeom>
          <a:gradFill rotWithShape="0">
            <a:gsLst>
              <a:gs pos="0">
                <a:srgbClr val="479B8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1219200" y="1590675"/>
            <a:ext cx="741045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hlink"/>
                </a:solidFill>
              </a:rPr>
              <a:t>Ionic bond</a:t>
            </a:r>
            <a:r>
              <a:rPr lang="en-US" sz="3200" dirty="0">
                <a:solidFill>
                  <a:schemeClr val="hlink"/>
                </a:solidFill>
              </a:rPr>
              <a:t>-</a:t>
            </a:r>
            <a:r>
              <a:rPr lang="en-US" sz="3200" dirty="0">
                <a:sym typeface="Bookshelf Symbol 1" pitchFamily="34" charset="2"/>
              </a:rPr>
              <a:t> bond formed by attraction between + and - ions</a:t>
            </a:r>
            <a:endParaRPr lang="en-US" sz="2000" dirty="0">
              <a:solidFill>
                <a:srgbClr val="479B8F"/>
              </a:solidFill>
            </a:endParaRPr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1139825" y="6242050"/>
            <a:ext cx="552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Remember -  </a:t>
            </a:r>
            <a:r>
              <a:rPr lang="en-US" dirty="0" err="1"/>
              <a:t>Cations</a:t>
            </a:r>
            <a:r>
              <a:rPr lang="en-US" dirty="0"/>
              <a:t> are “PAWSITIVE!    </a:t>
            </a:r>
          </a:p>
        </p:txBody>
      </p:sp>
      <p:pic>
        <p:nvPicPr>
          <p:cNvPr id="19467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4975" y="5981700"/>
            <a:ext cx="3825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7" grpId="0" animBg="1" autoUpdateAnimBg="0"/>
      <p:bldP spid="56328" grpId="0" animBg="1" autoUpdateAnimBg="0"/>
      <p:bldP spid="56334" grpId="0" animBg="1"/>
      <p:bldP spid="56335" grpId="0" animBg="1"/>
      <p:bldP spid="56337" grpId="0" autoUpdateAnimBg="0"/>
      <p:bldP spid="194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Multivalent Binary Compounds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3900" y="2400300"/>
            <a:ext cx="7867651" cy="237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en-US" sz="1900" dirty="0" smtClean="0"/>
              <a:t>To name these compounds: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¡"/>
            </a:pPr>
            <a:r>
              <a:rPr lang="en-US" sz="1900" dirty="0" smtClean="0">
                <a:solidFill>
                  <a:schemeClr val="folHlink"/>
                </a:solidFill>
              </a:rPr>
              <a:t>Write the name of the metal element (</a:t>
            </a:r>
            <a:r>
              <a:rPr lang="en-US" sz="1900" dirty="0" err="1" smtClean="0">
                <a:solidFill>
                  <a:schemeClr val="folHlink"/>
                </a:solidFill>
              </a:rPr>
              <a:t>cation</a:t>
            </a:r>
            <a:r>
              <a:rPr lang="en-US" sz="1900" dirty="0" smtClean="0">
                <a:solidFill>
                  <a:schemeClr val="folHlink"/>
                </a:solidFill>
              </a:rPr>
              <a:t>).  Put </a:t>
            </a:r>
            <a:r>
              <a:rPr lang="en-US" sz="1900" dirty="0" err="1" smtClean="0">
                <a:solidFill>
                  <a:schemeClr val="folHlink"/>
                </a:solidFill>
              </a:rPr>
              <a:t>parantheses</a:t>
            </a:r>
            <a:r>
              <a:rPr lang="en-US" sz="1900" dirty="0" smtClean="0">
                <a:solidFill>
                  <a:schemeClr val="folHlink"/>
                </a:solidFill>
              </a:rPr>
              <a:t> after the metal name but leave them empty.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¡"/>
            </a:pPr>
            <a:r>
              <a:rPr lang="en-US" sz="1900" dirty="0" smtClean="0">
                <a:solidFill>
                  <a:schemeClr val="folHlink"/>
                </a:solidFill>
              </a:rPr>
              <a:t>Write the name of the anion and change its ending to –</a:t>
            </a:r>
            <a:r>
              <a:rPr lang="en-US" sz="1900" dirty="0" err="1" smtClean="0">
                <a:solidFill>
                  <a:schemeClr val="folHlink"/>
                </a:solidFill>
              </a:rPr>
              <a:t>ide</a:t>
            </a:r>
            <a:r>
              <a:rPr lang="en-US" sz="1900" dirty="0" smtClean="0">
                <a:solidFill>
                  <a:schemeClr val="folHlink"/>
                </a:solidFill>
              </a:rPr>
              <a:t>.  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¡"/>
            </a:pPr>
            <a:r>
              <a:rPr lang="en-US" sz="1900" dirty="0" smtClean="0">
                <a:solidFill>
                  <a:schemeClr val="folHlink"/>
                </a:solidFill>
              </a:rPr>
              <a:t>Determine the charge of the metal </a:t>
            </a:r>
            <a:endParaRPr lang="en-US" sz="1900" b="1" dirty="0" smtClean="0">
              <a:solidFill>
                <a:schemeClr val="folHlink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¡"/>
            </a:pPr>
            <a:r>
              <a:rPr lang="en-US" sz="1900" dirty="0" smtClean="0">
                <a:solidFill>
                  <a:schemeClr val="folHlink"/>
                </a:solidFill>
              </a:rPr>
              <a:t>Write the charge as a roman numeral in parentheses after the metal’s name (remember – we left this blank)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275" y="1444532"/>
            <a:ext cx="82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a way to show the charge since it isn’t always the same.  To do this we will use a system that inserts a roman numeral as the charge.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Ion Charges</a:t>
            </a:r>
            <a:endParaRPr lang="en-US" dirty="0"/>
          </a:p>
        </p:txBody>
      </p:sp>
      <p:pic>
        <p:nvPicPr>
          <p:cNvPr id="7" name="Content Placeholder 6" descr="ptable4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2586" r="-12586"/>
          <a:stretch>
            <a:fillRect/>
          </a:stretch>
        </p:blipFill>
        <p:spPr>
          <a:xfrm>
            <a:off x="549275" y="2286001"/>
            <a:ext cx="8042276" cy="4343400"/>
          </a:xfrm>
        </p:spPr>
      </p:pic>
      <p:sp>
        <p:nvSpPr>
          <p:cNvPr id="8" name="TextBox 7"/>
          <p:cNvSpPr txBox="1"/>
          <p:nvPr/>
        </p:nvSpPr>
        <p:spPr>
          <a:xfrm>
            <a:off x="1193800" y="1444532"/>
            <a:ext cx="703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need to review this concept before we can get the charge of the multivalent metal.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1112838" y="3086100"/>
            <a:ext cx="1784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/>
              <a:t>CuCl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112838" y="3086100"/>
            <a:ext cx="1784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/>
              <a:t>CuCl</a:t>
            </a: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1214438" y="3049588"/>
            <a:ext cx="8064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V="1">
            <a:off x="1674813" y="2687638"/>
            <a:ext cx="0" cy="3317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1082675" y="2232025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Cation</a:t>
            </a:r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>
            <a:off x="2232025" y="3927475"/>
            <a:ext cx="6858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 flipV="1">
            <a:off x="2576513" y="3894138"/>
            <a:ext cx="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2027238" y="4249738"/>
            <a:ext cx="104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Anion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1143000" y="1828800"/>
            <a:ext cx="18780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“Copper”</a:t>
            </a:r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2057400" y="4648200"/>
            <a:ext cx="1878013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“Chlor</a:t>
            </a:r>
            <a:r>
              <a:rPr lang="en-US" b="1" u="sng">
                <a:solidFill>
                  <a:schemeClr val="folHlink"/>
                </a:solidFill>
              </a:rPr>
              <a:t>ine</a:t>
            </a:r>
            <a:r>
              <a:rPr lang="en-US" b="1">
                <a:solidFill>
                  <a:schemeClr val="folHlink"/>
                </a:solidFill>
              </a:rPr>
              <a:t>” becomes “Chlor</a:t>
            </a:r>
            <a:r>
              <a:rPr lang="en-US" b="1" u="sng">
                <a:solidFill>
                  <a:schemeClr val="folHlink"/>
                </a:solidFill>
              </a:rPr>
              <a:t>ide</a:t>
            </a:r>
            <a:r>
              <a:rPr lang="en-US" b="1">
                <a:solidFill>
                  <a:schemeClr val="folHlink"/>
                </a:solidFill>
              </a:rPr>
              <a:t>”</a:t>
            </a:r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990600" y="5715000"/>
            <a:ext cx="4146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/>
              <a:t>Copper      Chloride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  <p:bldP spid="160773" grpId="0" animBg="1"/>
      <p:bldP spid="160774" grpId="0" autoUpdateAnimBg="0"/>
      <p:bldP spid="160775" grpId="0" animBg="1"/>
      <p:bldP spid="160776" grpId="0" animBg="1"/>
      <p:bldP spid="160777" grpId="0" autoUpdateAnimBg="0"/>
      <p:bldP spid="160778" grpId="0" autoUpdateAnimBg="0"/>
      <p:bldP spid="160779" grpId="0" autoUpdateAnimBg="0"/>
      <p:bldP spid="16078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112838" y="3086100"/>
            <a:ext cx="1784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/>
              <a:t>CuCl</a:t>
            </a:r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1214438" y="3049588"/>
            <a:ext cx="8064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 flipV="1">
            <a:off x="1674813" y="2687638"/>
            <a:ext cx="0" cy="3317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082675" y="2232025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Cation</a:t>
            </a: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2232025" y="3927475"/>
            <a:ext cx="6858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flipV="1">
            <a:off x="2576513" y="3894138"/>
            <a:ext cx="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2027238" y="4249738"/>
            <a:ext cx="104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Anion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1143000" y="1828800"/>
            <a:ext cx="18780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“Copper”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2057400" y="4648200"/>
            <a:ext cx="1878013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“Chlor</a:t>
            </a:r>
            <a:r>
              <a:rPr lang="en-US" b="1" u="sng">
                <a:solidFill>
                  <a:schemeClr val="folHlink"/>
                </a:solidFill>
              </a:rPr>
              <a:t>ine</a:t>
            </a:r>
            <a:r>
              <a:rPr lang="en-US" b="1">
                <a:solidFill>
                  <a:schemeClr val="folHlink"/>
                </a:solidFill>
              </a:rPr>
              <a:t>” becomes “Chlor</a:t>
            </a:r>
            <a:r>
              <a:rPr lang="en-US" b="1" u="sng">
                <a:solidFill>
                  <a:schemeClr val="folHlink"/>
                </a:solidFill>
              </a:rPr>
              <a:t>ide</a:t>
            </a:r>
            <a:r>
              <a:rPr lang="en-US" b="1">
                <a:solidFill>
                  <a:schemeClr val="folHlink"/>
                </a:solidFill>
              </a:rPr>
              <a:t>”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990600" y="5715000"/>
            <a:ext cx="4146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/>
              <a:t>Copper      Chloride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5029200" y="2452688"/>
            <a:ext cx="2736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Chloride has a –1 charge</a:t>
            </a: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4318000" y="3124200"/>
            <a:ext cx="4777019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500" dirty="0" smtClean="0"/>
              <a:t>There is one </a:t>
            </a:r>
            <a:r>
              <a:rPr lang="en-US" sz="1500" dirty="0" err="1" smtClean="0"/>
              <a:t>Cl</a:t>
            </a:r>
            <a:r>
              <a:rPr lang="en-US" sz="1500" dirty="0" smtClean="0"/>
              <a:t> in the compound so the total negative charge is -1</a:t>
            </a:r>
            <a:endParaRPr lang="en-US" sz="1500" dirty="0"/>
          </a:p>
        </p:txBody>
      </p:sp>
      <p:sp>
        <p:nvSpPr>
          <p:cNvPr id="162831" name="Text Box 15"/>
          <p:cNvSpPr txBox="1">
            <a:spLocks noChangeArrowheads="1"/>
          </p:cNvSpPr>
          <p:nvPr/>
        </p:nvSpPr>
        <p:spPr bwMode="auto">
          <a:xfrm>
            <a:off x="5029200" y="3708400"/>
            <a:ext cx="374967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 </a:t>
            </a:r>
            <a:r>
              <a:rPr lang="en-US" dirty="0"/>
              <a:t>–1 charge needs a +1 </a:t>
            </a:r>
            <a:r>
              <a:rPr lang="en-US" dirty="0" smtClean="0"/>
              <a:t>charge</a:t>
            </a:r>
          </a:p>
          <a:p>
            <a:pPr algn="ctr" eaLnBrk="0" hangingPunct="0"/>
            <a:r>
              <a:rPr lang="en-US" dirty="0" smtClean="0"/>
              <a:t>or</a:t>
            </a:r>
          </a:p>
          <a:p>
            <a:pPr eaLnBrk="0" hangingPunct="0"/>
            <a:r>
              <a:rPr lang="en-US" dirty="0" smtClean="0"/>
              <a:t>      -1 + Cu =0   Cu must be +1</a:t>
            </a:r>
            <a:endParaRPr lang="en-US" dirty="0"/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5029200" y="4814888"/>
            <a:ext cx="32004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Therefore, copper must be +1</a:t>
            </a:r>
          </a:p>
        </p:txBody>
      </p:sp>
      <p:sp>
        <p:nvSpPr>
          <p:cNvPr id="162833" name="Line 17"/>
          <p:cNvSpPr>
            <a:spLocks noChangeShapeType="1"/>
          </p:cNvSpPr>
          <p:nvPr/>
        </p:nvSpPr>
        <p:spPr bwMode="auto">
          <a:xfrm>
            <a:off x="6324600" y="2743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2834" name="Line 18"/>
          <p:cNvSpPr>
            <a:spLocks noChangeShapeType="1"/>
          </p:cNvSpPr>
          <p:nvPr/>
        </p:nvSpPr>
        <p:spPr bwMode="auto">
          <a:xfrm>
            <a:off x="6477000" y="45100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2835" name="Rectangle 19"/>
          <p:cNvSpPr>
            <a:spLocks noChangeArrowheads="1"/>
          </p:cNvSpPr>
          <p:nvPr/>
        </p:nvSpPr>
        <p:spPr bwMode="auto">
          <a:xfrm>
            <a:off x="2667000" y="5715000"/>
            <a:ext cx="6159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/>
              <a:t>(I)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9" grpId="0" autoUpdateAnimBg="0"/>
      <p:bldP spid="162830" grpId="0" autoUpdateAnimBg="0"/>
      <p:bldP spid="162831" grpId="0" autoUpdateAnimBg="0"/>
      <p:bldP spid="162832" grpId="0" autoUpdateAnimBg="0"/>
      <p:bldP spid="162833" grpId="0" animBg="1"/>
      <p:bldP spid="162834" grpId="0" animBg="1"/>
      <p:bldP spid="16283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700" dirty="0"/>
              <a:t>Example </a:t>
            </a:r>
            <a:r>
              <a:rPr lang="en-US" sz="3700" dirty="0" smtClean="0"/>
              <a:t>#2</a:t>
            </a:r>
            <a:endParaRPr lang="en-US" sz="3700" dirty="0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1112838" y="3086100"/>
            <a:ext cx="2023591" cy="9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 dirty="0" smtClean="0"/>
              <a:t>Fe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  <a:r>
              <a:rPr lang="en-US" sz="5400" b="1" baseline="-25000" dirty="0" smtClean="0"/>
              <a:t>3</a:t>
            </a:r>
            <a:endParaRPr lang="en-US" sz="5400" b="1" baseline="-25000" dirty="0"/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700" dirty="0"/>
              <a:t>Example </a:t>
            </a:r>
            <a:r>
              <a:rPr lang="en-US" sz="3700" dirty="0" smtClean="0"/>
              <a:t>#2</a:t>
            </a:r>
            <a:endParaRPr lang="en-US" sz="3700" dirty="0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112838" y="3086100"/>
            <a:ext cx="2239996" cy="9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 dirty="0" smtClean="0"/>
              <a:t> Fe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  <a:r>
              <a:rPr lang="en-US" sz="5400" b="1" baseline="-25000" dirty="0" smtClean="0"/>
              <a:t>3  </a:t>
            </a:r>
            <a:endParaRPr lang="en-US" sz="5400" b="1" baseline="-25000" dirty="0"/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1214438" y="3049588"/>
            <a:ext cx="8064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 flipV="1">
            <a:off x="1674813" y="2687638"/>
            <a:ext cx="0" cy="3317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1082675" y="2232025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Cation</a:t>
            </a:r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>
            <a:off x="2566988" y="4002088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 flipV="1">
            <a:off x="3124200" y="3968750"/>
            <a:ext cx="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2554170" y="4324350"/>
            <a:ext cx="1132121" cy="46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hlink"/>
                </a:solidFill>
              </a:rPr>
              <a:t> Anion</a:t>
            </a:r>
            <a:endParaRPr lang="en-US" sz="2400" b="1" dirty="0">
              <a:solidFill>
                <a:schemeClr val="hlink"/>
              </a:solidFill>
            </a:endParaRP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1143000" y="1828800"/>
            <a:ext cx="18780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“Iron”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1674813" y="4786655"/>
            <a:ext cx="30813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folHlink"/>
                </a:solidFill>
              </a:rPr>
              <a:t>“Oxygen becomes oxide”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990600" y="5715000"/>
            <a:ext cx="306939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dirty="0"/>
              <a:t>Iron     </a:t>
            </a:r>
            <a:r>
              <a:rPr lang="en-US" sz="3600" dirty="0" smtClean="0"/>
              <a:t> oxide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/>
      <p:bldP spid="164869" grpId="0" animBg="1"/>
      <p:bldP spid="164870" grpId="0" autoUpdateAnimBg="0"/>
      <p:bldP spid="164871" grpId="0" animBg="1"/>
      <p:bldP spid="164872" grpId="0" animBg="1"/>
      <p:bldP spid="164873" grpId="0" autoUpdateAnimBg="0"/>
      <p:bldP spid="164874" grpId="0" autoUpdateAnimBg="0"/>
      <p:bldP spid="164875" grpId="0" autoUpdateAnimBg="0"/>
      <p:bldP spid="16487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700" dirty="0"/>
              <a:t>Example </a:t>
            </a:r>
            <a:r>
              <a:rPr lang="en-US" sz="3700" dirty="0" smtClean="0"/>
              <a:t>#2</a:t>
            </a:r>
            <a:endParaRPr lang="en-US" sz="3700" dirty="0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112838" y="3086100"/>
            <a:ext cx="2023591" cy="9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 dirty="0" smtClean="0"/>
              <a:t>Fe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  <a:r>
              <a:rPr lang="en-US" sz="5400" b="1" baseline="-25000" dirty="0" smtClean="0"/>
              <a:t>3</a:t>
            </a:r>
            <a:endParaRPr lang="en-US" sz="5400" b="1" baseline="-25000" dirty="0"/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1214438" y="3049588"/>
            <a:ext cx="8064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1674813" y="2687638"/>
            <a:ext cx="0" cy="3317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082675" y="2232025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Cation</a:t>
            </a: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2566988" y="4002088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V="1">
            <a:off x="3124200" y="3968750"/>
            <a:ext cx="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173288" y="4324350"/>
            <a:ext cx="1893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Polyatomic </a:t>
            </a:r>
          </a:p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Anion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1143000" y="1828800"/>
            <a:ext cx="18780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“Iron”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2514600" y="5119688"/>
            <a:ext cx="187801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folHlink"/>
                </a:solidFill>
              </a:rPr>
              <a:t>  “oxide”</a:t>
            </a:r>
            <a:endParaRPr lang="en-US" b="1" dirty="0">
              <a:solidFill>
                <a:schemeClr val="folHlink"/>
              </a:solidFill>
            </a:endParaRP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990600" y="5715000"/>
            <a:ext cx="306939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dirty="0" smtClean="0"/>
              <a:t>Iron      oxide</a:t>
            </a:r>
            <a:endParaRPr lang="en-US" sz="3600" dirty="0"/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5203341" y="2159556"/>
            <a:ext cx="25473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oxide </a:t>
            </a:r>
            <a:r>
              <a:rPr lang="en-US" dirty="0"/>
              <a:t>has a –2 charge</a:t>
            </a:r>
          </a:p>
        </p:txBody>
      </p:sp>
      <p:sp>
        <p:nvSpPr>
          <p:cNvPr id="166926" name="Text Box 14"/>
          <p:cNvSpPr txBox="1">
            <a:spLocks noChangeArrowheads="1"/>
          </p:cNvSpPr>
          <p:nvPr/>
        </p:nvSpPr>
        <p:spPr bwMode="auto">
          <a:xfrm>
            <a:off x="4067175" y="2891522"/>
            <a:ext cx="48863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There are 3 oxide ions with a -</a:t>
            </a:r>
            <a:r>
              <a:rPr lang="en-US" dirty="0"/>
              <a:t>2 </a:t>
            </a:r>
            <a:r>
              <a:rPr lang="en-US" dirty="0" smtClean="0"/>
              <a:t>charge</a:t>
            </a:r>
          </a:p>
          <a:p>
            <a:pPr algn="ctr" eaLnBrk="0" hangingPunct="0"/>
            <a:r>
              <a:rPr lang="en-US" dirty="0" smtClean="0"/>
              <a:t>For a total negative charge of -6</a:t>
            </a:r>
            <a:endParaRPr lang="en-US" dirty="0"/>
          </a:p>
        </p:txBody>
      </p:sp>
      <p:sp>
        <p:nvSpPr>
          <p:cNvPr id="166927" name="Text Box 15"/>
          <p:cNvSpPr txBox="1">
            <a:spLocks noChangeArrowheads="1"/>
          </p:cNvSpPr>
          <p:nvPr/>
        </p:nvSpPr>
        <p:spPr bwMode="auto">
          <a:xfrm>
            <a:off x="4841876" y="3862685"/>
            <a:ext cx="3749675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A –6 charge needs a +6 charge and there are 2 iron </a:t>
            </a:r>
            <a:r>
              <a:rPr lang="en-US" dirty="0" smtClean="0"/>
              <a:t>ions</a:t>
            </a:r>
          </a:p>
          <a:p>
            <a:pPr eaLnBrk="0" hangingPunct="0"/>
            <a:r>
              <a:rPr lang="en-US" dirty="0" smtClean="0"/>
              <a:t>Or  2(Fe) + 3(-2) = 0 </a:t>
            </a:r>
          </a:p>
          <a:p>
            <a:pPr eaLnBrk="0" hangingPunct="0"/>
            <a:endParaRPr lang="en-US" dirty="0" smtClean="0"/>
          </a:p>
          <a:p>
            <a:pPr eaLnBrk="0" hangingPunct="0"/>
            <a:endParaRPr lang="en-US" dirty="0"/>
          </a:p>
        </p:txBody>
      </p:sp>
      <p:sp>
        <p:nvSpPr>
          <p:cNvPr id="166928" name="Text Box 16"/>
          <p:cNvSpPr txBox="1">
            <a:spLocks noChangeArrowheads="1"/>
          </p:cNvSpPr>
          <p:nvPr/>
        </p:nvSpPr>
        <p:spPr bwMode="auto">
          <a:xfrm>
            <a:off x="5029200" y="5119688"/>
            <a:ext cx="28829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Therefore, iron must be +3</a:t>
            </a:r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>
            <a:off x="6477000" y="24526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6930" name="Line 18"/>
          <p:cNvSpPr>
            <a:spLocks noChangeShapeType="1"/>
          </p:cNvSpPr>
          <p:nvPr/>
        </p:nvSpPr>
        <p:spPr bwMode="auto">
          <a:xfrm>
            <a:off x="6477000" y="48148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6931" name="Rectangle 19"/>
          <p:cNvSpPr>
            <a:spLocks noChangeArrowheads="1"/>
          </p:cNvSpPr>
          <p:nvPr/>
        </p:nvSpPr>
        <p:spPr bwMode="auto">
          <a:xfrm>
            <a:off x="1797050" y="5715000"/>
            <a:ext cx="8699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/>
              <a:t>(III)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5" grpId="0" autoUpdateAnimBg="0"/>
      <p:bldP spid="166926" grpId="0" autoUpdateAnimBg="0"/>
      <p:bldP spid="166927" grpId="0" autoUpdateAnimBg="0"/>
      <p:bldP spid="166928" grpId="0" autoUpdateAnimBg="0"/>
      <p:bldP spid="166929" grpId="0" animBg="1"/>
      <p:bldP spid="166930" grpId="0" animBg="1"/>
      <p:bldP spid="16693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457200" y="1514475"/>
            <a:ext cx="8332788" cy="342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charset="2"/>
              <a:buChar char="l"/>
            </a:pPr>
            <a:r>
              <a:rPr lang="en-US" sz="3200" dirty="0" smtClean="0"/>
              <a:t>To </a:t>
            </a:r>
            <a:r>
              <a:rPr lang="en-US" sz="3200" dirty="0"/>
              <a:t>write these formulas:</a:t>
            </a:r>
            <a:endParaRPr lang="en-US" sz="3200" dirty="0" smtClean="0"/>
          </a:p>
          <a:p>
            <a:pPr marL="1200150" lvl="2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¡"/>
            </a:pPr>
            <a:r>
              <a:rPr lang="en-US" sz="2800" dirty="0" smtClean="0">
                <a:solidFill>
                  <a:schemeClr val="folHlink"/>
                </a:solidFill>
              </a:rPr>
              <a:t>Write </a:t>
            </a:r>
            <a:r>
              <a:rPr lang="en-US" sz="2800" dirty="0">
                <a:solidFill>
                  <a:schemeClr val="folHlink"/>
                </a:solidFill>
              </a:rPr>
              <a:t>the symbol and charge of the </a:t>
            </a:r>
            <a:r>
              <a:rPr lang="en-US" sz="2800" dirty="0" err="1">
                <a:solidFill>
                  <a:schemeClr val="folHlink"/>
                </a:solidFill>
              </a:rPr>
              <a:t>cation</a:t>
            </a:r>
            <a:r>
              <a:rPr lang="en-US" sz="2800" dirty="0">
                <a:solidFill>
                  <a:schemeClr val="folHlink"/>
                </a:solidFill>
              </a:rPr>
              <a:t> (you get</a:t>
            </a:r>
            <a:r>
              <a:rPr lang="en-US" sz="2800" dirty="0" smtClean="0">
                <a:solidFill>
                  <a:schemeClr val="folHlink"/>
                </a:solidFill>
              </a:rPr>
              <a:t> the charge </a:t>
            </a:r>
            <a:r>
              <a:rPr lang="en-US" sz="2800" dirty="0">
                <a:solidFill>
                  <a:schemeClr val="folHlink"/>
                </a:solidFill>
              </a:rPr>
              <a:t>from the roman numeral)</a:t>
            </a:r>
          </a:p>
          <a:p>
            <a:pPr marL="1200150" lvl="2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¡"/>
            </a:pPr>
            <a:r>
              <a:rPr lang="en-US" sz="2800" dirty="0">
                <a:solidFill>
                  <a:schemeClr val="folHlink"/>
                </a:solidFill>
              </a:rPr>
              <a:t>Write the symbol and charge of the anion.</a:t>
            </a:r>
          </a:p>
          <a:p>
            <a:pPr marL="1200150" lvl="2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¡"/>
            </a:pPr>
            <a:r>
              <a:rPr lang="en-US" sz="2800" dirty="0">
                <a:solidFill>
                  <a:schemeClr val="folHlink"/>
                </a:solidFill>
              </a:rPr>
              <a:t>Balance the charges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549275" y="355600"/>
            <a:ext cx="8042276" cy="87303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Naming </a:t>
            </a:r>
            <a:r>
              <a:rPr lang="en-US" sz="3600" dirty="0"/>
              <a:t>Multivalent Metals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576" y="4846796"/>
            <a:ext cx="7885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</a:pPr>
            <a:r>
              <a:rPr lang="en-US" sz="2800" dirty="0" smtClean="0">
                <a:solidFill>
                  <a:schemeClr val="folHlink"/>
                </a:solidFill>
              </a:rPr>
              <a:t>NOTE:  The roman numerals tell the charge of the metal (</a:t>
            </a:r>
            <a:r>
              <a:rPr lang="en-US" sz="2800" dirty="0" err="1" smtClean="0">
                <a:solidFill>
                  <a:schemeClr val="folHlink"/>
                </a:solidFill>
              </a:rPr>
              <a:t>cation</a:t>
            </a:r>
            <a:r>
              <a:rPr lang="en-US" sz="2800" dirty="0" smtClean="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8588" y="5800903"/>
            <a:ext cx="653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Roman Numeral = The Charge!!!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134" y="5800903"/>
            <a:ext cx="904297" cy="904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52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52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52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build="p" bldLvl="3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1112838" y="3086100"/>
            <a:ext cx="3317415" cy="5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/>
              <a:t>Iron (III)</a:t>
            </a:r>
            <a:r>
              <a:rPr lang="en-US" sz="3200" b="1" dirty="0" smtClean="0"/>
              <a:t> sulfide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Metals &amp; Non-Metals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479425" y="1462088"/>
            <a:ext cx="8415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/>
              <a:t>Ionic Bonds are between metals &amp; non-metals</a:t>
            </a:r>
          </a:p>
        </p:txBody>
      </p:sp>
      <p:graphicFrame>
        <p:nvGraphicFramePr>
          <p:cNvPr id="107535" name="Group 15"/>
          <p:cNvGraphicFramePr>
            <a:graphicFrameLocks noGrp="1"/>
          </p:cNvGraphicFramePr>
          <p:nvPr/>
        </p:nvGraphicFramePr>
        <p:xfrm>
          <a:off x="1343025" y="1973263"/>
          <a:ext cx="6323013" cy="4061460"/>
        </p:xfrm>
        <a:graphic>
          <a:graphicData uri="http://schemas.openxmlformats.org/drawingml/2006/table">
            <a:tbl>
              <a:tblPr/>
              <a:tblGrid>
                <a:gridCol w="333375"/>
                <a:gridCol w="360363"/>
                <a:gridCol w="325437"/>
                <a:gridCol w="319088"/>
                <a:gridCol w="339725"/>
                <a:gridCol w="363537"/>
                <a:gridCol w="363538"/>
                <a:gridCol w="331787"/>
                <a:gridCol w="350838"/>
                <a:gridCol w="425450"/>
                <a:gridCol w="403225"/>
                <a:gridCol w="403225"/>
                <a:gridCol w="374650"/>
                <a:gridCol w="333375"/>
                <a:gridCol w="325437"/>
                <a:gridCol w="319088"/>
                <a:gridCol w="317500"/>
                <a:gridCol w="333375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Cu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Zn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Rb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Zr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Nb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Mo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Ru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Sb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Lu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Au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Pb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Db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Uun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Uuu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Uub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Uut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Metals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Metalloids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Non-metals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112838" y="3086100"/>
            <a:ext cx="3317415" cy="5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/>
              <a:t>Iron (III)</a:t>
            </a:r>
            <a:r>
              <a:rPr lang="en-US" sz="3200" b="1" dirty="0" smtClean="0"/>
              <a:t> sulfide</a:t>
            </a:r>
            <a:endParaRPr lang="en-US" sz="3200" b="1" dirty="0"/>
          </a:p>
        </p:txBody>
      </p:sp>
      <p:sp>
        <p:nvSpPr>
          <p:cNvPr id="275460" name="Line 4"/>
          <p:cNvSpPr>
            <a:spLocks noChangeShapeType="1"/>
          </p:cNvSpPr>
          <p:nvPr/>
        </p:nvSpPr>
        <p:spPr bwMode="auto">
          <a:xfrm>
            <a:off x="1214438" y="3049588"/>
            <a:ext cx="1371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461" name="Line 5"/>
          <p:cNvSpPr>
            <a:spLocks noChangeShapeType="1"/>
          </p:cNvSpPr>
          <p:nvPr/>
        </p:nvSpPr>
        <p:spPr bwMode="auto">
          <a:xfrm flipV="1">
            <a:off x="1887538" y="2687638"/>
            <a:ext cx="0" cy="3317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1295400" y="2232025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Cation</a:t>
            </a:r>
          </a:p>
        </p:txBody>
      </p:sp>
      <p:sp>
        <p:nvSpPr>
          <p:cNvPr id="275463" name="Line 7"/>
          <p:cNvSpPr>
            <a:spLocks noChangeShapeType="1"/>
          </p:cNvSpPr>
          <p:nvPr/>
        </p:nvSpPr>
        <p:spPr bwMode="auto">
          <a:xfrm>
            <a:off x="2819400" y="3697288"/>
            <a:ext cx="1096963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464" name="Line 8"/>
          <p:cNvSpPr>
            <a:spLocks noChangeShapeType="1"/>
          </p:cNvSpPr>
          <p:nvPr/>
        </p:nvSpPr>
        <p:spPr bwMode="auto">
          <a:xfrm flipV="1">
            <a:off x="3368675" y="3663950"/>
            <a:ext cx="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465" name="Rectangle 9"/>
          <p:cNvSpPr>
            <a:spLocks noChangeArrowheads="1"/>
          </p:cNvSpPr>
          <p:nvPr/>
        </p:nvSpPr>
        <p:spPr bwMode="auto">
          <a:xfrm>
            <a:off x="2819400" y="4019550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Anion</a:t>
            </a:r>
          </a:p>
        </p:txBody>
      </p:sp>
      <p:sp>
        <p:nvSpPr>
          <p:cNvPr id="275466" name="Text Box 10"/>
          <p:cNvSpPr txBox="1">
            <a:spLocks noChangeArrowheads="1"/>
          </p:cNvSpPr>
          <p:nvPr/>
        </p:nvSpPr>
        <p:spPr bwMode="auto">
          <a:xfrm>
            <a:off x="1355725" y="1828800"/>
            <a:ext cx="18780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Fe</a:t>
            </a:r>
            <a:r>
              <a:rPr lang="en-US" b="1" baseline="30000">
                <a:solidFill>
                  <a:schemeClr val="folHlink"/>
                </a:solidFill>
              </a:rPr>
              <a:t>+3</a:t>
            </a:r>
          </a:p>
        </p:txBody>
      </p: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2849563" y="4418013"/>
            <a:ext cx="187801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>
                <a:solidFill>
                  <a:schemeClr val="folHlink"/>
                </a:solidFill>
              </a:rPr>
              <a:t>S</a:t>
            </a:r>
            <a:r>
              <a:rPr lang="en-US" b="1" baseline="30000" dirty="0" smtClean="0">
                <a:solidFill>
                  <a:schemeClr val="folHlink"/>
                </a:solidFill>
              </a:rPr>
              <a:t>-</a:t>
            </a:r>
            <a:r>
              <a:rPr lang="en-US" b="1" baseline="30000" dirty="0">
                <a:solidFill>
                  <a:schemeClr val="folHlink"/>
                </a:solidFill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 animBg="1"/>
      <p:bldP spid="275461" grpId="0" animBg="1"/>
      <p:bldP spid="275462" grpId="0" autoUpdateAnimBg="0"/>
      <p:bldP spid="275463" grpId="0" animBg="1"/>
      <p:bldP spid="275464" grpId="0" animBg="1"/>
      <p:bldP spid="275465" grpId="0" autoUpdateAnimBg="0"/>
      <p:bldP spid="275466" grpId="0" autoUpdateAnimBg="0"/>
      <p:bldP spid="27546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</a:t>
            </a:r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112838" y="3086100"/>
            <a:ext cx="3368711" cy="5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/>
              <a:t>Iron (III)</a:t>
            </a:r>
            <a:r>
              <a:rPr lang="en-US" sz="3200" b="1" dirty="0" smtClean="0"/>
              <a:t> Sulfide</a:t>
            </a:r>
            <a:endParaRPr lang="en-US" sz="3200" b="1" dirty="0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1214438" y="3049588"/>
            <a:ext cx="1371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V="1">
            <a:off x="1887538" y="2687638"/>
            <a:ext cx="0" cy="3317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295400" y="2232025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Cation</a:t>
            </a: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2819400" y="3697288"/>
            <a:ext cx="1096963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flipV="1">
            <a:off x="3368675" y="3663950"/>
            <a:ext cx="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2819400" y="4019550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Anion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1355725" y="1828800"/>
            <a:ext cx="18780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Fe</a:t>
            </a:r>
            <a:r>
              <a:rPr lang="en-US" b="1" baseline="30000">
                <a:solidFill>
                  <a:schemeClr val="folHlink"/>
                </a:solidFill>
              </a:rPr>
              <a:t>+3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2849563" y="4418013"/>
            <a:ext cx="187801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>
                <a:solidFill>
                  <a:schemeClr val="folHlink"/>
                </a:solidFill>
              </a:rPr>
              <a:t>S</a:t>
            </a:r>
            <a:r>
              <a:rPr lang="en-US" b="1" baseline="30000" dirty="0" smtClean="0">
                <a:solidFill>
                  <a:schemeClr val="folHlink"/>
                </a:solidFill>
              </a:rPr>
              <a:t>-</a:t>
            </a:r>
            <a:r>
              <a:rPr lang="en-US" b="1" baseline="30000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277516" name="Text Box 12"/>
          <p:cNvSpPr txBox="1">
            <a:spLocks noChangeArrowheads="1"/>
          </p:cNvSpPr>
          <p:nvPr/>
        </p:nvSpPr>
        <p:spPr bwMode="auto">
          <a:xfrm>
            <a:off x="1828800" y="5386388"/>
            <a:ext cx="172645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800" dirty="0" smtClean="0"/>
              <a:t>Fe</a:t>
            </a:r>
            <a:r>
              <a:rPr lang="en-US" sz="4800" baseline="-25000" dirty="0" smtClean="0"/>
              <a:t>2</a:t>
            </a:r>
            <a:r>
              <a:rPr lang="en-US" sz="4800" dirty="0"/>
              <a:t>S</a:t>
            </a:r>
            <a:r>
              <a:rPr lang="en-US" sz="4800" baseline="-25000" dirty="0" smtClean="0"/>
              <a:t>3</a:t>
            </a:r>
            <a:endParaRPr lang="en-US" sz="4800" baseline="-25000" dirty="0"/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5692775" y="2209800"/>
            <a:ext cx="15462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Fe</a:t>
            </a:r>
            <a:r>
              <a:rPr lang="en-US" baseline="30000" dirty="0"/>
              <a:t>+</a:t>
            </a:r>
            <a:r>
              <a:rPr lang="en-US" baseline="30000" dirty="0" smtClean="0"/>
              <a:t>3</a:t>
            </a:r>
            <a:r>
              <a:rPr lang="en-US" dirty="0"/>
              <a:t>S</a:t>
            </a:r>
            <a:r>
              <a:rPr lang="en-US" baseline="30000" dirty="0" smtClean="0"/>
              <a:t>2</a:t>
            </a:r>
            <a:r>
              <a:rPr lang="en-US" baseline="30000" dirty="0"/>
              <a:t>-</a:t>
            </a:r>
          </a:p>
        </p:txBody>
      </p:sp>
      <p:sp>
        <p:nvSpPr>
          <p:cNvPr id="277518" name="Text Box 14"/>
          <p:cNvSpPr txBox="1">
            <a:spLocks noChangeArrowheads="1"/>
          </p:cNvSpPr>
          <p:nvPr/>
        </p:nvSpPr>
        <p:spPr bwMode="auto">
          <a:xfrm>
            <a:off x="5581650" y="2757488"/>
            <a:ext cx="1371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+3 + -2 = -1</a:t>
            </a:r>
          </a:p>
        </p:txBody>
      </p:sp>
      <p:sp>
        <p:nvSpPr>
          <p:cNvPr id="277519" name="Text Box 15"/>
          <p:cNvSpPr txBox="1">
            <a:spLocks noChangeArrowheads="1"/>
          </p:cNvSpPr>
          <p:nvPr/>
        </p:nvSpPr>
        <p:spPr bwMode="auto">
          <a:xfrm>
            <a:off x="5715000" y="3595688"/>
            <a:ext cx="1936084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Fe</a:t>
            </a:r>
            <a:r>
              <a:rPr lang="en-US" baseline="30000" dirty="0"/>
              <a:t>+3</a:t>
            </a:r>
            <a:r>
              <a:rPr lang="en-US" dirty="0"/>
              <a:t>Fe</a:t>
            </a:r>
            <a:r>
              <a:rPr lang="en-US" baseline="30000" dirty="0"/>
              <a:t>+</a:t>
            </a:r>
            <a:r>
              <a:rPr lang="en-US" baseline="30000" dirty="0" smtClean="0"/>
              <a:t>3</a:t>
            </a:r>
            <a:r>
              <a:rPr lang="en-US" dirty="0" smtClean="0"/>
              <a:t>S</a:t>
            </a:r>
            <a:r>
              <a:rPr lang="en-US" baseline="30000" dirty="0" smtClean="0"/>
              <a:t>2-</a:t>
            </a:r>
            <a:r>
              <a:rPr lang="en-US" dirty="0"/>
              <a:t>S</a:t>
            </a:r>
            <a:r>
              <a:rPr lang="en-US" baseline="30000" dirty="0" smtClean="0"/>
              <a:t>2-</a:t>
            </a:r>
            <a:r>
              <a:rPr lang="en-US" dirty="0" smtClean="0"/>
              <a:t>S</a:t>
            </a:r>
            <a:r>
              <a:rPr lang="en-US" baseline="30000" dirty="0" smtClean="0"/>
              <a:t>2-</a:t>
            </a:r>
          </a:p>
          <a:p>
            <a:pPr eaLnBrk="0" hangingPunct="0"/>
            <a:endParaRPr lang="en-US" baseline="30000" dirty="0"/>
          </a:p>
        </p:txBody>
      </p:sp>
      <p:sp>
        <p:nvSpPr>
          <p:cNvPr id="277520" name="Line 16"/>
          <p:cNvSpPr>
            <a:spLocks noChangeShapeType="1"/>
          </p:cNvSpPr>
          <p:nvPr/>
        </p:nvSpPr>
        <p:spPr bwMode="auto">
          <a:xfrm>
            <a:off x="6324600" y="31384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7521" name="Text Box 17"/>
          <p:cNvSpPr txBox="1">
            <a:spLocks noChangeArrowheads="1"/>
          </p:cNvSpPr>
          <p:nvPr/>
        </p:nvSpPr>
        <p:spPr bwMode="auto">
          <a:xfrm>
            <a:off x="5029200" y="5181600"/>
            <a:ext cx="3749675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The subscript “2” and “3” are used to show the numbers of atoms needed.</a:t>
            </a:r>
          </a:p>
        </p:txBody>
      </p:sp>
      <p:sp>
        <p:nvSpPr>
          <p:cNvPr id="277522" name="Text Box 18"/>
          <p:cNvSpPr txBox="1">
            <a:spLocks noChangeArrowheads="1"/>
          </p:cNvSpPr>
          <p:nvPr/>
        </p:nvSpPr>
        <p:spPr bwMode="auto">
          <a:xfrm>
            <a:off x="5638800" y="4129088"/>
            <a:ext cx="2609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+3 + 3 + -2 + -2 + -2 = 0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6" grpId="0" autoUpdateAnimBg="0"/>
      <p:bldP spid="277517" grpId="0" autoUpdateAnimBg="0"/>
      <p:bldP spid="277518" grpId="0" autoUpdateAnimBg="0"/>
      <p:bldP spid="277519" grpId="0" autoUpdateAnimBg="0"/>
      <p:bldP spid="277520" grpId="0" animBg="1"/>
      <p:bldP spid="277521" grpId="0" autoUpdateAnimBg="0"/>
      <p:bldP spid="27752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1112838" y="3086100"/>
            <a:ext cx="4006105" cy="5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/>
              <a:t>Copper (II)</a:t>
            </a:r>
            <a:r>
              <a:rPr lang="en-US" sz="3200" b="1" dirty="0" smtClean="0"/>
              <a:t> fluoride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112838" y="3086100"/>
            <a:ext cx="4006105" cy="5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/>
              <a:t>Copper (II)</a:t>
            </a:r>
            <a:r>
              <a:rPr lang="en-US" sz="3200" b="1" dirty="0" smtClean="0"/>
              <a:t> fluoride</a:t>
            </a:r>
            <a:endParaRPr lang="en-US" sz="3200" b="1" dirty="0"/>
          </a:p>
        </p:txBody>
      </p:sp>
      <p:sp>
        <p:nvSpPr>
          <p:cNvPr id="279556" name="Line 4"/>
          <p:cNvSpPr>
            <a:spLocks noChangeShapeType="1"/>
          </p:cNvSpPr>
          <p:nvPr/>
        </p:nvSpPr>
        <p:spPr bwMode="auto">
          <a:xfrm>
            <a:off x="1214438" y="3049588"/>
            <a:ext cx="2011362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7" name="Line 5"/>
          <p:cNvSpPr>
            <a:spLocks noChangeShapeType="1"/>
          </p:cNvSpPr>
          <p:nvPr/>
        </p:nvSpPr>
        <p:spPr bwMode="auto">
          <a:xfrm flipV="1">
            <a:off x="2235200" y="2687638"/>
            <a:ext cx="0" cy="3317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1643063" y="2232025"/>
            <a:ext cx="113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Cation</a:t>
            </a:r>
          </a:p>
        </p:txBody>
      </p:sp>
      <p:sp>
        <p:nvSpPr>
          <p:cNvPr id="279559" name="Line 7"/>
          <p:cNvSpPr>
            <a:spLocks noChangeShapeType="1"/>
          </p:cNvSpPr>
          <p:nvPr/>
        </p:nvSpPr>
        <p:spPr bwMode="auto">
          <a:xfrm>
            <a:off x="3352800" y="3697288"/>
            <a:ext cx="127952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0" name="Line 8"/>
          <p:cNvSpPr>
            <a:spLocks noChangeShapeType="1"/>
          </p:cNvSpPr>
          <p:nvPr/>
        </p:nvSpPr>
        <p:spPr bwMode="auto">
          <a:xfrm flipV="1">
            <a:off x="4075113" y="3663950"/>
            <a:ext cx="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1" name="Rectangle 9"/>
          <p:cNvSpPr>
            <a:spLocks noChangeArrowheads="1"/>
          </p:cNvSpPr>
          <p:nvPr/>
        </p:nvSpPr>
        <p:spPr bwMode="auto">
          <a:xfrm>
            <a:off x="3404171" y="3697288"/>
            <a:ext cx="1341883" cy="83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sz="2400" b="1" dirty="0" smtClean="0">
              <a:solidFill>
                <a:schemeClr val="hlink"/>
              </a:solidFill>
            </a:endParaRPr>
          </a:p>
          <a:p>
            <a:pPr algn="ctr" eaLnBrk="0" hangingPunct="0"/>
            <a:r>
              <a:rPr lang="en-US" sz="2400" b="1" dirty="0">
                <a:solidFill>
                  <a:schemeClr val="hlink"/>
                </a:solidFill>
              </a:rPr>
              <a:t>Anion</a:t>
            </a:r>
          </a:p>
        </p:txBody>
      </p:sp>
      <p:sp>
        <p:nvSpPr>
          <p:cNvPr id="279562" name="Text Box 10"/>
          <p:cNvSpPr txBox="1">
            <a:spLocks noChangeArrowheads="1"/>
          </p:cNvSpPr>
          <p:nvPr/>
        </p:nvSpPr>
        <p:spPr bwMode="auto">
          <a:xfrm>
            <a:off x="1703388" y="1828800"/>
            <a:ext cx="18780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Cu</a:t>
            </a:r>
            <a:r>
              <a:rPr lang="en-US" b="1" baseline="30000">
                <a:solidFill>
                  <a:schemeClr val="folHlink"/>
                </a:solidFill>
              </a:rPr>
              <a:t>+2</a:t>
            </a:r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3581400" y="4528925"/>
            <a:ext cx="187801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folHlink"/>
                </a:solidFill>
              </a:rPr>
              <a:t>F</a:t>
            </a:r>
            <a:r>
              <a:rPr lang="en-US" b="1" baseline="30000" dirty="0" smtClean="0">
                <a:solidFill>
                  <a:schemeClr val="folHlink"/>
                </a:solidFill>
              </a:rPr>
              <a:t>-</a:t>
            </a:r>
            <a:r>
              <a:rPr lang="en-US" b="1" baseline="30000" dirty="0">
                <a:solidFill>
                  <a:schemeClr val="folHlink"/>
                </a:solidFill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nimBg="1"/>
      <p:bldP spid="279557" grpId="0" animBg="1"/>
      <p:bldP spid="279558" grpId="0" autoUpdateAnimBg="0"/>
      <p:bldP spid="279559" grpId="0" animBg="1"/>
      <p:bldP spid="279560" grpId="0" animBg="1"/>
      <p:bldP spid="279561" grpId="0" autoUpdateAnimBg="0"/>
      <p:bldP spid="279562" grpId="0" autoUpdateAnimBg="0"/>
      <p:bldP spid="27956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112838" y="3086100"/>
            <a:ext cx="4112103" cy="5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/>
              <a:t>Copper (II)</a:t>
            </a:r>
            <a:r>
              <a:rPr lang="en-US" sz="3200" b="1" dirty="0" smtClean="0"/>
              <a:t> Fluoride</a:t>
            </a:r>
            <a:endParaRPr lang="en-US" sz="3200" b="1" dirty="0"/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1214438" y="3049588"/>
            <a:ext cx="2011362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V="1">
            <a:off x="2235200" y="2687638"/>
            <a:ext cx="0" cy="3317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643063" y="2232025"/>
            <a:ext cx="113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Cation</a:t>
            </a: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3352800" y="3697288"/>
            <a:ext cx="127952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flipV="1">
            <a:off x="4075113" y="3663950"/>
            <a:ext cx="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3528122" y="3713269"/>
            <a:ext cx="1035941" cy="83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sz="2400" b="1" dirty="0" smtClean="0">
              <a:solidFill>
                <a:schemeClr val="hlink"/>
              </a:solidFill>
            </a:endParaRPr>
          </a:p>
          <a:p>
            <a:pPr algn="ctr" eaLnBrk="0" hangingPunct="0"/>
            <a:r>
              <a:rPr lang="en-US" sz="2400" b="1" dirty="0">
                <a:solidFill>
                  <a:schemeClr val="hlink"/>
                </a:solidFill>
              </a:rPr>
              <a:t>Anion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1703388" y="1828800"/>
            <a:ext cx="18780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Cu</a:t>
            </a:r>
            <a:r>
              <a:rPr lang="en-US" b="1" baseline="30000">
                <a:solidFill>
                  <a:schemeClr val="folHlink"/>
                </a:solidFill>
              </a:rPr>
              <a:t>+2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3556000" y="4554022"/>
            <a:ext cx="187801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folHlink"/>
                </a:solidFill>
              </a:rPr>
              <a:t>F</a:t>
            </a:r>
            <a:r>
              <a:rPr lang="en-US" b="1" baseline="30000" dirty="0" smtClean="0">
                <a:solidFill>
                  <a:schemeClr val="folHlink"/>
                </a:solidFill>
              </a:rPr>
              <a:t>-</a:t>
            </a:r>
            <a:r>
              <a:rPr lang="en-US" b="1" baseline="30000" dirty="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1828800" y="5386388"/>
            <a:ext cx="157637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800" dirty="0" smtClean="0"/>
              <a:t>CuF</a:t>
            </a:r>
            <a:r>
              <a:rPr lang="en-US" sz="4800" baseline="-25000" dirty="0" smtClean="0"/>
              <a:t>2</a:t>
            </a:r>
            <a:endParaRPr lang="en-US" sz="4800" baseline="-25000" dirty="0"/>
          </a:p>
        </p:txBody>
      </p:sp>
      <p:sp>
        <p:nvSpPr>
          <p:cNvPr id="281613" name="Text Box 13"/>
          <p:cNvSpPr txBox="1">
            <a:spLocks noChangeArrowheads="1"/>
          </p:cNvSpPr>
          <p:nvPr/>
        </p:nvSpPr>
        <p:spPr bwMode="auto">
          <a:xfrm>
            <a:off x="5692775" y="2209800"/>
            <a:ext cx="15462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Cu</a:t>
            </a:r>
            <a:r>
              <a:rPr lang="en-US" baseline="30000" dirty="0"/>
              <a:t>+</a:t>
            </a:r>
            <a:r>
              <a:rPr lang="en-US" baseline="30000" dirty="0" smtClean="0"/>
              <a:t>2</a:t>
            </a:r>
            <a:r>
              <a:rPr lang="en-US" dirty="0" smtClean="0"/>
              <a:t>F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281614" name="Text Box 14"/>
          <p:cNvSpPr txBox="1">
            <a:spLocks noChangeArrowheads="1"/>
          </p:cNvSpPr>
          <p:nvPr/>
        </p:nvSpPr>
        <p:spPr bwMode="auto">
          <a:xfrm>
            <a:off x="5581650" y="2757488"/>
            <a:ext cx="15941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+2 + -1 =</a:t>
            </a:r>
            <a:r>
              <a:rPr lang="en-US" dirty="0" smtClean="0"/>
              <a:t> +1</a:t>
            </a:r>
            <a:endParaRPr lang="en-US" dirty="0"/>
          </a:p>
        </p:txBody>
      </p:sp>
      <p:sp>
        <p:nvSpPr>
          <p:cNvPr id="281615" name="Text Box 15"/>
          <p:cNvSpPr txBox="1">
            <a:spLocks noChangeArrowheads="1"/>
          </p:cNvSpPr>
          <p:nvPr/>
        </p:nvSpPr>
        <p:spPr bwMode="auto">
          <a:xfrm>
            <a:off x="5715000" y="3595688"/>
            <a:ext cx="160496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Cu</a:t>
            </a:r>
            <a:r>
              <a:rPr lang="en-US" baseline="30000" dirty="0"/>
              <a:t>+</a:t>
            </a:r>
            <a:r>
              <a:rPr lang="en-US" baseline="30000" dirty="0" smtClean="0"/>
              <a:t>2</a:t>
            </a:r>
            <a:r>
              <a:rPr lang="en-US" dirty="0" smtClean="0"/>
              <a:t>F</a:t>
            </a:r>
            <a:r>
              <a:rPr lang="en-US" baseline="30000" dirty="0" smtClean="0"/>
              <a:t>-1</a:t>
            </a:r>
            <a:r>
              <a:rPr lang="en-US" dirty="0" smtClean="0"/>
              <a:t>F</a:t>
            </a:r>
            <a:r>
              <a:rPr lang="en-US" baseline="30000" dirty="0" smtClean="0"/>
              <a:t>-1</a:t>
            </a:r>
            <a:endParaRPr lang="en-US" dirty="0" smtClean="0"/>
          </a:p>
        </p:txBody>
      </p:sp>
      <p:sp>
        <p:nvSpPr>
          <p:cNvPr id="281616" name="Line 16"/>
          <p:cNvSpPr>
            <a:spLocks noChangeShapeType="1"/>
          </p:cNvSpPr>
          <p:nvPr/>
        </p:nvSpPr>
        <p:spPr bwMode="auto">
          <a:xfrm>
            <a:off x="6324600" y="31384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18" name="Text Box 18"/>
          <p:cNvSpPr txBox="1">
            <a:spLocks noChangeArrowheads="1"/>
          </p:cNvSpPr>
          <p:nvPr/>
        </p:nvSpPr>
        <p:spPr bwMode="auto">
          <a:xfrm>
            <a:off x="5638800" y="4129088"/>
            <a:ext cx="1758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+2 + -1 + -1 = 0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2" grpId="0" autoUpdateAnimBg="0"/>
      <p:bldP spid="281613" grpId="0" autoUpdateAnimBg="0"/>
      <p:bldP spid="281614" grpId="0" autoUpdateAnimBg="0"/>
      <p:bldP spid="281615" grpId="0" autoUpdateAnimBg="0"/>
      <p:bldP spid="281616" grpId="0" animBg="1"/>
      <p:bldP spid="2816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Ion Charges</a:t>
            </a:r>
            <a:endParaRPr lang="en-US" dirty="0"/>
          </a:p>
        </p:txBody>
      </p:sp>
      <p:pic>
        <p:nvPicPr>
          <p:cNvPr id="7" name="Content Placeholder 6" descr="ptable4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2586" r="-12586"/>
          <a:stretch>
            <a:fillRect/>
          </a:stretch>
        </p:blipFill>
        <p:spPr>
          <a:xfrm>
            <a:off x="549275" y="2286001"/>
            <a:ext cx="8042276" cy="4343400"/>
          </a:xfrm>
        </p:spPr>
      </p:pic>
      <p:sp>
        <p:nvSpPr>
          <p:cNvPr id="8" name="TextBox 7"/>
          <p:cNvSpPr txBox="1"/>
          <p:nvPr/>
        </p:nvSpPr>
        <p:spPr>
          <a:xfrm>
            <a:off x="1193800" y="1444532"/>
            <a:ext cx="703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Since Ionic Compounds are formed from Ions let’s look at what ions elements are </a:t>
            </a:r>
            <a:r>
              <a:rPr lang="en-US" b="1" dirty="0" smtClean="0"/>
              <a:t>most likely </a:t>
            </a:r>
            <a:r>
              <a:rPr lang="en-US" dirty="0" smtClean="0"/>
              <a:t>to form!!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Binary 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Steps:</a:t>
            </a:r>
          </a:p>
          <a:p>
            <a:pPr lvl="1">
              <a:buNone/>
            </a:pPr>
            <a:r>
              <a:rPr lang="en-US" dirty="0" smtClean="0"/>
              <a:t>1) Name </a:t>
            </a:r>
            <a:r>
              <a:rPr lang="en-US" dirty="0"/>
              <a:t>the </a:t>
            </a:r>
            <a:r>
              <a:rPr lang="en-US" dirty="0" err="1"/>
              <a:t>cation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 err="1"/>
              <a:t>c</a:t>
            </a:r>
            <a:r>
              <a:rPr lang="en-US" dirty="0" err="1" smtClean="0"/>
              <a:t>ation</a:t>
            </a:r>
            <a:r>
              <a:rPr lang="en-US" dirty="0" smtClean="0"/>
              <a:t> (Metal) is always named first and takes the same name as the element</a:t>
            </a:r>
          </a:p>
          <a:p>
            <a:pPr lvl="1">
              <a:buNone/>
            </a:pPr>
            <a:r>
              <a:rPr lang="en-US" dirty="0" smtClean="0"/>
              <a:t>2) Name </a:t>
            </a:r>
            <a:r>
              <a:rPr lang="en-US" dirty="0"/>
              <a:t>the anion</a:t>
            </a:r>
            <a:endParaRPr lang="en-US" dirty="0" smtClean="0"/>
          </a:p>
          <a:p>
            <a:pPr lvl="2"/>
            <a:r>
              <a:rPr lang="en-US" dirty="0" smtClean="0"/>
              <a:t>The anion (nonmetal) takes on an –</a:t>
            </a:r>
            <a:r>
              <a:rPr lang="en-US" dirty="0" err="1" smtClean="0"/>
              <a:t>ide</a:t>
            </a:r>
            <a:r>
              <a:rPr lang="en-US" dirty="0" smtClean="0"/>
              <a:t> ending</a:t>
            </a:r>
          </a:p>
          <a:p>
            <a:pPr lvl="3"/>
            <a:r>
              <a:rPr lang="en-US" dirty="0" smtClean="0"/>
              <a:t>Example:  </a:t>
            </a:r>
            <a:r>
              <a:rPr lang="en-US" dirty="0" err="1" smtClean="0"/>
              <a:t>NaCl</a:t>
            </a:r>
            <a:r>
              <a:rPr lang="en-US" dirty="0" smtClean="0"/>
              <a:t>   </a:t>
            </a:r>
          </a:p>
          <a:p>
            <a:pPr lvl="4"/>
            <a:r>
              <a:rPr lang="en-US" dirty="0" smtClean="0"/>
              <a:t>Sodium Chloride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#1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170238" y="3086100"/>
            <a:ext cx="1746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/>
              <a:t>NaCl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#1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70238" y="3086100"/>
            <a:ext cx="1746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/>
              <a:t>NaCl</a:t>
            </a: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3271838" y="3049588"/>
            <a:ext cx="8064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 flipV="1">
            <a:off x="3732213" y="2687638"/>
            <a:ext cx="0" cy="3317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3140075" y="2232025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Cation</a:t>
            </a: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4289425" y="3927475"/>
            <a:ext cx="6858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 flipV="1">
            <a:off x="4633913" y="3894138"/>
            <a:ext cx="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084638" y="4249738"/>
            <a:ext cx="104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Anion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200400" y="1828800"/>
            <a:ext cx="18780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“Sodium”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4114800" y="4648200"/>
            <a:ext cx="2590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“Chlor</a:t>
            </a:r>
            <a:r>
              <a:rPr lang="en-US" b="1" u="sng">
                <a:solidFill>
                  <a:schemeClr val="folHlink"/>
                </a:solidFill>
              </a:rPr>
              <a:t>ine</a:t>
            </a:r>
            <a:r>
              <a:rPr lang="en-US" b="1">
                <a:solidFill>
                  <a:schemeClr val="folHlink"/>
                </a:solidFill>
              </a:rPr>
              <a:t>” becomes “Chlor</a:t>
            </a:r>
            <a:r>
              <a:rPr lang="en-US" b="1" u="sng">
                <a:solidFill>
                  <a:schemeClr val="folHlink"/>
                </a:solidFill>
              </a:rPr>
              <a:t>ide</a:t>
            </a:r>
            <a:r>
              <a:rPr lang="en-US" b="1">
                <a:solidFill>
                  <a:schemeClr val="folHlink"/>
                </a:solidFill>
              </a:rPr>
              <a:t>”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3048000" y="5715000"/>
            <a:ext cx="35623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/>
              <a:t>Sodium Chloride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5" grpId="0" animBg="1"/>
      <p:bldP spid="117766" grpId="0" autoUpdateAnimBg="0"/>
      <p:bldP spid="117767" grpId="0" animBg="1"/>
      <p:bldP spid="117768" grpId="0" animBg="1"/>
      <p:bldP spid="117769" grpId="0" autoUpdateAnimBg="0"/>
      <p:bldP spid="117770" grpId="0" autoUpdateAnimBg="0"/>
      <p:bldP spid="117771" grpId="0" autoUpdateAnimBg="0"/>
      <p:bldP spid="1177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#2</a:t>
            </a:r>
          </a:p>
        </p:txBody>
      </p:sp>
      <p:sp>
        <p:nvSpPr>
          <p:cNvPr id="115733" name="Rectangle 21"/>
          <p:cNvSpPr>
            <a:spLocks noChangeArrowheads="1"/>
          </p:cNvSpPr>
          <p:nvPr/>
        </p:nvSpPr>
        <p:spPr bwMode="auto">
          <a:xfrm>
            <a:off x="3709988" y="3016250"/>
            <a:ext cx="2076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/>
              <a:t>CaBr</a:t>
            </a:r>
            <a:r>
              <a:rPr lang="en-US" sz="5400" b="1" baseline="-25000"/>
              <a:t>2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#2</a:t>
            </a:r>
          </a:p>
        </p:txBody>
      </p:sp>
      <p:sp>
        <p:nvSpPr>
          <p:cNvPr id="119811" name="Line 3"/>
          <p:cNvSpPr>
            <a:spLocks noChangeShapeType="1"/>
          </p:cNvSpPr>
          <p:nvPr/>
        </p:nvSpPr>
        <p:spPr bwMode="auto">
          <a:xfrm>
            <a:off x="3709988" y="3092450"/>
            <a:ext cx="10048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 flipV="1">
            <a:off x="4167188" y="2711450"/>
            <a:ext cx="0" cy="3317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3481388" y="2254250"/>
            <a:ext cx="113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Cation</a:t>
            </a:r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 flipV="1">
            <a:off x="4852988" y="4006850"/>
            <a:ext cx="6858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 flipV="1">
            <a:off x="5233988" y="4006850"/>
            <a:ext cx="0" cy="3317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4776788" y="4387850"/>
            <a:ext cx="104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hlink"/>
                </a:solidFill>
              </a:rPr>
              <a:t>Anion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3411538" y="1882775"/>
            <a:ext cx="18780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“Calcium”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4757738" y="4768850"/>
            <a:ext cx="27432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“Brom</a:t>
            </a:r>
            <a:r>
              <a:rPr lang="en-US" b="1" u="sng">
                <a:solidFill>
                  <a:schemeClr val="folHlink"/>
                </a:solidFill>
              </a:rPr>
              <a:t>ine</a:t>
            </a:r>
            <a:r>
              <a:rPr lang="en-US" b="1">
                <a:solidFill>
                  <a:schemeClr val="folHlink"/>
                </a:solidFill>
              </a:rPr>
              <a:t>” becomes “Brom</a:t>
            </a:r>
            <a:r>
              <a:rPr lang="en-US" b="1" u="sng">
                <a:solidFill>
                  <a:schemeClr val="folHlink"/>
                </a:solidFill>
              </a:rPr>
              <a:t>ide</a:t>
            </a:r>
            <a:r>
              <a:rPr lang="en-US" b="1">
                <a:solidFill>
                  <a:schemeClr val="folHlink"/>
                </a:solidFill>
              </a:rPr>
              <a:t>”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709988" y="3016250"/>
            <a:ext cx="2076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/>
              <a:t>CaBr</a:t>
            </a:r>
            <a:r>
              <a:rPr lang="en-US" sz="5400" b="1" baseline="-25000"/>
              <a:t>2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3252788" y="5715000"/>
            <a:ext cx="36639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/>
              <a:t>Calcium Bromide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nimBg="1"/>
      <p:bldP spid="119812" grpId="0" animBg="1"/>
      <p:bldP spid="119813" grpId="0" autoUpdateAnimBg="0"/>
      <p:bldP spid="119814" grpId="0" animBg="1"/>
      <p:bldP spid="119815" grpId="0" animBg="1"/>
      <p:bldP spid="119816" grpId="0" autoUpdateAnimBg="0"/>
      <p:bldP spid="119817" grpId="0" autoUpdateAnimBg="0"/>
      <p:bldP spid="119818" grpId="0" autoUpdateAnimBg="0"/>
      <p:bldP spid="11982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95</TotalTime>
  <Words>1075</Words>
  <Application>Microsoft Office PowerPoint</Application>
  <PresentationFormat>On-screen Show (4:3)</PresentationFormat>
  <Paragraphs>319</Paragraphs>
  <Slides>34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Breeze</vt:lpstr>
      <vt:lpstr>Binary Ionic Compounds</vt:lpstr>
      <vt:lpstr>Definitions</vt:lpstr>
      <vt:lpstr>Metals &amp; Non-Metals</vt:lpstr>
      <vt:lpstr>Common Ion Charges</vt:lpstr>
      <vt:lpstr>Naming Binary Ionic Compounds</vt:lpstr>
      <vt:lpstr>Example #1</vt:lpstr>
      <vt:lpstr>Example #1</vt:lpstr>
      <vt:lpstr>Example #2</vt:lpstr>
      <vt:lpstr>Example #2</vt:lpstr>
      <vt:lpstr>Example #3</vt:lpstr>
      <vt:lpstr>Example #3</vt:lpstr>
      <vt:lpstr>Writing the Formula for a Binary Ionic Compound</vt:lpstr>
      <vt:lpstr>Example #1</vt:lpstr>
      <vt:lpstr>Example #1</vt:lpstr>
      <vt:lpstr>Example #1</vt:lpstr>
      <vt:lpstr>Example #2</vt:lpstr>
      <vt:lpstr>Example #2</vt:lpstr>
      <vt:lpstr>Example #2</vt:lpstr>
      <vt:lpstr>Binary Ionic Compounds with Multivalent Metals</vt:lpstr>
      <vt:lpstr>Naming Multivalent Binary Compounds</vt:lpstr>
      <vt:lpstr>Common Ion Charges</vt:lpstr>
      <vt:lpstr>Example #1</vt:lpstr>
      <vt:lpstr>Example #1</vt:lpstr>
      <vt:lpstr>Example #1</vt:lpstr>
      <vt:lpstr>Example #2</vt:lpstr>
      <vt:lpstr>Example #2</vt:lpstr>
      <vt:lpstr>Example #2</vt:lpstr>
      <vt:lpstr>Naming Multivalent Metals</vt:lpstr>
      <vt:lpstr>Example #1</vt:lpstr>
      <vt:lpstr>Example #1</vt:lpstr>
      <vt:lpstr>Example #1</vt:lpstr>
      <vt:lpstr>Example #2</vt:lpstr>
      <vt:lpstr>Example #2</vt:lpstr>
      <vt:lpstr>Example #2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Ionic Compounds</dc:title>
  <dc:creator>Steven and Melissa Minton</dc:creator>
  <cp:lastModifiedBy>win7</cp:lastModifiedBy>
  <cp:revision>3</cp:revision>
  <dcterms:created xsi:type="dcterms:W3CDTF">2012-09-23T20:30:34Z</dcterms:created>
  <dcterms:modified xsi:type="dcterms:W3CDTF">2014-10-22T13:13:37Z</dcterms:modified>
</cp:coreProperties>
</file>