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396" r:id="rId2"/>
    <p:sldId id="339" r:id="rId3"/>
    <p:sldId id="446" r:id="rId4"/>
    <p:sldId id="447" r:id="rId5"/>
    <p:sldId id="451" r:id="rId6"/>
    <p:sldId id="448" r:id="rId7"/>
    <p:sldId id="449" r:id="rId8"/>
    <p:sldId id="450" r:id="rId9"/>
    <p:sldId id="470" r:id="rId10"/>
    <p:sldId id="469" r:id="rId11"/>
    <p:sldId id="472" r:id="rId12"/>
    <p:sldId id="471" r:id="rId13"/>
    <p:sldId id="452" r:id="rId14"/>
    <p:sldId id="453" r:id="rId15"/>
    <p:sldId id="540" r:id="rId16"/>
    <p:sldId id="625" r:id="rId17"/>
    <p:sldId id="626" r:id="rId18"/>
    <p:sldId id="537" r:id="rId19"/>
    <p:sldId id="454" r:id="rId20"/>
    <p:sldId id="455" r:id="rId21"/>
    <p:sldId id="456" r:id="rId22"/>
    <p:sldId id="457" r:id="rId23"/>
    <p:sldId id="482" r:id="rId24"/>
    <p:sldId id="476" r:id="rId25"/>
    <p:sldId id="477" r:id="rId26"/>
    <p:sldId id="478" r:id="rId27"/>
    <p:sldId id="627" r:id="rId28"/>
    <p:sldId id="480" r:id="rId29"/>
    <p:sldId id="542" r:id="rId30"/>
    <p:sldId id="544" r:id="rId31"/>
    <p:sldId id="474" r:id="rId32"/>
    <p:sldId id="543" r:id="rId33"/>
    <p:sldId id="519" r:id="rId34"/>
    <p:sldId id="530" r:id="rId35"/>
    <p:sldId id="551" r:id="rId36"/>
    <p:sldId id="620" r:id="rId37"/>
    <p:sldId id="622" r:id="rId38"/>
    <p:sldId id="337" r:id="rId39"/>
    <p:sldId id="329" r:id="rId40"/>
    <p:sldId id="571" r:id="rId41"/>
    <p:sldId id="572" r:id="rId42"/>
    <p:sldId id="573" r:id="rId43"/>
    <p:sldId id="574" r:id="rId44"/>
    <p:sldId id="585" r:id="rId45"/>
    <p:sldId id="576" r:id="rId46"/>
    <p:sldId id="577" r:id="rId47"/>
    <p:sldId id="578" r:id="rId48"/>
    <p:sldId id="579" r:id="rId49"/>
    <p:sldId id="618" r:id="rId50"/>
    <p:sldId id="580" r:id="rId51"/>
    <p:sldId id="581" r:id="rId52"/>
    <p:sldId id="583" r:id="rId53"/>
    <p:sldId id="584"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3ECB17C-7B2C-4C9B-A400-4B4DC72986E1}">
          <p14:sldIdLst>
            <p14:sldId id="396"/>
            <p14:sldId id="339"/>
          </p14:sldIdLst>
        </p14:section>
        <p14:section name="Learning Segment 01 (Q--&gt;P)" id="{1C1FC10C-4AE7-4469-AC4F-09D0C261E378}">
          <p14:sldIdLst>
            <p14:sldId id="446"/>
            <p14:sldId id="447"/>
            <p14:sldId id="451"/>
            <p14:sldId id="448"/>
            <p14:sldId id="449"/>
            <p14:sldId id="450"/>
          </p14:sldIdLst>
        </p14:section>
        <p14:section name="Learning Segment 02 (P--&gt;Q)" id="{8837349A-9491-4089-A49D-BF7E00B5858E}">
          <p14:sldIdLst>
            <p14:sldId id="470"/>
            <p14:sldId id="469"/>
          </p14:sldIdLst>
        </p14:section>
        <p14:section name="Learning Segment 03 (M)" id="{E9548F04-12B0-412F-AC02-45D664332FFA}">
          <p14:sldIdLst>
            <p14:sldId id="472"/>
            <p14:sldId id="471"/>
            <p14:sldId id="452"/>
            <p14:sldId id="453"/>
            <p14:sldId id="540"/>
            <p14:sldId id="625"/>
            <p14:sldId id="626"/>
            <p14:sldId id="537"/>
            <p14:sldId id="454"/>
            <p14:sldId id="455"/>
            <p14:sldId id="456"/>
            <p14:sldId id="457"/>
            <p14:sldId id="482"/>
            <p14:sldId id="476"/>
            <p14:sldId id="477"/>
            <p14:sldId id="478"/>
            <p14:sldId id="627"/>
            <p14:sldId id="480"/>
            <p14:sldId id="542"/>
            <p14:sldId id="544"/>
            <p14:sldId id="474"/>
            <p14:sldId id="543"/>
          </p14:sldIdLst>
        </p14:section>
        <p14:section name="Learning Segment 04 (M)" id="{9B8CD9C6-FAC8-41A9-A7D7-58703361E191}">
          <p14:sldIdLst>
            <p14:sldId id="519"/>
            <p14:sldId id="530"/>
            <p14:sldId id="551"/>
            <p14:sldId id="620"/>
            <p14:sldId id="622"/>
            <p14:sldId id="337"/>
            <p14:sldId id="329"/>
            <p14:sldId id="571"/>
            <p14:sldId id="572"/>
            <p14:sldId id="573"/>
            <p14:sldId id="574"/>
            <p14:sldId id="585"/>
            <p14:sldId id="576"/>
            <p14:sldId id="577"/>
            <p14:sldId id="578"/>
            <p14:sldId id="579"/>
            <p14:sldId id="618"/>
            <p14:sldId id="580"/>
            <p14:sldId id="581"/>
            <p14:sldId id="583"/>
            <p14:sldId id="584"/>
          </p14:sldIdLst>
        </p14:section>
        <p14:section name="Learning Segment 05 (M)" id="{4D920999-0B74-42CD-B275-DDA6B2D024F8}">
          <p14:sldIdLst/>
        </p14:section>
        <p14:section name="Optional Slides" id="{A698B12A-359F-4A59-8019-BEB8F753F919}">
          <p14:sldIdLst/>
        </p14:section>
        <p14:section name="Learning Segment 06 (M--&gt;P)" id="{5EFF577C-E9BB-487C-994F-9B86AA0D1F73}">
          <p14:sldIdLst/>
        </p14:section>
        <p14:section name="Learning Segment 07 (P--&gt;Q)" id="{81FA8BE8-BD2F-4B6B-9D1C-CF35B83E7BF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EB3"/>
    <a:srgbClr val="216BFF"/>
    <a:srgbClr val="584035"/>
    <a:srgbClr val="D794EA"/>
    <a:srgbClr val="256800"/>
    <a:srgbClr val="583F34"/>
    <a:srgbClr val="FFD215"/>
    <a:srgbClr val="FFF43A"/>
    <a:srgbClr val="FAEB7C"/>
    <a:srgbClr val="F5FA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61198" autoAdjust="0"/>
  </p:normalViewPr>
  <p:slideViewPr>
    <p:cSldViewPr snapToGrid="0" snapToObjects="1">
      <p:cViewPr varScale="1">
        <p:scale>
          <a:sx n="55" d="100"/>
          <a:sy n="55" d="100"/>
        </p:scale>
        <p:origin x="1944" y="66"/>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5C604-D07F-6E42-B9F8-F4222F3F67E8}" type="datetimeFigureOut">
              <a:rPr lang="en-US" smtClean="0"/>
              <a:t>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5F44A1-61D2-2843-B819-4860CCFF5A3F}" type="slidenum">
              <a:rPr lang="en-US" smtClean="0"/>
              <a:t>‹#›</a:t>
            </a:fld>
            <a:endParaRPr lang="en-US"/>
          </a:p>
        </p:txBody>
      </p:sp>
    </p:spTree>
    <p:extLst>
      <p:ext uri="{BB962C8B-B14F-4D97-AF65-F5344CB8AC3E}">
        <p14:creationId xmlns:p14="http://schemas.microsoft.com/office/powerpoint/2010/main" val="3218553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DFE6C-870D-994C-9F59-CD54434389BD}" type="datetimeFigureOut">
              <a:rPr lang="en-US" smtClean="0"/>
              <a:t>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BB21F4-C42E-3B40-9B33-CFE230F675D3}" type="slidenum">
              <a:rPr lang="en-US" smtClean="0"/>
              <a:t>‹#›</a:t>
            </a:fld>
            <a:endParaRPr lang="en-US"/>
          </a:p>
        </p:txBody>
      </p:sp>
    </p:spTree>
    <p:extLst>
      <p:ext uri="{BB962C8B-B14F-4D97-AF65-F5344CB8AC3E}">
        <p14:creationId xmlns:p14="http://schemas.microsoft.com/office/powerpoint/2010/main" val="39868801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cbi.nlm.nih.gov/books/NBK2226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opmagazin.sk/wp-content/uploads/2015/03/black-white-skin-twin-sisters-lucy-maria-aylmer-12.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opmagazin.sk/wp-content/uploads/2015/03/black-white-skin-twin-sisters-lucy-maria-aylmer-12.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Not meant to show to students.</a:t>
            </a:r>
          </a:p>
          <a:p>
            <a:endParaRPr lang="en-US" dirty="0"/>
          </a:p>
        </p:txBody>
      </p:sp>
      <p:sp>
        <p:nvSpPr>
          <p:cNvPr id="4" name="Slide Number Placeholder 3"/>
          <p:cNvSpPr>
            <a:spLocks noGrp="1"/>
          </p:cNvSpPr>
          <p:nvPr>
            <p:ph type="sldNum" sz="quarter" idx="10"/>
          </p:nvPr>
        </p:nvSpPr>
        <p:spPr/>
        <p:txBody>
          <a:bodyPr/>
          <a:lstStyle/>
          <a:p>
            <a:fld id="{D8C963D6-A539-E940-9C15-C13F565BC522}" type="slidenum">
              <a:rPr lang="en-US" smtClean="0"/>
              <a:pPr/>
              <a:t>1</a:t>
            </a:fld>
            <a:endParaRPr lang="en-US" dirty="0"/>
          </a:p>
        </p:txBody>
      </p:sp>
    </p:spTree>
    <p:extLst>
      <p:ext uri="{BB962C8B-B14F-4D97-AF65-F5344CB8AC3E}">
        <p14:creationId xmlns:p14="http://schemas.microsoft.com/office/powerpoint/2010/main" val="2066498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Students can work in their groups with whiteboards to consolidate their ideas and then share out, or you may have the students pair, share and then call out their ideas. </a:t>
            </a:r>
          </a:p>
          <a:p>
            <a:r>
              <a:rPr lang="en-US" dirty="0"/>
              <a:t>It is important to have DNA on the list to help motivate the next learning segment. This shouldn’t be too difficult since DNA is a very familiar word. </a:t>
            </a:r>
          </a:p>
          <a:p>
            <a:endParaRPr lang="en-US" dirty="0"/>
          </a:p>
          <a:p>
            <a:r>
              <a:rPr lang="en-US" dirty="0"/>
              <a:t>Sample Statement: “DNA carries the heredity stuff”</a:t>
            </a:r>
          </a:p>
          <a:p>
            <a:r>
              <a:rPr lang="en-US" dirty="0"/>
              <a:t>Post these initial ideas on a poster or whiteboard and in the provided slide. </a:t>
            </a:r>
          </a:p>
          <a:p>
            <a:endParaRPr lang="en-US" dirty="0"/>
          </a:p>
          <a:p>
            <a:r>
              <a:rPr lang="en-US" dirty="0"/>
              <a:t>If these ideas are written on a poster, it will be easier to compare them in to later ideas in learning segment 3</a:t>
            </a:r>
          </a:p>
        </p:txBody>
      </p:sp>
      <p:sp>
        <p:nvSpPr>
          <p:cNvPr id="4" name="Slide Number Placeholder 3"/>
          <p:cNvSpPr>
            <a:spLocks noGrp="1"/>
          </p:cNvSpPr>
          <p:nvPr>
            <p:ph type="sldNum" sz="quarter" idx="10"/>
          </p:nvPr>
        </p:nvSpPr>
        <p:spPr/>
        <p:txBody>
          <a:bodyPr/>
          <a:lstStyle/>
          <a:p>
            <a:fld id="{C7BB21F4-C42E-3B40-9B33-CFE230F675D3}" type="slidenum">
              <a:rPr lang="en-US" smtClean="0"/>
              <a:t>10</a:t>
            </a:fld>
            <a:endParaRPr lang="en-US"/>
          </a:p>
        </p:txBody>
      </p:sp>
    </p:spTree>
    <p:extLst>
      <p:ext uri="{BB962C8B-B14F-4D97-AF65-F5344CB8AC3E}">
        <p14:creationId xmlns:p14="http://schemas.microsoft.com/office/powerpoint/2010/main" val="171144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a:t>
            </a:r>
            <a:br>
              <a:rPr lang="en-US" dirty="0"/>
            </a:br>
            <a:r>
              <a:rPr lang="en-US" dirty="0"/>
              <a:t>Students know that heredity has something to do with DNA. We are going to “black box” how DNA works and what it is, for another triangle, for now we want to figure out how it is passed on to offspring. It is helpful to think of DNA in it’s tightly coiled form, the chromosome. Some students may know this, so the slide is animated to give think time and hopefully have a student share the answer.  At this point, all we need to figure out, is that the chromosome is tightly coiled DNA and it carries hereditable information. We will make sense of DNA in a later triangle.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Https://commons.wikimedia.org/wiki/File:Human_chromosome_09_from_NCBI_Bookshelf.jpg</a:t>
            </a:r>
          </a:p>
          <a:p>
            <a:pPr rtl="0"/>
            <a:r>
              <a:rPr lang="en-US" b="1" dirty="0" err="1">
                <a:effectLst/>
              </a:rPr>
              <a:t>DescriptionEnglish</a:t>
            </a:r>
            <a:r>
              <a:rPr lang="en-US" b="1" dirty="0">
                <a:effectLst/>
              </a:rPr>
              <a:t>:</a:t>
            </a:r>
            <a:r>
              <a:rPr lang="en-US" dirty="0">
                <a:effectLst/>
              </a:rPr>
              <a:t> Ideogram of human chromosome 9.</a:t>
            </a:r>
          </a:p>
          <a:p>
            <a:r>
              <a:rPr lang="en-US" b="1" dirty="0">
                <a:effectLst/>
              </a:rPr>
              <a:t>Date</a:t>
            </a:r>
            <a:r>
              <a:rPr lang="en-US" dirty="0">
                <a:effectLst/>
              </a:rPr>
              <a:t>1998</a:t>
            </a:r>
            <a:r>
              <a:rPr lang="en-US" b="1" dirty="0">
                <a:effectLst/>
              </a:rPr>
              <a:t>Source</a:t>
            </a:r>
            <a:r>
              <a:rPr lang="en-US" dirty="0"/>
              <a:t>NCBI Bookshelf "Genes and Disease" (1998-). Available from: </a:t>
            </a:r>
            <a:r>
              <a:rPr lang="en-US" sz="1200" u="none" strike="noStrike" kern="1200" dirty="0">
                <a:solidFill>
                  <a:schemeClr val="tx1"/>
                </a:solidFill>
                <a:effectLst/>
                <a:latin typeface="+mn-lt"/>
                <a:ea typeface="+mn-ea"/>
                <a:cs typeface="+mn-cs"/>
                <a:hlinkClick r:id="rId3"/>
              </a:rPr>
              <a:t>http://www.ncbi.nlm.nih.gov/books/NBK22266/</a:t>
            </a:r>
            <a:r>
              <a:rPr lang="en-US" b="1" dirty="0">
                <a:effectLst/>
              </a:rPr>
              <a:t>Author</a:t>
            </a:r>
            <a:r>
              <a:rPr lang="en-US" dirty="0"/>
              <a:t>National Center for Biotechnology Information</a:t>
            </a:r>
          </a:p>
        </p:txBody>
      </p:sp>
      <p:sp>
        <p:nvSpPr>
          <p:cNvPr id="4" name="Slide Number Placeholder 3"/>
          <p:cNvSpPr>
            <a:spLocks noGrp="1"/>
          </p:cNvSpPr>
          <p:nvPr>
            <p:ph type="sldNum" sz="quarter" idx="10"/>
          </p:nvPr>
        </p:nvSpPr>
        <p:spPr/>
        <p:txBody>
          <a:bodyPr/>
          <a:lstStyle/>
          <a:p>
            <a:fld id="{C7BB21F4-C42E-3B40-9B33-CFE230F675D3}" type="slidenum">
              <a:rPr lang="en-US" smtClean="0"/>
              <a:t>11</a:t>
            </a:fld>
            <a:endParaRPr lang="en-US"/>
          </a:p>
        </p:txBody>
      </p:sp>
    </p:spTree>
    <p:extLst>
      <p:ext uri="{BB962C8B-B14F-4D97-AF65-F5344CB8AC3E}">
        <p14:creationId xmlns:p14="http://schemas.microsoft.com/office/powerpoint/2010/main" val="5974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a:t>
            </a:r>
            <a:r>
              <a:rPr lang="en-US" baseline="0" dirty="0"/>
              <a:t> activity can be done in pairs or in groups, depending on how many Heredity Kits you have.</a:t>
            </a:r>
            <a:br>
              <a:rPr lang="en-US" dirty="0"/>
            </a:br>
            <a:r>
              <a:rPr lang="en-US" sz="1200" dirty="0">
                <a:solidFill>
                  <a:srgbClr val="583F34"/>
                </a:solidFill>
              </a:rPr>
              <a:t>To help us figure out how parents pass on their chromosomes we will work with pipe cleaners from the Heredity</a:t>
            </a:r>
            <a:r>
              <a:rPr lang="en-US" sz="1200" baseline="0" dirty="0">
                <a:solidFill>
                  <a:srgbClr val="583F34"/>
                </a:solidFill>
              </a:rPr>
              <a:t> Kit</a:t>
            </a:r>
            <a:r>
              <a:rPr lang="en-US" sz="1200" dirty="0">
                <a:solidFill>
                  <a:srgbClr val="583F34"/>
                </a:solidFill>
              </a:rPr>
              <a:t>. The Heredity Kits  contain 3 pairs of different size pipe cleaners</a:t>
            </a:r>
            <a:r>
              <a:rPr lang="en-US" sz="1200" baseline="0" dirty="0">
                <a:solidFill>
                  <a:srgbClr val="583F34"/>
                </a:solidFill>
              </a:rPr>
              <a:t> in 2 different colors </a:t>
            </a:r>
            <a:r>
              <a:rPr lang="en-US" sz="1200" dirty="0">
                <a:solidFill>
                  <a:srgbClr val="583F34"/>
                </a:solidFill>
              </a:rPr>
              <a:t>One color represents Mother and the other color represents the father.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583F34"/>
                </a:solidFill>
              </a:rPr>
              <a:t>Students first draw 2 circles at the top of their</a:t>
            </a:r>
            <a:r>
              <a:rPr lang="en-US" sz="1200" baseline="0" dirty="0">
                <a:solidFill>
                  <a:srgbClr val="583F34"/>
                </a:solidFill>
              </a:rPr>
              <a:t> whiteboard</a:t>
            </a:r>
            <a:endParaRPr lang="en-US" sz="1200" dirty="0">
              <a:solidFill>
                <a:srgbClr val="583F34"/>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583F34"/>
                </a:solidFill>
              </a:rPr>
              <a:t>Ask</a:t>
            </a:r>
            <a:r>
              <a:rPr lang="en-US" sz="1200" baseline="0" dirty="0">
                <a:solidFill>
                  <a:srgbClr val="583F34"/>
                </a:solidFill>
              </a:rPr>
              <a:t> students to separate the chromosomes into 2 parents. Or you can ask students to group the chromosomes into 2 distinct groups (that usually gets the chromosomes into color groups)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rgbClr val="583F34"/>
                </a:solidFill>
              </a:rPr>
              <a:t>Next student organize the chromosomes in the 2 circles. The chromosomes should be organized in matching pair length: 2 long, 2 medium, 2 short. (one set has a short and super short, more on that later)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rgbClr val="583F34"/>
                </a:solidFill>
              </a:rPr>
              <a:t>Don’t worry too much about how the chromosome pairs are organized in the circle, that main idea is that the students figure out that the chromosomes come in pairs. Check each group to see that they have the chromosomes separated and organized in their 2 circles.</a:t>
            </a:r>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12</a:t>
            </a:fld>
            <a:endParaRPr lang="en-US"/>
          </a:p>
        </p:txBody>
      </p:sp>
    </p:spTree>
    <p:extLst>
      <p:ext uri="{BB962C8B-B14F-4D97-AF65-F5344CB8AC3E}">
        <p14:creationId xmlns:p14="http://schemas.microsoft.com/office/powerpoint/2010/main" val="121004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Give</a:t>
            </a:r>
            <a:r>
              <a:rPr lang="en-US" baseline="0" dirty="0"/>
              <a:t> students time to think about this. Some will know right away and others will need some time to think about why. The chromosome set with the short and super short chromosome is the father. This is because males have 1 X chromosome and one Y chromosome. Two different chromosome that are 2 different sizes. Females have 2 X chromosomes. They are the same and thus the same size.</a:t>
            </a:r>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13</a:t>
            </a:fld>
            <a:endParaRPr lang="en-US"/>
          </a:p>
        </p:txBody>
      </p:sp>
    </p:spTree>
    <p:extLst>
      <p:ext uri="{BB962C8B-B14F-4D97-AF65-F5344CB8AC3E}">
        <p14:creationId xmlns:p14="http://schemas.microsoft.com/office/powerpoint/2010/main" val="145778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t>
            </a:r>
          </a:p>
          <a:p>
            <a:r>
              <a:rPr lang="en-US" dirty="0"/>
              <a:t>Students</a:t>
            </a:r>
            <a:r>
              <a:rPr lang="en-US" baseline="0" dirty="0"/>
              <a:t> play with the chromosomes to come up with a combination that will make viable baby. LET THEM FAIL! It is OK, they’re only pipe cleaners. Once a group thinks they have a baby have them put up their red cup or some other signal so you know to come check. Try to not let other groups “see” the viable baby, we want everyone to figure this out for themselves. There are several possible combinations, but as long as there is a long, medium, and short from the mother and a long, medium, and short from the father, they have a baby. Ask students if they have a boy or a girl, and how they know. Students then draw the baby chromosomes on their </a:t>
            </a:r>
            <a:r>
              <a:rPr lang="en-US" b="1" baseline="0" dirty="0"/>
              <a:t>Doodle</a:t>
            </a:r>
            <a:r>
              <a:rPr lang="en-US" baseline="0" dirty="0"/>
              <a:t>.</a:t>
            </a:r>
          </a:p>
          <a:p>
            <a:r>
              <a:rPr lang="en-US" baseline="0" dirty="0"/>
              <a:t>Students will complete this activity at different times, so challenge the early finishers with making a baby with the opposite sex, or can they make a different baby out of the same set of chromosomes?</a:t>
            </a:r>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14</a:t>
            </a:fld>
            <a:endParaRPr lang="en-US"/>
          </a:p>
        </p:txBody>
      </p:sp>
    </p:spTree>
    <p:extLst>
      <p:ext uri="{BB962C8B-B14F-4D97-AF65-F5344CB8AC3E}">
        <p14:creationId xmlns:p14="http://schemas.microsoft.com/office/powerpoint/2010/main" val="113026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FF"/>
                </a:solidFill>
                <a:latin typeface="Arial" panose="020B0604020202020204" pitchFamily="34" charset="0"/>
                <a:cs typeface="Arial" panose="020B0604020202020204" pitchFamily="34" charset="0"/>
              </a:rPr>
              <a:t>We’re going to make another</a:t>
            </a:r>
            <a:r>
              <a:rPr lang="en-US" sz="1200" baseline="0" dirty="0">
                <a:solidFill>
                  <a:srgbClr val="0000FF"/>
                </a:solidFill>
                <a:latin typeface="Arial" panose="020B0604020202020204" pitchFamily="34" charset="0"/>
                <a:cs typeface="Arial" panose="020B0604020202020204" pitchFamily="34" charset="0"/>
              </a:rPr>
              <a:t> baby but this time we will let chance decide. We do this to emphasize that the chromosome from each pair, contributed to the baby, is totally random. </a:t>
            </a:r>
            <a:r>
              <a:rPr lang="en-US" sz="1200" dirty="0">
                <a:solidFill>
                  <a:srgbClr val="0000FF"/>
                </a:solidFill>
                <a:latin typeface="Arial" panose="020B0604020202020204" pitchFamily="34" charset="0"/>
                <a:cs typeface="Arial" panose="020B0604020202020204" pitchFamily="34" charset="0"/>
              </a:rPr>
              <a:t>2 different people take the 2 different poker chips.</a:t>
            </a:r>
            <a:r>
              <a:rPr lang="en-US" sz="1200" baseline="0" dirty="0">
                <a:solidFill>
                  <a:srgbClr val="0000FF"/>
                </a:solidFill>
                <a:latin typeface="Arial" panose="020B0604020202020204" pitchFamily="34" charset="0"/>
                <a:cs typeface="Arial" panose="020B0604020202020204" pitchFamily="34" charset="0"/>
              </a:rPr>
              <a:t> Decide who will represent the Mother and who will represent the Father. T</a:t>
            </a:r>
            <a:r>
              <a:rPr lang="en-US" sz="1200" dirty="0">
                <a:solidFill>
                  <a:srgbClr val="0000FF"/>
                </a:solidFill>
                <a:latin typeface="Arial" panose="020B0604020202020204" pitchFamily="34" charset="0"/>
                <a:cs typeface="Arial" panose="020B0604020202020204" pitchFamily="34" charset="0"/>
              </a:rPr>
              <a:t>ogether,</a:t>
            </a:r>
            <a:r>
              <a:rPr lang="en-US" sz="1200" baseline="0" dirty="0">
                <a:solidFill>
                  <a:srgbClr val="0000FF"/>
                </a:solidFill>
                <a:latin typeface="Arial" panose="020B0604020202020204" pitchFamily="34" charset="0"/>
                <a:cs typeface="Arial" panose="020B0604020202020204" pitchFamily="34" charset="0"/>
              </a:rPr>
              <a:t> they</a:t>
            </a:r>
            <a:r>
              <a:rPr lang="en-US" sz="1200" dirty="0">
                <a:solidFill>
                  <a:srgbClr val="0000FF"/>
                </a:solidFill>
                <a:latin typeface="Arial" panose="020B0604020202020204" pitchFamily="34" charset="0"/>
                <a:cs typeface="Arial" panose="020B0604020202020204" pitchFamily="34" charset="0"/>
              </a:rPr>
              <a:t> toss and catch. If you represent the Mother and flipped an A, take the long A from the Mother</a:t>
            </a:r>
            <a:r>
              <a:rPr lang="en-US" sz="1200" baseline="0" dirty="0">
                <a:solidFill>
                  <a:srgbClr val="0000FF"/>
                </a:solidFill>
                <a:latin typeface="Arial" panose="020B0604020202020204" pitchFamily="34" charset="0"/>
                <a:cs typeface="Arial" panose="020B0604020202020204" pitchFamily="34" charset="0"/>
              </a:rPr>
              <a:t> Circle and contribute it to the baby. The Father representative does the same. Then both repeat for the medium and then the short chromosomes.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solidFill>
                  <a:srgbClr val="0000FF"/>
                </a:solidFill>
                <a:latin typeface="Arial" panose="020B0604020202020204" pitchFamily="34" charset="0"/>
                <a:cs typeface="Arial" panose="020B0604020202020204" pitchFamily="34" charset="0"/>
              </a:rPr>
              <a:t>Not only does this show that the contributed chromosome from each pair is at random, it also shows that each chromosome in each pair has a 50/50 chance of being contributed.</a:t>
            </a:r>
            <a:endParaRPr lang="en-US" sz="1200" dirty="0">
              <a:solidFill>
                <a:srgbClr val="0000FF"/>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583F34"/>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583F34"/>
                </a:solidFill>
              </a:rPr>
              <a:t>Model Idea: Which chromosome given from a pair is random.</a:t>
            </a:r>
          </a:p>
          <a:p>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15</a:t>
            </a:fld>
            <a:endParaRPr lang="en-US"/>
          </a:p>
        </p:txBody>
      </p:sp>
    </p:spTree>
    <p:extLst>
      <p:ext uri="{BB962C8B-B14F-4D97-AF65-F5344CB8AC3E}">
        <p14:creationId xmlns:p14="http://schemas.microsoft.com/office/powerpoint/2010/main" val="4262199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t>
            </a:r>
          </a:p>
          <a:p>
            <a:r>
              <a:rPr lang="en-US" dirty="0"/>
              <a:t>Students rebuild the Mother and the Father, as we prepare to do this again, but we will now record the process on our M Diagram Doodle and add science terms.</a:t>
            </a:r>
          </a:p>
          <a:p>
            <a:endParaRPr lang="en-US" dirty="0"/>
          </a:p>
          <a:p>
            <a:r>
              <a:rPr lang="en-US" dirty="0"/>
              <a:t>The purpose of this the Diagram Doodle is for the students to have a nonlinguistic representation of gamete development. The diagram does not stand alone, but helps up to visualize the model statements.</a:t>
            </a:r>
          </a:p>
        </p:txBody>
      </p:sp>
      <p:sp>
        <p:nvSpPr>
          <p:cNvPr id="4" name="Slide Number Placeholder 3"/>
          <p:cNvSpPr>
            <a:spLocks noGrp="1"/>
          </p:cNvSpPr>
          <p:nvPr>
            <p:ph type="sldNum" sz="quarter" idx="10"/>
          </p:nvPr>
        </p:nvSpPr>
        <p:spPr/>
        <p:txBody>
          <a:bodyPr/>
          <a:lstStyle/>
          <a:p>
            <a:fld id="{C7BB21F4-C42E-3B40-9B33-CFE230F675D3}" type="slidenum">
              <a:rPr lang="en-US" smtClean="0"/>
              <a:t>16</a:t>
            </a:fld>
            <a:endParaRPr lang="en-US"/>
          </a:p>
        </p:txBody>
      </p:sp>
    </p:spTree>
    <p:extLst>
      <p:ext uri="{BB962C8B-B14F-4D97-AF65-F5344CB8AC3E}">
        <p14:creationId xmlns:p14="http://schemas.microsoft.com/office/powerpoint/2010/main" val="3093887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record their ideas in </a:t>
            </a:r>
            <a:r>
              <a:rPr lang="en-US" b="1" dirty="0"/>
              <a:t>Doodle Box C. </a:t>
            </a:r>
            <a:r>
              <a:rPr lang="en-US" b="0" dirty="0"/>
              <a:t>In their groups students consolidate their ideas and then share out as the ideas are recorded on the next slide.</a:t>
            </a:r>
          </a:p>
          <a:p>
            <a:endParaRPr lang="en-US" b="0" dirty="0"/>
          </a:p>
        </p:txBody>
      </p:sp>
      <p:sp>
        <p:nvSpPr>
          <p:cNvPr id="4" name="Slide Number Placeholder 3"/>
          <p:cNvSpPr>
            <a:spLocks noGrp="1"/>
          </p:cNvSpPr>
          <p:nvPr>
            <p:ph type="sldNum" sz="quarter" idx="10"/>
          </p:nvPr>
        </p:nvSpPr>
        <p:spPr/>
        <p:txBody>
          <a:bodyPr/>
          <a:lstStyle/>
          <a:p>
            <a:fld id="{C7BB21F4-C42E-3B40-9B33-CFE230F675D3}" type="slidenum">
              <a:rPr lang="en-US" smtClean="0"/>
              <a:t>18</a:t>
            </a:fld>
            <a:endParaRPr lang="en-US"/>
          </a:p>
        </p:txBody>
      </p:sp>
    </p:spTree>
    <p:extLst>
      <p:ext uri="{BB962C8B-B14F-4D97-AF65-F5344CB8AC3E}">
        <p14:creationId xmlns:p14="http://schemas.microsoft.com/office/powerpoint/2010/main" val="4115717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Students work in groups and then each group shares out their “rules.” These will be shaped into model ideas.</a:t>
            </a:r>
          </a:p>
          <a:p>
            <a:r>
              <a:rPr lang="en-US" dirty="0"/>
              <a:t>Compare the initial ideas with the new ideas and revise as needed.</a:t>
            </a:r>
          </a:p>
          <a:p>
            <a:endParaRPr lang="en-US" dirty="0"/>
          </a:p>
          <a:p>
            <a:r>
              <a:rPr lang="en-US" dirty="0"/>
              <a:t>Don’t be to concerned if all the ideas are fully developed at this point. We will work on developing these ideas throughout the learning segment.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Student examples</a:t>
            </a:r>
          </a:p>
          <a:p>
            <a:pPr marL="171450" indent="-171450">
              <a:buFont typeface="Arial" panose="020B0604020202020204" pitchFamily="34" charset="0"/>
              <a:buChar char="•"/>
            </a:pPr>
            <a:r>
              <a:rPr lang="en-US" b="1" dirty="0"/>
              <a:t>Baby must have 6 chromosomes</a:t>
            </a:r>
          </a:p>
          <a:p>
            <a:pPr marL="171450" indent="-171450">
              <a:buFont typeface="Arial" panose="020B0604020202020204" pitchFamily="34" charset="0"/>
              <a:buChar char="•"/>
            </a:pPr>
            <a:r>
              <a:rPr lang="en-US" b="1" dirty="0"/>
              <a:t>Gets half from each parent</a:t>
            </a:r>
          </a:p>
          <a:p>
            <a:pPr marL="171450" indent="-171450">
              <a:buFont typeface="Arial" panose="020B0604020202020204" pitchFamily="34" charset="0"/>
              <a:buChar char="•"/>
            </a:pPr>
            <a:r>
              <a:rPr lang="en-US" b="1" dirty="0"/>
              <a:t>X from dad = girl, Y from dad = boy</a:t>
            </a:r>
          </a:p>
          <a:p>
            <a:pPr marL="171450" indent="-171450">
              <a:buFont typeface="Arial" panose="020B0604020202020204" pitchFamily="34" charset="0"/>
              <a:buChar char="•"/>
            </a:pPr>
            <a:r>
              <a:rPr lang="en-US" b="1" dirty="0"/>
              <a:t>Baby must have 2 of each kind of chromosome</a:t>
            </a:r>
          </a:p>
          <a:p>
            <a:pPr marL="171450" indent="-171450">
              <a:buFont typeface="Arial" panose="020B0604020202020204" pitchFamily="34" charset="0"/>
              <a:buChar char="•"/>
            </a:pPr>
            <a:r>
              <a:rPr lang="en-US" b="1" dirty="0"/>
              <a:t>Parents give one from each pair.</a:t>
            </a:r>
          </a:p>
          <a:p>
            <a:pPr marL="628650" lvl="1" indent="-171450">
              <a:buFont typeface="Arial" panose="020B0604020202020204" pitchFamily="34" charset="0"/>
              <a:buChar char="•"/>
            </a:pPr>
            <a:r>
              <a:rPr lang="en-US" b="1" dirty="0"/>
              <a:t>Which one the parent gives is random.</a:t>
            </a:r>
          </a:p>
        </p:txBody>
      </p:sp>
      <p:sp>
        <p:nvSpPr>
          <p:cNvPr id="4" name="Slide Number Placeholder 3"/>
          <p:cNvSpPr>
            <a:spLocks noGrp="1"/>
          </p:cNvSpPr>
          <p:nvPr>
            <p:ph type="sldNum" sz="quarter" idx="10"/>
          </p:nvPr>
        </p:nvSpPr>
        <p:spPr/>
        <p:txBody>
          <a:bodyPr/>
          <a:lstStyle/>
          <a:p>
            <a:fld id="{C7BB21F4-C42E-3B40-9B33-CFE230F675D3}" type="slidenum">
              <a:rPr lang="en-US" smtClean="0"/>
              <a:t>19</a:t>
            </a:fld>
            <a:endParaRPr lang="en-US"/>
          </a:p>
        </p:txBody>
      </p:sp>
    </p:spTree>
    <p:extLst>
      <p:ext uri="{BB962C8B-B14F-4D97-AF65-F5344CB8AC3E}">
        <p14:creationId xmlns:p14="http://schemas.microsoft.com/office/powerpoint/2010/main" val="144329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Quick share pair, the next slide shows data</a:t>
            </a:r>
          </a:p>
        </p:txBody>
      </p:sp>
      <p:sp>
        <p:nvSpPr>
          <p:cNvPr id="4" name="Slide Number Placeholder 3"/>
          <p:cNvSpPr>
            <a:spLocks noGrp="1"/>
          </p:cNvSpPr>
          <p:nvPr>
            <p:ph type="sldNum" sz="quarter" idx="10"/>
          </p:nvPr>
        </p:nvSpPr>
        <p:spPr/>
        <p:txBody>
          <a:bodyPr/>
          <a:lstStyle/>
          <a:p>
            <a:fld id="{C7BB21F4-C42E-3B40-9B33-CFE230F675D3}" type="slidenum">
              <a:rPr lang="en-US" smtClean="0"/>
              <a:t>20</a:t>
            </a:fld>
            <a:endParaRPr lang="en-US"/>
          </a:p>
        </p:txBody>
      </p:sp>
    </p:spTree>
    <p:extLst>
      <p:ext uri="{BB962C8B-B14F-4D97-AF65-F5344CB8AC3E}">
        <p14:creationId xmlns:p14="http://schemas.microsoft.com/office/powerpoint/2010/main" val="102027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r>
              <a:rPr dirty="0"/>
              <a:t>Not meant to show to students</a:t>
            </a:r>
            <a:r>
              <a:rPr lang="en-US" dirty="0"/>
              <a:t>.</a:t>
            </a:r>
            <a:endParaRPr dirty="0"/>
          </a:p>
        </p:txBody>
      </p:sp>
    </p:spTree>
    <p:extLst>
      <p:ext uri="{BB962C8B-B14F-4D97-AF65-F5344CB8AC3E}">
        <p14:creationId xmlns:p14="http://schemas.microsoft.com/office/powerpoint/2010/main" val="4024127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noRot="1" noChangeAspect="1"/>
          </p:cNvSpPr>
          <p:nvPr>
            <p:ph type="sldImg"/>
          </p:nvPr>
        </p:nvSpPr>
        <p:spPr>
          <a:prstGeom prst="rect">
            <a:avLst/>
          </a:prstGeom>
        </p:spPr>
        <p:txBody>
          <a:bodyPr/>
          <a:lstStyle/>
          <a:p>
            <a:endParaRPr/>
          </a:p>
        </p:txBody>
      </p:sp>
      <p:sp>
        <p:nvSpPr>
          <p:cNvPr id="482" name="Shape 482"/>
          <p:cNvSpPr>
            <a:spLocks noGrp="1"/>
          </p:cNvSpPr>
          <p:nvPr>
            <p:ph type="body" sz="quarter" idx="1"/>
          </p:nvPr>
        </p:nvSpPr>
        <p:spPr>
          <a:prstGeom prst="rect">
            <a:avLst/>
          </a:prstGeom>
        </p:spPr>
        <p:txBody>
          <a:bodyPr/>
          <a:lstStyle/>
          <a:p>
            <a:r>
              <a:rPr lang="en-US" dirty="0"/>
              <a:t>TEACHER RESOURCES:</a:t>
            </a:r>
          </a:p>
          <a:p>
            <a:r>
              <a:rPr lang="en-US" dirty="0"/>
              <a:t>Have students look for patterns in the data.</a:t>
            </a:r>
          </a:p>
          <a:p>
            <a:r>
              <a:rPr lang="en-US" dirty="0"/>
              <a:t>They will notice that different organisms have different numbers of chromosomes but all the organisms have an even number of chromosomes.</a:t>
            </a:r>
          </a:p>
          <a:p>
            <a:endParaRPr lang="en-US" dirty="0"/>
          </a:p>
          <a:p>
            <a:endParaRPr lang="en-US" dirty="0"/>
          </a:p>
          <a:p>
            <a:r>
              <a:rPr dirty="0"/>
              <a:t>S</a:t>
            </a:r>
            <a:r>
              <a:rPr lang="en-US" dirty="0"/>
              <a:t>OURCE</a:t>
            </a:r>
            <a:r>
              <a:rPr dirty="0"/>
              <a:t>:</a:t>
            </a:r>
            <a:endParaRPr lang="en-US" dirty="0"/>
          </a:p>
          <a:p>
            <a:r>
              <a:rPr dirty="0"/>
              <a:t> https://en.wikipedia.org/wiki/List_of_organisms_by_chromosome_count</a:t>
            </a:r>
          </a:p>
        </p:txBody>
      </p:sp>
    </p:spTree>
    <p:extLst>
      <p:ext uri="{BB962C8B-B14F-4D97-AF65-F5344CB8AC3E}">
        <p14:creationId xmlns:p14="http://schemas.microsoft.com/office/powerpoint/2010/main" val="3369665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RESOURCES:</a:t>
            </a:r>
          </a:p>
          <a:p>
            <a:r>
              <a:rPr lang="en-US" dirty="0"/>
              <a:t>If students only notice that most have different numbers of chromosomes, then ask: “</a:t>
            </a:r>
            <a:r>
              <a:rPr lang="en-US" dirty="0">
                <a:latin typeface="Arial" panose="020B0604020202020204" pitchFamily="34" charset="0"/>
                <a:cs typeface="Arial" panose="020B0604020202020204" pitchFamily="34" charset="0"/>
              </a:rPr>
              <a:t>If the number of chromosomes is different for different organisms then what is the pattern?” It might be helpful to show the “Chromosome Count” slide again. While students think.</a:t>
            </a:r>
          </a:p>
          <a:p>
            <a:r>
              <a:rPr lang="en-US" dirty="0">
                <a:latin typeface="Arial" panose="020B0604020202020204" pitchFamily="34" charset="0"/>
                <a:cs typeface="Arial" panose="020B0604020202020204" pitchFamily="34" charset="0"/>
              </a:rPr>
              <a:t>The slide is animated to allow for wait time.</a:t>
            </a:r>
          </a:p>
          <a:p>
            <a:r>
              <a:rPr lang="en-US" dirty="0">
                <a:latin typeface="Arial" panose="020B0604020202020204" pitchFamily="34" charset="0"/>
                <a:cs typeface="Arial" panose="020B0604020202020204" pitchFamily="34" charset="0"/>
              </a:rPr>
              <a:t>There are a couple of slides that prompt a model revision at the end of this learning segment. If it makes more sense for your students to revise and add ideas after each or some of the slides, then do what is best for your students. </a:t>
            </a:r>
          </a:p>
          <a:p>
            <a:r>
              <a:rPr lang="en-US" dirty="0">
                <a:latin typeface="Arial" panose="020B0604020202020204" pitchFamily="34" charset="0"/>
                <a:cs typeface="Arial" panose="020B0604020202020204" pitchFamily="34" charset="0"/>
              </a:rPr>
              <a:t>Each time a revised idea is introduced it will be noted in the teacher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Model Idea: </a:t>
            </a:r>
            <a:r>
              <a:rPr lang="en-US" sz="1200" b="1" dirty="0">
                <a:solidFill>
                  <a:srgbClr val="583F34"/>
                </a:solidFill>
              </a:rPr>
              <a:t>Sexually reproducing organisms have pairs of chromosomes.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22</a:t>
            </a:fld>
            <a:endParaRPr lang="en-US"/>
          </a:p>
        </p:txBody>
      </p:sp>
    </p:spTree>
    <p:extLst>
      <p:ext uri="{BB962C8B-B14F-4D97-AF65-F5344CB8AC3E}">
        <p14:creationId xmlns:p14="http://schemas.microsoft.com/office/powerpoint/2010/main" val="1954324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It is important that the Model Statements are in your students words and not necessarily the same as stated here. In other words </a:t>
            </a:r>
            <a:r>
              <a:rPr lang="en-US" dirty="0">
                <a:sym typeface="Wingdings" panose="05000000000000000000" pitchFamily="2" charset="2"/>
              </a:rPr>
              <a:t> the ideas should be the same but not the actual words.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Model Idea: </a:t>
            </a:r>
            <a:r>
              <a:rPr lang="en-US" sz="1200" b="1" dirty="0">
                <a:solidFill>
                  <a:srgbClr val="583F34"/>
                </a:solidFill>
              </a:rPr>
              <a:t>Sexually reproducing organisms have pairs of chromosomes.</a:t>
            </a:r>
          </a:p>
          <a:p>
            <a:r>
              <a:rPr lang="en-US" dirty="0"/>
              <a:t> </a:t>
            </a:r>
          </a:p>
          <a:p>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23</a:t>
            </a:fld>
            <a:endParaRPr lang="en-US"/>
          </a:p>
        </p:txBody>
      </p:sp>
    </p:spTree>
    <p:extLst>
      <p:ext uri="{BB962C8B-B14F-4D97-AF65-F5344CB8AC3E}">
        <p14:creationId xmlns:p14="http://schemas.microsoft.com/office/powerpoint/2010/main" val="914639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br>
              <a:rPr lang="en-US" dirty="0"/>
            </a:br>
            <a:r>
              <a:rPr lang="en-US" dirty="0"/>
              <a:t>Now that we made sense of the important parts of this model;1/2 of the chromosomes come from each pair of each parent and that it is random, we can focus on what this process really is, gamete formation. This slide and the ones that follow are animated to allow for think time. Most students have heard of these terms before so we let them think and pair share if they are struggling, before discussing the answer as a class. </a:t>
            </a:r>
          </a:p>
          <a:p>
            <a:r>
              <a:rPr lang="en-US" dirty="0"/>
              <a:t>This information also helps us with the simple, short answer to our driving question: </a:t>
            </a:r>
          </a:p>
          <a:p>
            <a:r>
              <a:rPr lang="en-US" sz="1200" b="1" dirty="0">
                <a:latin typeface="Arial" panose="020B0604020202020204" pitchFamily="34" charset="0"/>
                <a:cs typeface="Arial" panose="020B0604020202020204" pitchFamily="34" charset="0"/>
              </a:rPr>
              <a:t>How does the hereditable information get from the parents to the offspring?  </a:t>
            </a:r>
          </a:p>
          <a:p>
            <a:r>
              <a:rPr lang="en-US" sz="1200" b="1" dirty="0">
                <a:latin typeface="Arial" panose="020B0604020202020204" pitchFamily="34" charset="0"/>
                <a:cs typeface="Arial" panose="020B0604020202020204" pitchFamily="34" charset="0"/>
              </a:rPr>
              <a:t>Gametes!</a:t>
            </a:r>
            <a:endParaRPr lang="en-US" dirty="0"/>
          </a:p>
          <a:p>
            <a:r>
              <a:rPr lang="en-US" dirty="0"/>
              <a:t> </a:t>
            </a:r>
          </a:p>
        </p:txBody>
      </p:sp>
      <p:sp>
        <p:nvSpPr>
          <p:cNvPr id="4" name="Slide Number Placeholder 3"/>
          <p:cNvSpPr>
            <a:spLocks noGrp="1"/>
          </p:cNvSpPr>
          <p:nvPr>
            <p:ph type="sldNum" sz="quarter" idx="10"/>
          </p:nvPr>
        </p:nvSpPr>
        <p:spPr/>
        <p:txBody>
          <a:bodyPr/>
          <a:lstStyle/>
          <a:p>
            <a:fld id="{C7BB21F4-C42E-3B40-9B33-CFE230F675D3}" type="slidenum">
              <a:rPr lang="en-US" smtClean="0"/>
              <a:t>24</a:t>
            </a:fld>
            <a:endParaRPr lang="en-US"/>
          </a:p>
        </p:txBody>
      </p:sp>
    </p:spTree>
    <p:extLst>
      <p:ext uri="{BB962C8B-B14F-4D97-AF65-F5344CB8AC3E}">
        <p14:creationId xmlns:p14="http://schemas.microsoft.com/office/powerpoint/2010/main" val="2351577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t>
            </a:r>
          </a:p>
          <a:p>
            <a:r>
              <a:rPr lang="en-US" dirty="0"/>
              <a:t>Students rethink the process of “making a baby” but we break it down and ask some new questions: what actually carries the chromosomes? How many chromosomes are in the egg compared to the parent? We also introduce the term haploid now that we understand the concept of having ½ the number of chromosomes. We introduce this term so we can use it distinguish between the sex cells and somatic (body) cells.</a:t>
            </a:r>
          </a:p>
          <a:p>
            <a:r>
              <a:rPr lang="en-US" dirty="0"/>
              <a:t>We add to our M Diagram Doodle</a:t>
            </a:r>
          </a:p>
          <a:p>
            <a:r>
              <a:rPr lang="en-US" dirty="0"/>
              <a:t>This is the place to really define the following model ideas.</a:t>
            </a:r>
          </a:p>
          <a:p>
            <a:r>
              <a:rPr lang="en-US" b="1" dirty="0"/>
              <a:t>Model Ideas more fully developed:</a:t>
            </a:r>
          </a:p>
          <a:p>
            <a:pPr marL="171450" indent="-171450">
              <a:buFont typeface="Arial" panose="020B0604020202020204" pitchFamily="34" charset="0"/>
              <a:buChar char="•"/>
            </a:pPr>
            <a:r>
              <a:rPr lang="en-US" sz="1200" b="1" dirty="0">
                <a:solidFill>
                  <a:srgbClr val="583F34"/>
                </a:solidFill>
              </a:rPr>
              <a:t>Each parent gives half of their chromosomes to each gamete</a:t>
            </a:r>
          </a:p>
          <a:p>
            <a:pPr marL="0" indent="0">
              <a:buFont typeface="Arial" panose="020B0604020202020204" pitchFamily="34" charset="0"/>
              <a:buNone/>
            </a:pPr>
            <a:r>
              <a:rPr lang="en-US" sz="1200" b="1" dirty="0">
                <a:solidFill>
                  <a:srgbClr val="583F34"/>
                </a:solidFill>
              </a:rPr>
              <a:t>		(Offspring has ½ of its chromosomes from the mother and ½ from the father.)</a:t>
            </a:r>
          </a:p>
          <a:p>
            <a:pPr marL="171450" indent="-171450">
              <a:buFont typeface="Arial" panose="020B0604020202020204" pitchFamily="34" charset="0"/>
              <a:buChar char="•"/>
            </a:pPr>
            <a:r>
              <a:rPr lang="en-US" sz="1200" b="1" dirty="0">
                <a:solidFill>
                  <a:srgbClr val="583F34"/>
                </a:solidFill>
              </a:rPr>
              <a:t>Gametes have ½ the chromosomes of the organisms </a:t>
            </a:r>
          </a:p>
          <a:p>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25</a:t>
            </a:fld>
            <a:endParaRPr lang="en-US"/>
          </a:p>
        </p:txBody>
      </p:sp>
    </p:spTree>
    <p:extLst>
      <p:ext uri="{BB962C8B-B14F-4D97-AF65-F5344CB8AC3E}">
        <p14:creationId xmlns:p14="http://schemas.microsoft.com/office/powerpoint/2010/main" val="147693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Students rethink the process of “making a baby” but we break it down and ask some new questions: what actually carries the chromosomes? How many chromosomes are in the egg compared to the parent? We also introduce the term haploid now that we understand the concept of having ½ the number of chromosomes. We introduce this term so we can use it distinguish between the sex cells and somatic (body) cells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add to our M Diagram Doodle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b="1" dirty="0"/>
              <a:t>Model Ideas more fully developed:</a:t>
            </a:r>
          </a:p>
          <a:p>
            <a:pPr marL="171450" indent="-171450">
              <a:buFont typeface="Arial" panose="020B0604020202020204" pitchFamily="34" charset="0"/>
              <a:buChar char="•"/>
            </a:pPr>
            <a:r>
              <a:rPr lang="en-US" sz="1200" b="1" u="sng" dirty="0">
                <a:solidFill>
                  <a:srgbClr val="583F34"/>
                </a:solidFill>
              </a:rPr>
              <a:t>Each</a:t>
            </a:r>
            <a:r>
              <a:rPr lang="en-US" sz="1200" b="1" dirty="0">
                <a:solidFill>
                  <a:srgbClr val="583F34"/>
                </a:solidFill>
              </a:rPr>
              <a:t> parent gives half of their chromosomes to each gamete</a:t>
            </a:r>
          </a:p>
          <a:p>
            <a:pPr marL="0" indent="0">
              <a:buFont typeface="Arial" panose="020B0604020202020204" pitchFamily="34" charset="0"/>
              <a:buNone/>
            </a:pPr>
            <a:r>
              <a:rPr lang="en-US" sz="1200" b="1" dirty="0">
                <a:solidFill>
                  <a:srgbClr val="583F34"/>
                </a:solidFill>
              </a:rPr>
              <a:t>		(Offspring has ½ of its chromosomes from the mother and ½ from the father.)</a:t>
            </a:r>
          </a:p>
          <a:p>
            <a:pPr marL="171450" indent="-171450">
              <a:buFont typeface="Arial" panose="020B0604020202020204" pitchFamily="34" charset="0"/>
              <a:buChar char="•"/>
            </a:pPr>
            <a:r>
              <a:rPr lang="en-US" sz="1200" b="1" dirty="0">
                <a:solidFill>
                  <a:srgbClr val="583F34"/>
                </a:solidFill>
              </a:rPr>
              <a:t>Gametes have ½ the chromosomes of the organisms </a:t>
            </a:r>
          </a:p>
          <a:p>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26</a:t>
            </a:fld>
            <a:endParaRPr lang="en-US"/>
          </a:p>
        </p:txBody>
      </p:sp>
    </p:spTree>
    <p:extLst>
      <p:ext uri="{BB962C8B-B14F-4D97-AF65-F5344CB8AC3E}">
        <p14:creationId xmlns:p14="http://schemas.microsoft.com/office/powerpoint/2010/main" val="3182486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t>
            </a:r>
          </a:p>
          <a:p>
            <a:r>
              <a:rPr lang="en-US" dirty="0"/>
              <a:t>This is a reminder that the when the chromosomes come together (sperm meets egg) we call it fertilization. Students can also label this on their M Diagram Doodle</a:t>
            </a:r>
          </a:p>
          <a:p>
            <a:r>
              <a:rPr lang="en-US" dirty="0"/>
              <a:t> </a:t>
            </a:r>
          </a:p>
          <a:p>
            <a:r>
              <a:rPr lang="en-US" dirty="0"/>
              <a:t>If students don’t already have the idea in their model that each parent contributes one chromosome from each pair, then the following conversation will help with that idea development.</a:t>
            </a:r>
          </a:p>
          <a:p>
            <a:endParaRPr lang="en-US" dirty="0"/>
          </a:p>
          <a:p>
            <a:r>
              <a:rPr lang="en-US" dirty="0"/>
              <a:t>Take a look at the chromosomes. There are 3 from the father and 3 from the mother, but is it important which 3. Can you have 2 short and one long?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Model Ideas more fully developed:</a:t>
            </a:r>
          </a:p>
          <a:p>
            <a:r>
              <a:rPr lang="en-US" sz="1200" b="1" dirty="0">
                <a:solidFill>
                  <a:srgbClr val="583F34"/>
                </a:solidFill>
              </a:rPr>
              <a:t>Each parent only contributes one chromosome per pair to each (gamete) offspring.</a:t>
            </a:r>
            <a:endParaRPr lang="en-US" b="1" dirty="0"/>
          </a:p>
        </p:txBody>
      </p:sp>
      <p:sp>
        <p:nvSpPr>
          <p:cNvPr id="4" name="Slide Number Placeholder 3"/>
          <p:cNvSpPr>
            <a:spLocks noGrp="1"/>
          </p:cNvSpPr>
          <p:nvPr>
            <p:ph type="sldNum" sz="quarter" idx="10"/>
          </p:nvPr>
        </p:nvSpPr>
        <p:spPr/>
        <p:txBody>
          <a:bodyPr/>
          <a:lstStyle/>
          <a:p>
            <a:fld id="{C7BB21F4-C42E-3B40-9B33-CFE230F675D3}" type="slidenum">
              <a:rPr lang="en-US" smtClean="0"/>
              <a:t>28</a:t>
            </a:fld>
            <a:endParaRPr lang="en-US"/>
          </a:p>
        </p:txBody>
      </p:sp>
    </p:spTree>
    <p:extLst>
      <p:ext uri="{BB962C8B-B14F-4D97-AF65-F5344CB8AC3E}">
        <p14:creationId xmlns:p14="http://schemas.microsoft.com/office/powerpoint/2010/main" val="2599365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This is a reminder that when the chromosomes come together they find their match, pair up and now we have a zygote. The equation helps reinforce the idea that the number of chromosomes needs to be cut in half to make a gamete so when the 2 gametes  come together the new organism has a complete set of chromosomes and not double what the parents had. (we will discuss this again in the next learning segment) We also introduce the term zygote. </a:t>
            </a:r>
          </a:p>
          <a:p>
            <a:endParaRPr lang="en-US" dirty="0"/>
          </a:p>
          <a:p>
            <a:r>
              <a:rPr lang="en-US" dirty="0"/>
              <a:t>Before showing the next slide it is important that students have made an attempt to sketch the appropriate chromosomes in the appropriate circles and that chromosomes and circles are correctly labeled.</a:t>
            </a:r>
          </a:p>
        </p:txBody>
      </p:sp>
      <p:sp>
        <p:nvSpPr>
          <p:cNvPr id="4" name="Slide Number Placeholder 3"/>
          <p:cNvSpPr>
            <a:spLocks noGrp="1"/>
          </p:cNvSpPr>
          <p:nvPr>
            <p:ph type="sldNum" sz="quarter" idx="10"/>
          </p:nvPr>
        </p:nvSpPr>
        <p:spPr/>
        <p:txBody>
          <a:bodyPr/>
          <a:lstStyle/>
          <a:p>
            <a:fld id="{C7BB21F4-C42E-3B40-9B33-CFE230F675D3}" type="slidenum">
              <a:rPr lang="en-US" smtClean="0"/>
              <a:t>29</a:t>
            </a:fld>
            <a:endParaRPr lang="en-US"/>
          </a:p>
        </p:txBody>
      </p:sp>
    </p:spTree>
    <p:extLst>
      <p:ext uri="{BB962C8B-B14F-4D97-AF65-F5344CB8AC3E}">
        <p14:creationId xmlns:p14="http://schemas.microsoft.com/office/powerpoint/2010/main" val="1803590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t>
            </a:r>
          </a:p>
          <a:p>
            <a:r>
              <a:rPr lang="en-US" dirty="0"/>
              <a:t>This slide is for students to check to make sure they have similar sketches and labels on their M Doodle Diagram. Before showing the animations it is important that students have made an attempt to sketch the appropriate chromosomes in the appropriate circles and that chromosomes and circles are correctly labeled</a:t>
            </a:r>
          </a:p>
          <a:p>
            <a:endParaRPr lang="en-US" dirty="0"/>
          </a:p>
          <a:p>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30</a:t>
            </a:fld>
            <a:endParaRPr lang="en-US"/>
          </a:p>
        </p:txBody>
      </p:sp>
    </p:spTree>
    <p:extLst>
      <p:ext uri="{BB962C8B-B14F-4D97-AF65-F5344CB8AC3E}">
        <p14:creationId xmlns:p14="http://schemas.microsoft.com/office/powerpoint/2010/main" val="3874890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We still have a few key ideas to add to our model, but now is a good time to revise what we do have. We also have an opportunity to have students name their model. We call this model Gamete Formation (Meiosis), but students should give it a name that makes sense to them. </a:t>
            </a:r>
          </a:p>
          <a:p>
            <a:r>
              <a:rPr lang="en-US" dirty="0"/>
              <a:t>Student examples: How to make eggs and sperm or How to make sex cells.</a:t>
            </a:r>
          </a:p>
          <a:p>
            <a:endParaRPr lang="en-US" dirty="0"/>
          </a:p>
          <a:p>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31</a:t>
            </a:fld>
            <a:endParaRPr lang="en-US"/>
          </a:p>
        </p:txBody>
      </p:sp>
    </p:spTree>
    <p:extLst>
      <p:ext uri="{BB962C8B-B14F-4D97-AF65-F5344CB8AC3E}">
        <p14:creationId xmlns:p14="http://schemas.microsoft.com/office/powerpoint/2010/main" val="48036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br>
              <a:rPr lang="en-US" dirty="0"/>
            </a:br>
            <a:r>
              <a:rPr lang="en-US" dirty="0"/>
              <a:t>This is for the transition from Sexual Selection to the Blue Loop. You may want to hide the words and only show the pictures while you make this transition. </a:t>
            </a:r>
          </a:p>
          <a:p>
            <a:r>
              <a:rPr lang="en-US" dirty="0"/>
              <a:t>To help enhance the coming phenomenon, have students share out their own experiences with looking or not looking like other members of their family. Take a poll: who knows someone who looks just like others in their biological family? Who knows someone who looks nothing like others in their biological family? OK, Now we will take a look at a family from the United Kingdom.</a:t>
            </a:r>
          </a:p>
          <a:p>
            <a:endParaRPr lang="en-US" dirty="0"/>
          </a:p>
          <a:p>
            <a:r>
              <a:rPr lang="en-US" dirty="0"/>
              <a:t>SOURCES:</a:t>
            </a:r>
            <a:br>
              <a:rPr lang="en-US" dirty="0"/>
            </a:br>
            <a:r>
              <a:rPr lang="en-US" dirty="0"/>
              <a:t>http://maxpixel.freegreatpicture.com/Mice-Security-Mastomys-Family-Community-Together-800875</a:t>
            </a:r>
          </a:p>
        </p:txBody>
      </p:sp>
      <p:sp>
        <p:nvSpPr>
          <p:cNvPr id="4" name="Slide Number Placeholder 3"/>
          <p:cNvSpPr>
            <a:spLocks noGrp="1"/>
          </p:cNvSpPr>
          <p:nvPr>
            <p:ph type="sldNum" sz="quarter" idx="10"/>
          </p:nvPr>
        </p:nvSpPr>
        <p:spPr/>
        <p:txBody>
          <a:bodyPr/>
          <a:lstStyle/>
          <a:p>
            <a:fld id="{C7BB21F4-C42E-3B40-9B33-CFE230F675D3}" type="slidenum">
              <a:rPr lang="en-US" smtClean="0"/>
              <a:t>3</a:t>
            </a:fld>
            <a:endParaRPr lang="en-US"/>
          </a:p>
        </p:txBody>
      </p:sp>
    </p:spTree>
    <p:extLst>
      <p:ext uri="{BB962C8B-B14F-4D97-AF65-F5344CB8AC3E}">
        <p14:creationId xmlns:p14="http://schemas.microsoft.com/office/powerpoint/2010/main" val="945457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br>
              <a:rPr lang="en-US" dirty="0"/>
            </a:br>
            <a:r>
              <a:rPr lang="en-US" dirty="0"/>
              <a:t>Now is when we want to look back at our last model revision and revise again! The students’ model statements do not have to match the one provided but the should embody the same ideas.</a:t>
            </a:r>
          </a:p>
          <a:p>
            <a:endParaRPr lang="en-US" dirty="0"/>
          </a:p>
          <a:p>
            <a:pPr marL="0" indent="0">
              <a:buNone/>
            </a:pPr>
            <a:r>
              <a:rPr lang="en-US" b="1" dirty="0"/>
              <a:t>Model Ideas up to this point:</a:t>
            </a:r>
          </a:p>
          <a:p>
            <a:pPr marL="171450" indent="-171450">
              <a:buFont typeface="Arial" panose="020B0604020202020204" pitchFamily="34" charset="0"/>
              <a:buChar char="•"/>
            </a:pPr>
            <a:r>
              <a:rPr lang="en-US" sz="1200" b="1" dirty="0">
                <a:solidFill>
                  <a:srgbClr val="583F34"/>
                </a:solidFill>
              </a:rPr>
              <a:t>Sexually reproducing organisms have pairs of chromosomes.</a:t>
            </a:r>
          </a:p>
          <a:p>
            <a:pPr marL="171450" indent="-171450">
              <a:buFont typeface="Arial" panose="020B0604020202020204" pitchFamily="34" charset="0"/>
              <a:buChar char="•"/>
            </a:pPr>
            <a:r>
              <a:rPr lang="en-US" sz="1200" b="1" dirty="0">
                <a:solidFill>
                  <a:srgbClr val="583F34"/>
                </a:solidFill>
              </a:rPr>
              <a:t>Each parent gives half of their chromosomes to each (gamete)offspring </a:t>
            </a:r>
          </a:p>
          <a:p>
            <a:pPr marL="171450" indent="-171450">
              <a:buFont typeface="Arial" panose="020B0604020202020204" pitchFamily="34" charset="0"/>
              <a:buChar char="•"/>
            </a:pPr>
            <a:r>
              <a:rPr lang="en-US" sz="1200" b="1" dirty="0">
                <a:solidFill>
                  <a:srgbClr val="583F34"/>
                </a:solidFill>
              </a:rPr>
              <a:t>		(Offspring has ½ of its chromosomes from the mother and ½ from the father.)</a:t>
            </a:r>
          </a:p>
          <a:p>
            <a:pPr marL="171450" indent="-171450">
              <a:buFont typeface="Arial" panose="020B0604020202020204" pitchFamily="34" charset="0"/>
              <a:buChar char="•"/>
            </a:pPr>
            <a:r>
              <a:rPr lang="en-US" sz="1200" b="1" dirty="0">
                <a:solidFill>
                  <a:srgbClr val="583F34"/>
                </a:solidFill>
              </a:rPr>
              <a:t> Gametes have ½ the chromosomes of the organisms </a:t>
            </a:r>
          </a:p>
          <a:p>
            <a:pPr marL="171450" indent="-171450">
              <a:buFont typeface="Arial" panose="020B0604020202020204" pitchFamily="34" charset="0"/>
              <a:buChar char="•"/>
            </a:pPr>
            <a:r>
              <a:rPr lang="en-US" sz="1200" b="1" dirty="0">
                <a:solidFill>
                  <a:srgbClr val="583F34"/>
                </a:solidFill>
              </a:rPr>
              <a:t> Each parent only contributes one chromosome per pair to each (gamete) offspring.</a:t>
            </a:r>
          </a:p>
          <a:p>
            <a:pPr marL="171450" indent="-171450">
              <a:buFont typeface="Arial" panose="020B0604020202020204" pitchFamily="34" charset="0"/>
              <a:buChar char="•"/>
            </a:pPr>
            <a:r>
              <a:rPr lang="en-US" sz="1200" b="1" dirty="0">
                <a:solidFill>
                  <a:srgbClr val="583F34"/>
                </a:solidFill>
              </a:rPr>
              <a:t> Which chromosome given from a pair is random.</a:t>
            </a:r>
          </a:p>
          <a:p>
            <a:pPr marL="171450" indent="-171450">
              <a:buFont typeface="Arial" panose="020B0604020202020204" pitchFamily="34" charset="0"/>
              <a:buChar char="•"/>
            </a:pPr>
            <a:r>
              <a:rPr lang="en-US" sz="1200" b="1" dirty="0">
                <a:solidFill>
                  <a:srgbClr val="583F34"/>
                </a:solidFill>
              </a:rPr>
              <a:t> Traits are usually inherited independently from one other (independent assortment) </a:t>
            </a:r>
            <a:r>
              <a:rPr lang="en-US" sz="1200" b="0" dirty="0">
                <a:solidFill>
                  <a:srgbClr val="583F34"/>
                </a:solidFill>
              </a:rPr>
              <a:t>(this idea can be teased out by looking at the 2 statements: Each parent only contributes one chromosome per pair. AND  Which chromosome given is random. From these 2 statements we can infer that the traits passed on are not all linked together, But are (usually) inherited independently of each other). </a:t>
            </a:r>
            <a:endParaRPr lang="en-US" b="0" dirty="0"/>
          </a:p>
          <a:p>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32</a:t>
            </a:fld>
            <a:endParaRPr lang="en-US"/>
          </a:p>
        </p:txBody>
      </p:sp>
    </p:spTree>
    <p:extLst>
      <p:ext uri="{BB962C8B-B14F-4D97-AF65-F5344CB8AC3E}">
        <p14:creationId xmlns:p14="http://schemas.microsoft.com/office/powerpoint/2010/main" val="2360706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now turn our thoughts to why we need the process of gamete formation. In this slide we focus on idea that the </a:t>
            </a:r>
            <a:r>
              <a:rPr lang="en-US" sz="1200" dirty="0">
                <a:latin typeface="Arial" panose="020B0604020202020204" pitchFamily="34" charset="0"/>
                <a:cs typeface="Arial" panose="020B0604020202020204" pitchFamily="34" charset="0"/>
              </a:rPr>
              <a:t># of chromosomes is cut in half  in order to meet with another half to make a whole. If reproductive cells didn’t so this then each time a new organism was made it would double the number of chromosomes.</a:t>
            </a:r>
          </a:p>
          <a:p>
            <a:endParaRPr lang="en-US" dirty="0"/>
          </a:p>
        </p:txBody>
      </p:sp>
      <p:sp>
        <p:nvSpPr>
          <p:cNvPr id="4" name="Slide Number Placeholder 3"/>
          <p:cNvSpPr>
            <a:spLocks noGrp="1"/>
          </p:cNvSpPr>
          <p:nvPr>
            <p:ph type="sldNum" sz="quarter" idx="10"/>
          </p:nvPr>
        </p:nvSpPr>
        <p:spPr/>
        <p:txBody>
          <a:bodyPr/>
          <a:lstStyle/>
          <a:p>
            <a:fld id="{C7BB21F4-C42E-3B40-9B33-CFE230F675D3}" type="slidenum">
              <a:rPr lang="en-US" smtClean="0"/>
              <a:t>33</a:t>
            </a:fld>
            <a:endParaRPr lang="en-US"/>
          </a:p>
        </p:txBody>
      </p:sp>
    </p:spTree>
    <p:extLst>
      <p:ext uri="{BB962C8B-B14F-4D97-AF65-F5344CB8AC3E}">
        <p14:creationId xmlns:p14="http://schemas.microsoft.com/office/powerpoint/2010/main" val="3276390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Use this pare share and animated diagram to help make sense of the idea that we all have 2 of each kind of chromosome because we got one from our Mom and one from our Dad.</a:t>
            </a:r>
          </a:p>
          <a:p>
            <a:r>
              <a:rPr lang="en-US" dirty="0"/>
              <a:t>Where did they get their chromosomes? One from their Mom and one from their Dad. </a:t>
            </a:r>
          </a:p>
          <a:p>
            <a:endParaRPr lang="en-US" dirty="0"/>
          </a:p>
          <a:p>
            <a:r>
              <a:rPr lang="en-US" dirty="0"/>
              <a:t>And it is completely random which chromosomes you receive. The colors of the Baby’s chromosomes will always be one red and one blue, but the baby could have long: B, A’ , or A, B’, or B, B’</a:t>
            </a:r>
          </a:p>
          <a:p>
            <a:endParaRPr lang="en-US" dirty="0"/>
          </a:p>
          <a:p>
            <a:r>
              <a:rPr lang="en-US" dirty="0"/>
              <a:t>You can also discuss what sex the baby is: Male </a:t>
            </a:r>
          </a:p>
          <a:p>
            <a:endParaRPr lang="en-US" dirty="0"/>
          </a:p>
          <a:p>
            <a:r>
              <a:rPr lang="en-US" dirty="0"/>
              <a:t>To help students focus on the sense making, change the color of the chromosomes in this slide to match your pipe cleaner chromosomes. (This is especially helpful for language learners)</a:t>
            </a:r>
          </a:p>
          <a:p>
            <a:endParaRPr lang="en-US" dirty="0"/>
          </a:p>
        </p:txBody>
      </p:sp>
      <p:sp>
        <p:nvSpPr>
          <p:cNvPr id="4" name="Slide Number Placeholder 3"/>
          <p:cNvSpPr>
            <a:spLocks noGrp="1"/>
          </p:cNvSpPr>
          <p:nvPr>
            <p:ph type="sldNum" sz="quarter" idx="10"/>
          </p:nvPr>
        </p:nvSpPr>
        <p:spPr/>
        <p:txBody>
          <a:bodyPr/>
          <a:lstStyle/>
          <a:p>
            <a:fld id="{2110EA08-37F5-DD43-A200-FCA5FE3D11FC}" type="slidenum">
              <a:rPr lang="en-US" smtClean="0"/>
              <a:t>34</a:t>
            </a:fld>
            <a:endParaRPr lang="en-US"/>
          </a:p>
        </p:txBody>
      </p:sp>
    </p:spTree>
    <p:extLst>
      <p:ext uri="{BB962C8B-B14F-4D97-AF65-F5344CB8AC3E}">
        <p14:creationId xmlns:p14="http://schemas.microsoft.com/office/powerpoint/2010/main" val="2539938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Now we focus on the idea of numbering the pairs of chromosomes which gives them a specific name and makes it easier to identify them. (We first used long medium and short to describe the chromosomes so the sense making could focus on the process and not terminology, but now we can add the common science labels) The next slide will show a human karyotype with numbered chromosome pairs.</a:t>
            </a:r>
          </a:p>
          <a:p>
            <a:endParaRPr lang="en-US" dirty="0"/>
          </a:p>
          <a:p>
            <a:r>
              <a:rPr lang="en-US" dirty="0"/>
              <a:t>We also ask if any of the chromosome pairs are exactly the same. They can’t be the same because they came from different parents.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help students focus on the sense making, change the color of the chromosomes in this slide to match your pipe cleaner chromosomes. (This is especially helpful for language learners)</a:t>
            </a:r>
          </a:p>
          <a:p>
            <a:endParaRPr lang="en-US" dirty="0"/>
          </a:p>
        </p:txBody>
      </p:sp>
      <p:sp>
        <p:nvSpPr>
          <p:cNvPr id="4" name="Slide Number Placeholder 3"/>
          <p:cNvSpPr>
            <a:spLocks noGrp="1"/>
          </p:cNvSpPr>
          <p:nvPr>
            <p:ph type="sldNum" sz="quarter" idx="10"/>
          </p:nvPr>
        </p:nvSpPr>
        <p:spPr/>
        <p:txBody>
          <a:bodyPr/>
          <a:lstStyle/>
          <a:p>
            <a:fld id="{2110EA08-37F5-DD43-A200-FCA5FE3D11FC}" type="slidenum">
              <a:rPr lang="en-US" smtClean="0"/>
              <a:t>35</a:t>
            </a:fld>
            <a:endParaRPr lang="en-US"/>
          </a:p>
        </p:txBody>
      </p:sp>
    </p:spTree>
    <p:extLst>
      <p:ext uri="{BB962C8B-B14F-4D97-AF65-F5344CB8AC3E}">
        <p14:creationId xmlns:p14="http://schemas.microsoft.com/office/powerpoint/2010/main" val="104332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We introduce Lucy and Maria and the controversy surrounding them and their family.</a:t>
            </a:r>
          </a:p>
          <a:p>
            <a:endParaRPr lang="en-US" dirty="0"/>
          </a:p>
          <a:p>
            <a:r>
              <a:rPr lang="en-US" dirty="0"/>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hlinkClick r:id="rId3"/>
              </a:rPr>
              <a:t>https://www.topmagazin.sk/wp-content/uploads/2015/03/black-white-skin-twin-sisters-lucy-maria-aylmer-12.jpg</a:t>
            </a:r>
            <a:endParaRPr lang="en-US" sz="1200" dirty="0">
              <a:latin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Times New Roman"/>
              <a:cs typeface="Times New Roman"/>
            </a:endParaRPr>
          </a:p>
          <a:p>
            <a:endParaRPr lang="en-US" dirty="0"/>
          </a:p>
          <a:p>
            <a:r>
              <a:rPr lang="en-US" dirty="0"/>
              <a:t>Video of Lucy and Maria</a:t>
            </a:r>
          </a:p>
          <a:p>
            <a:r>
              <a:rPr lang="en-US" dirty="0"/>
              <a:t>https://theweeklyobserver.com/twin-sisters-born-one-black-one-white/29388/</a:t>
            </a:r>
          </a:p>
          <a:p>
            <a:endParaRPr lang="en-US" dirty="0"/>
          </a:p>
        </p:txBody>
      </p:sp>
      <p:sp>
        <p:nvSpPr>
          <p:cNvPr id="4" name="Slide Number Placeholder 3"/>
          <p:cNvSpPr>
            <a:spLocks noGrp="1"/>
          </p:cNvSpPr>
          <p:nvPr>
            <p:ph type="sldNum" sz="quarter" idx="10"/>
          </p:nvPr>
        </p:nvSpPr>
        <p:spPr/>
        <p:txBody>
          <a:bodyPr/>
          <a:lstStyle/>
          <a:p>
            <a:fld id="{A9DBACAD-8129-6741-A111-F3D7FC1B3CA3}" type="slidenum">
              <a:rPr lang="en-US" smtClean="0"/>
              <a:t>4</a:t>
            </a:fld>
            <a:endParaRPr lang="en-US"/>
          </a:p>
        </p:txBody>
      </p:sp>
    </p:spTree>
    <p:extLst>
      <p:ext uri="{BB962C8B-B14F-4D97-AF65-F5344CB8AC3E}">
        <p14:creationId xmlns:p14="http://schemas.microsoft.com/office/powerpoint/2010/main" val="271502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We ask students to think about the possibility of Lucy and Maria being twins. Are they? How could this be? Students record their ideas in </a:t>
            </a:r>
            <a:r>
              <a:rPr lang="en-US" b="1" dirty="0"/>
              <a:t>Doodle Box A. </a:t>
            </a:r>
          </a:p>
          <a:p>
            <a:r>
              <a:rPr lang="en-US" b="0" dirty="0"/>
              <a:t>We then ask if they would like more information.</a:t>
            </a:r>
          </a:p>
          <a:p>
            <a:endParaRPr lang="en-US" dirty="0"/>
          </a:p>
          <a:p>
            <a:r>
              <a:rPr lang="en-US" dirty="0"/>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hlinkClick r:id="rId3"/>
              </a:rPr>
              <a:t>https://www.topmagazin.sk/wp-content/uploads/2015/03/black-white-skin-twin-sisters-lucy-maria-aylmer-12.jpg</a:t>
            </a:r>
            <a:endParaRPr lang="en-US" sz="1200" dirty="0">
              <a:latin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Times New Roman"/>
                <a:cs typeface="Times New Roman"/>
              </a:rPr>
              <a:t>Article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Times New Roman"/>
              <a:cs typeface="Times New Roman"/>
            </a:endParaRPr>
          </a:p>
          <a:p>
            <a:endParaRPr lang="en-US" dirty="0"/>
          </a:p>
          <a:p>
            <a:r>
              <a:rPr lang="en-US" dirty="0"/>
              <a:t>Video of Lucy and Maria</a:t>
            </a:r>
          </a:p>
          <a:p>
            <a:r>
              <a:rPr lang="en-US" dirty="0"/>
              <a:t>https://theweeklyobserver.com/twin-sisters-born-one-black-one-white/29388/</a:t>
            </a:r>
          </a:p>
          <a:p>
            <a:endParaRPr lang="en-US" dirty="0"/>
          </a:p>
        </p:txBody>
      </p:sp>
      <p:sp>
        <p:nvSpPr>
          <p:cNvPr id="4" name="Slide Number Placeholder 3"/>
          <p:cNvSpPr>
            <a:spLocks noGrp="1"/>
          </p:cNvSpPr>
          <p:nvPr>
            <p:ph type="sldNum" sz="quarter" idx="10"/>
          </p:nvPr>
        </p:nvSpPr>
        <p:spPr/>
        <p:txBody>
          <a:bodyPr/>
          <a:lstStyle/>
          <a:p>
            <a:fld id="{A9DBACAD-8129-6741-A111-F3D7FC1B3CA3}" type="slidenum">
              <a:rPr lang="en-US" smtClean="0"/>
              <a:t>5</a:t>
            </a:fld>
            <a:endParaRPr lang="en-US"/>
          </a:p>
        </p:txBody>
      </p:sp>
    </p:spTree>
    <p:extLst>
      <p:ext uri="{BB962C8B-B14F-4D97-AF65-F5344CB8AC3E}">
        <p14:creationId xmlns:p14="http://schemas.microsoft.com/office/powerpoint/2010/main" val="91858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If students have questions about the twins parents, you can post this slide.</a:t>
            </a:r>
          </a:p>
        </p:txBody>
      </p:sp>
      <p:sp>
        <p:nvSpPr>
          <p:cNvPr id="4" name="Slide Number Placeholder 3"/>
          <p:cNvSpPr>
            <a:spLocks noGrp="1"/>
          </p:cNvSpPr>
          <p:nvPr>
            <p:ph type="sldNum" sz="quarter" idx="10"/>
          </p:nvPr>
        </p:nvSpPr>
        <p:spPr/>
        <p:txBody>
          <a:bodyPr/>
          <a:lstStyle/>
          <a:p>
            <a:fld id="{C7BB21F4-C42E-3B40-9B33-CFE230F675D3}" type="slidenum">
              <a:rPr lang="en-US" smtClean="0"/>
              <a:t>6</a:t>
            </a:fld>
            <a:endParaRPr lang="en-US"/>
          </a:p>
        </p:txBody>
      </p:sp>
    </p:spTree>
    <p:extLst>
      <p:ext uri="{BB962C8B-B14F-4D97-AF65-F5344CB8AC3E}">
        <p14:creationId xmlns:p14="http://schemas.microsoft.com/office/powerpoint/2010/main" val="200670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a:t>
            </a:r>
          </a:p>
          <a:p>
            <a:r>
              <a:rPr lang="en-US" dirty="0"/>
              <a:t>If students are short on ideas have them pair share before reporting out to the class. Record their ideas in the appropriate box in the slide. Hopefully some ideas will surface about heredity, genes, or DNA being passed from parents to offspring. If not, point out the class Natural Selection Model and the model statement that refers to traits being heritable and so offspring tend to resemble their parents. (Your student’s statement will not be worded the same but should have the same meaning)  This discussion leads into the question: How exactly does the hereditable information get from the parents to the offspring?  </a:t>
            </a:r>
          </a:p>
        </p:txBody>
      </p:sp>
      <p:sp>
        <p:nvSpPr>
          <p:cNvPr id="4" name="Slide Number Placeholder 3"/>
          <p:cNvSpPr>
            <a:spLocks noGrp="1"/>
          </p:cNvSpPr>
          <p:nvPr>
            <p:ph type="sldNum" sz="quarter" idx="10"/>
          </p:nvPr>
        </p:nvSpPr>
        <p:spPr/>
        <p:txBody>
          <a:bodyPr/>
          <a:lstStyle/>
          <a:p>
            <a:fld id="{C7BB21F4-C42E-3B40-9B33-CFE230F675D3}" type="slidenum">
              <a:rPr lang="en-US" smtClean="0"/>
              <a:t>7</a:t>
            </a:fld>
            <a:endParaRPr lang="en-US"/>
          </a:p>
        </p:txBody>
      </p:sp>
    </p:spTree>
    <p:extLst>
      <p:ext uri="{BB962C8B-B14F-4D97-AF65-F5344CB8AC3E}">
        <p14:creationId xmlns:p14="http://schemas.microsoft.com/office/powerpoint/2010/main" val="88412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TEACHER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Depending on your students’ ideas you may all agree, disagree or be at an impasse. Either way you will need to make sense of how hereditable material is passed from parent to offspring before being able to fully explain this phenomenon. We end this learning segment with our new driving question: How exactly does the hereditable information get from the parents to the offspring? </a:t>
            </a:r>
          </a:p>
          <a:p>
            <a:r>
              <a:rPr lang="en-US" dirty="0">
                <a:latin typeface="Arial" panose="020B0604020202020204" pitchFamily="34" charset="0"/>
                <a:cs typeface="Arial" panose="020B0604020202020204" pitchFamily="34" charset="0"/>
              </a:rPr>
              <a:t>If students ask this question, but with different wording, please use their wording for the driving question.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SOURCES:</a:t>
            </a:r>
          </a:p>
          <a:p>
            <a:r>
              <a:rPr lang="en-US" dirty="0"/>
              <a:t>http://i.dailymail.co.uk/i/pix/2015/03/01/2612C4A900000578-2974869-Family_line_The_twins_mother_Donna_is_half_Jamaican_and_their_fa-a-12_1425253983608.jpg</a:t>
            </a:r>
          </a:p>
        </p:txBody>
      </p:sp>
      <p:sp>
        <p:nvSpPr>
          <p:cNvPr id="4" name="Slide Number Placeholder 3"/>
          <p:cNvSpPr>
            <a:spLocks noGrp="1"/>
          </p:cNvSpPr>
          <p:nvPr>
            <p:ph type="sldNum" sz="quarter" idx="10"/>
          </p:nvPr>
        </p:nvSpPr>
        <p:spPr/>
        <p:txBody>
          <a:bodyPr/>
          <a:lstStyle/>
          <a:p>
            <a:fld id="{C7BB21F4-C42E-3B40-9B33-CFE230F675D3}" type="slidenum">
              <a:rPr lang="en-US" smtClean="0"/>
              <a:t>8</a:t>
            </a:fld>
            <a:endParaRPr lang="en-US"/>
          </a:p>
        </p:txBody>
      </p:sp>
    </p:spTree>
    <p:extLst>
      <p:ext uri="{BB962C8B-B14F-4D97-AF65-F5344CB8AC3E}">
        <p14:creationId xmlns:p14="http://schemas.microsoft.com/office/powerpoint/2010/main" val="240005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TEACHER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Have students think and then record their ideas in </a:t>
            </a:r>
            <a:r>
              <a:rPr lang="en-US" b="1" dirty="0">
                <a:latin typeface="Arial" panose="020B0604020202020204" pitchFamily="34" charset="0"/>
                <a:cs typeface="Arial" panose="020B0604020202020204" pitchFamily="34" charset="0"/>
              </a:rPr>
              <a:t>Doodle Box ___.</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They will then either work in pairs or groups to share their ideas and report to the class.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The next slide has a place to post their ideas, however a consolidated list from all classes should be posted on the white board or on a poster </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 student thinking visible.</a:t>
            </a:r>
            <a:endParaRPr lang="en-US" b="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SOURCES:</a:t>
            </a:r>
          </a:p>
          <a:p>
            <a:r>
              <a:rPr lang="en-US" dirty="0"/>
              <a:t>http://i.dailymail.co.uk/i/pix/2015/03/01/2612C4A900000578-2974869-Family_line_The_twins_mother_Donna_is_half_Jamaican_and_their_fa-a-12_1425253983608.jpg</a:t>
            </a:r>
          </a:p>
        </p:txBody>
      </p:sp>
      <p:sp>
        <p:nvSpPr>
          <p:cNvPr id="4" name="Slide Number Placeholder 3"/>
          <p:cNvSpPr>
            <a:spLocks noGrp="1"/>
          </p:cNvSpPr>
          <p:nvPr>
            <p:ph type="sldNum" sz="quarter" idx="10"/>
          </p:nvPr>
        </p:nvSpPr>
        <p:spPr/>
        <p:txBody>
          <a:bodyPr/>
          <a:lstStyle/>
          <a:p>
            <a:fld id="{C7BB21F4-C42E-3B40-9B33-CFE230F675D3}" type="slidenum">
              <a:rPr lang="en-US" smtClean="0"/>
              <a:t>9</a:t>
            </a:fld>
            <a:endParaRPr lang="en-US"/>
          </a:p>
        </p:txBody>
      </p:sp>
    </p:spTree>
    <p:extLst>
      <p:ext uri="{BB962C8B-B14F-4D97-AF65-F5344CB8AC3E}">
        <p14:creationId xmlns:p14="http://schemas.microsoft.com/office/powerpoint/2010/main" val="3462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8DBCF4-7D9A-A24C-884A-8F6916FC91E1}"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E373E-F60B-B846-8CC2-26F9EEB9C803}" type="slidenum">
              <a:rPr lang="en-US" smtClean="0"/>
              <a:t>‹#›</a:t>
            </a:fld>
            <a:endParaRPr lang="en-US"/>
          </a:p>
        </p:txBody>
      </p:sp>
      <p:sp>
        <p:nvSpPr>
          <p:cNvPr id="10"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1"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417500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DBCF4-7D9A-A24C-884A-8F6916FC91E1}"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E373E-F60B-B846-8CC2-26F9EEB9C803}" type="slidenum">
              <a:rPr lang="en-US" smtClean="0"/>
              <a:t>‹#›</a:t>
            </a:fld>
            <a:endParaRPr lang="en-US"/>
          </a:p>
        </p:txBody>
      </p:sp>
      <p:sp>
        <p:nvSpPr>
          <p:cNvPr id="10"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1"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187780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DBCF4-7D9A-A24C-884A-8F6916FC91E1}"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E373E-F60B-B846-8CC2-26F9EEB9C803}" type="slidenum">
              <a:rPr lang="en-US" smtClean="0"/>
              <a:t>‹#›</a:t>
            </a:fld>
            <a:endParaRPr lang="en-US"/>
          </a:p>
        </p:txBody>
      </p:sp>
      <p:sp>
        <p:nvSpPr>
          <p:cNvPr id="10"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1"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65724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copy 1">
    <p:spTree>
      <p:nvGrpSpPr>
        <p:cNvPr id="1" name=""/>
        <p:cNvGrpSpPr/>
        <p:nvPr/>
      </p:nvGrpSpPr>
      <p:grpSpPr>
        <a:xfrm>
          <a:off x="0" y="0"/>
          <a:ext cx="0" cy="0"/>
          <a:chOff x="0" y="0"/>
          <a:chExt cx="0" cy="0"/>
        </a:xfrm>
      </p:grpSpPr>
      <p:sp>
        <p:nvSpPr>
          <p:cNvPr id="117" name="Shape 117"/>
          <p:cNvSpPr/>
          <p:nvPr/>
        </p:nvSpPr>
        <p:spPr>
          <a:xfrm>
            <a:off x="2070" y="-21667"/>
            <a:ext cx="9144001" cy="582491"/>
          </a:xfrm>
          <a:prstGeom prst="rect">
            <a:avLst/>
          </a:prstGeom>
          <a:solidFill>
            <a:srgbClr val="D06A28"/>
          </a:solidFill>
          <a:ln w="12700">
            <a:miter lim="400000"/>
          </a:ln>
        </p:spPr>
        <p:txBody>
          <a:bodyPr lIns="35719" tIns="35719" rIns="35719" bIns="35719" anchor="ctr"/>
          <a:lstStyle/>
          <a:p>
            <a:pPr>
              <a:defRPr sz="2400"/>
            </a:pPr>
            <a:endParaRPr sz="1687"/>
          </a:p>
        </p:txBody>
      </p:sp>
      <p:sp>
        <p:nvSpPr>
          <p:cNvPr id="118" name="Shape 118"/>
          <p:cNvSpPr>
            <a:spLocks noGrp="1"/>
          </p:cNvSpPr>
          <p:nvPr>
            <p:ph type="title"/>
          </p:nvPr>
        </p:nvSpPr>
        <p:spPr>
          <a:xfrm>
            <a:off x="87703" y="70484"/>
            <a:ext cx="8932876" cy="469627"/>
          </a:xfrm>
          <a:prstGeom prst="rect">
            <a:avLst/>
          </a:prstGeom>
        </p:spPr>
        <p:txBody>
          <a:bodyPr/>
          <a:lstStyle>
            <a:lvl1pPr algn="l">
              <a:defRPr sz="2672">
                <a:solidFill>
                  <a:srgbClr val="FFFFFF"/>
                </a:solidFill>
                <a:latin typeface="Arial"/>
                <a:ea typeface="Arial"/>
                <a:cs typeface="Arial"/>
                <a:sym typeface="Arial"/>
              </a:defRPr>
            </a:lvl1pPr>
          </a:lstStyle>
          <a:p>
            <a:r>
              <a:t>Title Text</a:t>
            </a:r>
          </a:p>
        </p:txBody>
      </p:sp>
      <p:sp>
        <p:nvSpPr>
          <p:cNvPr id="120" name="Shape 120"/>
          <p:cNvSpPr/>
          <p:nvPr/>
        </p:nvSpPr>
        <p:spPr>
          <a:xfrm>
            <a:off x="88562" y="6253969"/>
            <a:ext cx="8931158" cy="1"/>
          </a:xfrm>
          <a:prstGeom prst="line">
            <a:avLst/>
          </a:prstGeom>
          <a:ln w="6350">
            <a:solidFill>
              <a:srgbClr val="583F34"/>
            </a:solidFill>
            <a:miter lim="400000"/>
          </a:ln>
        </p:spPr>
        <p:txBody>
          <a:bodyPr lIns="32145" tIns="32145" rIns="32145" bIns="32145"/>
          <a:lstStyle/>
          <a:p>
            <a:endParaRPr sz="984"/>
          </a:p>
        </p:txBody>
      </p:sp>
      <p:sp>
        <p:nvSpPr>
          <p:cNvPr id="13"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4"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
        <p:nvSpPr>
          <p:cNvPr id="7" name="Shape 119"/>
          <p:cNvSpPr/>
          <p:nvPr userDrawn="1"/>
        </p:nvSpPr>
        <p:spPr>
          <a:xfrm>
            <a:off x="1" y="-30815"/>
            <a:ext cx="9144000" cy="591639"/>
          </a:xfrm>
          <a:prstGeom prst="rect">
            <a:avLst/>
          </a:prstGeom>
          <a:solidFill>
            <a:srgbClr val="3F6EB3"/>
          </a:solidFill>
          <a:ln w="12700">
            <a:miter lim="400000"/>
          </a:ln>
        </p:spPr>
        <p:txBody>
          <a:bodyPr lIns="50800" tIns="50800" rIns="50800" bIns="50800" anchor="ctr"/>
          <a:lstStyle/>
          <a:p>
            <a:pPr>
              <a:defRPr sz="2400"/>
            </a:pPr>
            <a:endParaRPr/>
          </a:p>
        </p:txBody>
      </p:sp>
    </p:spTree>
    <p:extLst>
      <p:ext uri="{BB962C8B-B14F-4D97-AF65-F5344CB8AC3E}">
        <p14:creationId xmlns:p14="http://schemas.microsoft.com/office/powerpoint/2010/main" val="9406846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copy 2">
    <p:spTree>
      <p:nvGrpSpPr>
        <p:cNvPr id="1" name=""/>
        <p:cNvGrpSpPr/>
        <p:nvPr/>
      </p:nvGrpSpPr>
      <p:grpSpPr>
        <a:xfrm>
          <a:off x="0" y="0"/>
          <a:ext cx="0" cy="0"/>
          <a:chOff x="0" y="0"/>
          <a:chExt cx="0" cy="0"/>
        </a:xfrm>
      </p:grpSpPr>
      <p:pic>
        <p:nvPicPr>
          <p:cNvPr id="129" name="mberLogo.png"/>
          <p:cNvPicPr>
            <a:picLocks noChangeAspect="1"/>
          </p:cNvPicPr>
          <p:nvPr/>
        </p:nvPicPr>
        <p:blipFill>
          <a:blip r:embed="rId2">
            <a:extLst/>
          </a:blip>
          <a:stretch>
            <a:fillRect/>
          </a:stretch>
        </p:blipFill>
        <p:spPr>
          <a:xfrm>
            <a:off x="8283267" y="6271258"/>
            <a:ext cx="733302" cy="344333"/>
          </a:xfrm>
          <a:prstGeom prst="rect">
            <a:avLst/>
          </a:prstGeom>
          <a:ln w="12700">
            <a:miter lim="400000"/>
          </a:ln>
        </p:spPr>
      </p:pic>
      <p:sp>
        <p:nvSpPr>
          <p:cNvPr id="130" name="Shape 130"/>
          <p:cNvSpPr/>
          <p:nvPr/>
        </p:nvSpPr>
        <p:spPr>
          <a:xfrm>
            <a:off x="88563" y="6253969"/>
            <a:ext cx="8931156" cy="1"/>
          </a:xfrm>
          <a:prstGeom prst="line">
            <a:avLst/>
          </a:prstGeom>
          <a:ln w="6350">
            <a:solidFill>
              <a:srgbClr val="583F34"/>
            </a:solidFill>
            <a:miter lim="400000"/>
          </a:ln>
        </p:spPr>
        <p:txBody>
          <a:bodyPr lIns="35719" tIns="35719" rIns="35719" bIns="35719" anchor="ctr"/>
          <a:lstStyle/>
          <a:p>
            <a:pPr>
              <a:defRPr sz="2400"/>
            </a:pPr>
            <a:endParaRPr sz="1687"/>
          </a:p>
        </p:txBody>
      </p:sp>
      <p:sp>
        <p:nvSpPr>
          <p:cNvPr id="131" name="Shape 131"/>
          <p:cNvSpPr/>
          <p:nvPr/>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a:t>www.modelbasedbiology.com</a:t>
            </a:r>
          </a:p>
        </p:txBody>
      </p:sp>
      <p:sp>
        <p:nvSpPr>
          <p:cNvPr id="132" name="Shape 13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90826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DBCF4-7D9A-A24C-884A-8F6916FC91E1}"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E373E-F60B-B846-8CC2-26F9EEB9C803}" type="slidenum">
              <a:rPr lang="en-US" smtClean="0"/>
              <a:t>‹#›</a:t>
            </a:fld>
            <a:endParaRPr lang="en-US" dirty="0"/>
          </a:p>
        </p:txBody>
      </p:sp>
      <p:sp>
        <p:nvSpPr>
          <p:cNvPr id="10"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1"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319513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DBCF4-7D9A-A24C-884A-8F6916FC91E1}"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E373E-F60B-B846-8CC2-26F9EEB9C803}" type="slidenum">
              <a:rPr lang="en-US" smtClean="0"/>
              <a:t>‹#›</a:t>
            </a:fld>
            <a:endParaRPr lang="en-US"/>
          </a:p>
        </p:txBody>
      </p:sp>
      <p:sp>
        <p:nvSpPr>
          <p:cNvPr id="10"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1"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398012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8DBCF4-7D9A-A24C-884A-8F6916FC91E1}"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E373E-F60B-B846-8CC2-26F9EEB9C803}" type="slidenum">
              <a:rPr lang="en-US" smtClean="0"/>
              <a:t>‹#›</a:t>
            </a:fld>
            <a:endParaRPr lang="en-US"/>
          </a:p>
        </p:txBody>
      </p:sp>
      <p:sp>
        <p:nvSpPr>
          <p:cNvPr id="11"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2"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292149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8DBCF4-7D9A-A24C-884A-8F6916FC91E1}"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E373E-F60B-B846-8CC2-26F9EEB9C803}" type="slidenum">
              <a:rPr lang="en-US" smtClean="0"/>
              <a:t>‹#›</a:t>
            </a:fld>
            <a:endParaRPr lang="en-US"/>
          </a:p>
        </p:txBody>
      </p:sp>
      <p:sp>
        <p:nvSpPr>
          <p:cNvPr id="13"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4"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324982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8DBCF4-7D9A-A24C-884A-8F6916FC91E1}"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E373E-F60B-B846-8CC2-26F9EEB9C803}" type="slidenum">
              <a:rPr lang="en-US" smtClean="0"/>
              <a:t>‹#›</a:t>
            </a:fld>
            <a:endParaRPr lang="en-US"/>
          </a:p>
        </p:txBody>
      </p:sp>
      <p:sp>
        <p:nvSpPr>
          <p:cNvPr id="9"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0"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183314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DBCF4-7D9A-A24C-884A-8F6916FC91E1}"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E373E-F60B-B846-8CC2-26F9EEB9C803}" type="slidenum">
              <a:rPr lang="en-US" smtClean="0"/>
              <a:t>‹#›</a:t>
            </a:fld>
            <a:endParaRPr lang="en-US"/>
          </a:p>
        </p:txBody>
      </p:sp>
      <p:sp>
        <p:nvSpPr>
          <p:cNvPr id="8"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9"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30372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DBCF4-7D9A-A24C-884A-8F6916FC91E1}"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E373E-F60B-B846-8CC2-26F9EEB9C803}" type="slidenum">
              <a:rPr lang="en-US" smtClean="0"/>
              <a:t>‹#›</a:t>
            </a:fld>
            <a:endParaRPr lang="en-US"/>
          </a:p>
        </p:txBody>
      </p:sp>
      <p:sp>
        <p:nvSpPr>
          <p:cNvPr id="11"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2"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382998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DBCF4-7D9A-A24C-884A-8F6916FC91E1}"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E373E-F60B-B846-8CC2-26F9EEB9C803}" type="slidenum">
              <a:rPr lang="en-US" smtClean="0"/>
              <a:t>‹#›</a:t>
            </a:fld>
            <a:endParaRPr lang="en-US"/>
          </a:p>
        </p:txBody>
      </p:sp>
      <p:sp>
        <p:nvSpPr>
          <p:cNvPr id="11" name="Shape 121"/>
          <p:cNvSpPr/>
          <p:nvPr userDrawn="1"/>
        </p:nvSpPr>
        <p:spPr>
          <a:xfrm>
            <a:off x="7084579" y="6603907"/>
            <a:ext cx="1979709" cy="245260"/>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600" i="1">
                <a:latin typeface="Arial"/>
                <a:ea typeface="Arial"/>
                <a:cs typeface="Arial"/>
                <a:sym typeface="Arial"/>
              </a:defRPr>
            </a:lvl1pPr>
          </a:lstStyle>
          <a:p>
            <a:r>
              <a:rPr sz="1125" dirty="0"/>
              <a:t>www.modelbasedbiology.com</a:t>
            </a:r>
          </a:p>
        </p:txBody>
      </p:sp>
      <p:pic>
        <p:nvPicPr>
          <p:cNvPr id="12" name="image2.png"/>
          <p:cNvPicPr>
            <a:picLocks noChangeAspect="1"/>
          </p:cNvPicPr>
          <p:nvPr userDrawn="1"/>
        </p:nvPicPr>
        <p:blipFill>
          <a:blip r:embed="rId2">
            <a:extLst/>
          </a:blip>
          <a:stretch>
            <a:fillRect/>
          </a:stretch>
        </p:blipFill>
        <p:spPr>
          <a:xfrm>
            <a:off x="8283267" y="6271259"/>
            <a:ext cx="733302" cy="344334"/>
          </a:xfrm>
          <a:prstGeom prst="rect">
            <a:avLst/>
          </a:prstGeom>
          <a:ln w="12700">
            <a:miter lim="400000"/>
          </a:ln>
        </p:spPr>
      </p:pic>
    </p:spTree>
    <p:extLst>
      <p:ext uri="{BB962C8B-B14F-4D97-AF65-F5344CB8AC3E}">
        <p14:creationId xmlns:p14="http://schemas.microsoft.com/office/powerpoint/2010/main" val="112357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DBCF4-7D9A-A24C-884A-8F6916FC91E1}" type="datetimeFigureOut">
              <a:rPr lang="en-US" smtClean="0"/>
              <a:t>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E373E-F60B-B846-8CC2-26F9EEB9C803}" type="slidenum">
              <a:rPr lang="en-US" smtClean="0"/>
              <a:t>‹#›</a:t>
            </a:fld>
            <a:endParaRPr lang="en-US"/>
          </a:p>
        </p:txBody>
      </p:sp>
    </p:spTree>
    <p:extLst>
      <p:ext uri="{BB962C8B-B14F-4D97-AF65-F5344CB8AC3E}">
        <p14:creationId xmlns:p14="http://schemas.microsoft.com/office/powerpoint/2010/main" val="4058222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20.xml"/><Relationship Id="rId16"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3.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1742536" y="701124"/>
            <a:ext cx="5771072" cy="4975062"/>
          </a:xfrm>
          <a:prstGeom prst="triangle">
            <a:avLst/>
          </a:prstGeom>
          <a:solidFill>
            <a:srgbClr val="3F6EB3">
              <a:alpha val="49804"/>
            </a:srgbClr>
          </a:solidFill>
          <a:ln>
            <a:solidFill>
              <a:srgbClr val="3F6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5601" y="1472703"/>
            <a:ext cx="8432798" cy="1470025"/>
          </a:xfrm>
        </p:spPr>
        <p:txBody>
          <a:bodyPr>
            <a:normAutofit/>
          </a:bodyPr>
          <a:lstStyle/>
          <a:p>
            <a:r>
              <a:rPr lang="en-US" sz="4000" dirty="0">
                <a:solidFill>
                  <a:srgbClr val="002060"/>
                </a:solidFill>
                <a:latin typeface="Arial" panose="020B0604020202020204" pitchFamily="34" charset="0"/>
                <a:cs typeface="Arial" panose="020B0604020202020204" pitchFamily="34" charset="0"/>
              </a:rPr>
              <a:t>Meiosis</a:t>
            </a:r>
            <a:br>
              <a:rPr lang="en-US" sz="4000" dirty="0">
                <a:solidFill>
                  <a:srgbClr val="002060"/>
                </a:solidFill>
                <a:latin typeface="Arial" panose="020B0604020202020204" pitchFamily="34" charset="0"/>
                <a:cs typeface="Arial" panose="020B0604020202020204" pitchFamily="34" charset="0"/>
              </a:rPr>
            </a:br>
            <a:r>
              <a:rPr lang="en-US" sz="4000" dirty="0">
                <a:solidFill>
                  <a:srgbClr val="002060"/>
                </a:solidFill>
                <a:latin typeface="Arial" panose="020B0604020202020204" pitchFamily="34" charset="0"/>
                <a:cs typeface="Arial" panose="020B0604020202020204" pitchFamily="34" charset="0"/>
              </a:rPr>
              <a:t>Gamete Formation</a:t>
            </a:r>
          </a:p>
        </p:txBody>
      </p:sp>
      <p:sp>
        <p:nvSpPr>
          <p:cNvPr id="5" name="Subtitle 4"/>
          <p:cNvSpPr>
            <a:spLocks noGrp="1"/>
          </p:cNvSpPr>
          <p:nvPr>
            <p:ph type="subTitle" idx="1"/>
          </p:nvPr>
        </p:nvSpPr>
        <p:spPr>
          <a:xfrm>
            <a:off x="355600" y="3383158"/>
            <a:ext cx="8432799" cy="1752600"/>
          </a:xfrm>
        </p:spPr>
        <p:txBody>
          <a:bodyPr>
            <a:noAutofit/>
          </a:bodyPr>
          <a:lstStyle/>
          <a:p>
            <a:r>
              <a:rPr lang="en-US" sz="2800" dirty="0">
                <a:solidFill>
                  <a:srgbClr val="654D85"/>
                </a:solidFill>
                <a:latin typeface="Arial" panose="020B0604020202020204" pitchFamily="34" charset="0"/>
                <a:cs typeface="Arial" panose="020B0604020202020204" pitchFamily="34" charset="0"/>
              </a:rPr>
              <a:t>Why are siblings sometimes so much alike and other times so different? </a:t>
            </a:r>
          </a:p>
          <a:p>
            <a:r>
              <a:rPr lang="en-US" sz="2800" dirty="0">
                <a:solidFill>
                  <a:srgbClr val="654D85"/>
                </a:solidFill>
                <a:latin typeface="Arial" panose="020B0604020202020204" pitchFamily="34" charset="0"/>
                <a:cs typeface="Arial" panose="020B0604020202020204" pitchFamily="34" charset="0"/>
              </a:rPr>
              <a:t>How is the information from parents distributed to offspring?</a:t>
            </a:r>
          </a:p>
          <a:p>
            <a:endParaRPr lang="en-US" sz="2800" dirty="0">
              <a:solidFill>
                <a:srgbClr val="654D85"/>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294967295"/>
          </p:nvPr>
        </p:nvSpPr>
        <p:spPr>
          <a:xfrm>
            <a:off x="6553200" y="6356350"/>
            <a:ext cx="2133600" cy="365125"/>
          </a:xfrm>
        </p:spPr>
        <p:txBody>
          <a:bodyPr/>
          <a:lstStyle/>
          <a:p>
            <a:fld id="{F8788DFF-D2C0-C240-B392-B5E1E1797469}" type="slidenum">
              <a:rPr lang="en-US" smtClean="0"/>
              <a:pPr/>
              <a:t>1</a:t>
            </a:fld>
            <a:endParaRPr lang="en-US" dirty="0"/>
          </a:p>
        </p:txBody>
      </p:sp>
      <p:sp>
        <p:nvSpPr>
          <p:cNvPr id="7" name="Subtitle 4"/>
          <p:cNvSpPr txBox="1">
            <a:spLocks/>
          </p:cNvSpPr>
          <p:nvPr/>
        </p:nvSpPr>
        <p:spPr>
          <a:xfrm>
            <a:off x="3809810" y="5693936"/>
            <a:ext cx="4206210" cy="5618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i="1" dirty="0">
                <a:solidFill>
                  <a:srgbClr val="3F6EB3"/>
                </a:solidFill>
                <a:latin typeface="Arial" panose="020B0604020202020204" pitchFamily="34" charset="0"/>
                <a:cs typeface="Arial" panose="020B0604020202020204" pitchFamily="34" charset="0"/>
              </a:rPr>
              <a:t>Version January 2018</a:t>
            </a:r>
          </a:p>
        </p:txBody>
      </p:sp>
    </p:spTree>
    <p:extLst>
      <p:ext uri="{BB962C8B-B14F-4D97-AF65-F5344CB8AC3E}">
        <p14:creationId xmlns:p14="http://schemas.microsoft.com/office/powerpoint/2010/main" val="184630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88DA-F997-4585-8638-550704890009}"/>
              </a:ext>
            </a:extLst>
          </p:cNvPr>
          <p:cNvSpPr>
            <a:spLocks noGrp="1"/>
          </p:cNvSpPr>
          <p:nvPr>
            <p:ph type="title"/>
          </p:nvPr>
        </p:nvSpPr>
        <p:spPr>
          <a:xfrm>
            <a:off x="457200" y="337625"/>
            <a:ext cx="8229600" cy="1603716"/>
          </a:xfrm>
        </p:spPr>
        <p:txBody>
          <a:bodyPr>
            <a:normAutofit/>
          </a:bodyPr>
          <a:lstStyle/>
          <a:p>
            <a:r>
              <a:rPr lang="en-US" sz="3100" b="1" dirty="0">
                <a:latin typeface="Arial" panose="020B0604020202020204" pitchFamily="34" charset="0"/>
                <a:cs typeface="Arial" panose="020B0604020202020204" pitchFamily="34" charset="0"/>
              </a:rPr>
              <a:t>How does the hereditable information get from the parents to the offspring?</a:t>
            </a:r>
            <a:endParaRPr lang="en-US" dirty="0"/>
          </a:p>
        </p:txBody>
      </p:sp>
      <p:sp>
        <p:nvSpPr>
          <p:cNvPr id="3" name="Content Placeholder 2">
            <a:extLst>
              <a:ext uri="{FF2B5EF4-FFF2-40B4-BE49-F238E27FC236}">
                <a16:creationId xmlns:a16="http://schemas.microsoft.com/office/drawing/2014/main" id="{F803890F-7EBF-45F3-8E81-F2230BC0326D}"/>
              </a:ext>
            </a:extLst>
          </p:cNvPr>
          <p:cNvSpPr>
            <a:spLocks noGrp="1"/>
          </p:cNvSpPr>
          <p:nvPr>
            <p:ph idx="1"/>
          </p:nvPr>
        </p:nvSpPr>
        <p:spPr>
          <a:xfrm>
            <a:off x="457200" y="1941341"/>
            <a:ext cx="8229600" cy="4184822"/>
          </a:xfrm>
        </p:spPr>
        <p:txBody>
          <a:bodyPr/>
          <a:lstStyle/>
          <a:p>
            <a:r>
              <a:rPr lang="en-US" dirty="0">
                <a:solidFill>
                  <a:srgbClr val="00B0F0"/>
                </a:solidFill>
              </a:rPr>
              <a:t>[class initial model ideas]</a:t>
            </a:r>
          </a:p>
        </p:txBody>
      </p:sp>
    </p:spTree>
    <p:extLst>
      <p:ext uri="{BB962C8B-B14F-4D97-AF65-F5344CB8AC3E}">
        <p14:creationId xmlns:p14="http://schemas.microsoft.com/office/powerpoint/2010/main" val="127596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BB4B-366B-432F-89AD-86AFAD17D1AD}"/>
              </a:ext>
            </a:extLst>
          </p:cNvPr>
          <p:cNvSpPr>
            <a:spLocks noGrp="1"/>
          </p:cNvSpPr>
          <p:nvPr>
            <p:ph type="title"/>
          </p:nvPr>
        </p:nvSpPr>
        <p:spPr>
          <a:xfrm>
            <a:off x="457200" y="65554"/>
            <a:ext cx="8229600" cy="1143000"/>
          </a:xfrm>
        </p:spPr>
        <p:txBody>
          <a:bodyPr/>
          <a:lstStyle/>
          <a:p>
            <a:r>
              <a:rPr lang="en-US" dirty="0">
                <a:latin typeface="Arial" panose="020B0604020202020204" pitchFamily="34" charset="0"/>
                <a:cs typeface="Arial" panose="020B0604020202020204" pitchFamily="34" charset="0"/>
              </a:rPr>
              <a:t>DNA! </a:t>
            </a:r>
          </a:p>
        </p:txBody>
      </p:sp>
      <p:sp>
        <p:nvSpPr>
          <p:cNvPr id="3" name="Content Placeholder 2">
            <a:extLst>
              <a:ext uri="{FF2B5EF4-FFF2-40B4-BE49-F238E27FC236}">
                <a16:creationId xmlns:a16="http://schemas.microsoft.com/office/drawing/2014/main" id="{DAADB888-CDE4-4E5E-82C3-6B4DE6B12511}"/>
              </a:ext>
            </a:extLst>
          </p:cNvPr>
          <p:cNvSpPr>
            <a:spLocks noGrp="1"/>
          </p:cNvSpPr>
          <p:nvPr>
            <p:ph idx="1"/>
          </p:nvPr>
        </p:nvSpPr>
        <p:spPr>
          <a:xfrm>
            <a:off x="457200" y="1056746"/>
            <a:ext cx="8331958" cy="5268849"/>
          </a:xfrm>
          <a:effectLst/>
        </p:spPr>
        <p:txBody>
          <a:bodyPr/>
          <a:lstStyle/>
          <a:p>
            <a:pPr marL="0" indent="0">
              <a:buNone/>
            </a:pPr>
            <a:r>
              <a:rPr lang="en-US" sz="3600" dirty="0">
                <a:solidFill>
                  <a:srgbClr val="0070C0"/>
                </a:solidFill>
                <a:latin typeface="Arial" panose="020B0604020202020204" pitchFamily="34" charset="0"/>
                <a:cs typeface="Arial" panose="020B0604020202020204" pitchFamily="34" charset="0"/>
              </a:rPr>
              <a:t>To help us figure out how DNA is passed from parents to offspring we will think of DNA in its tightly coiled form.</a:t>
            </a:r>
          </a:p>
          <a:p>
            <a:pPr marL="0" indent="0" algn="ctr">
              <a:buNone/>
            </a:pPr>
            <a:r>
              <a:rPr lang="en-US" dirty="0">
                <a:solidFill>
                  <a:srgbClr val="002060"/>
                </a:solidFill>
                <a:latin typeface="Arial" panose="020B0604020202020204" pitchFamily="34" charset="0"/>
                <a:cs typeface="Arial" panose="020B0604020202020204" pitchFamily="34" charset="0"/>
              </a:rPr>
              <a:t>The Chromosome</a:t>
            </a:r>
          </a:p>
        </p:txBody>
      </p:sp>
      <p:pic>
        <p:nvPicPr>
          <p:cNvPr id="12" name="Picture 11">
            <a:extLst>
              <a:ext uri="{FF2B5EF4-FFF2-40B4-BE49-F238E27FC236}">
                <a16:creationId xmlns:a16="http://schemas.microsoft.com/office/drawing/2014/main" id="{F847E45E-6CA2-493C-BC98-04BD3931DD57}"/>
              </a:ext>
            </a:extLst>
          </p:cNvPr>
          <p:cNvPicPr>
            <a:picLocks noChangeAspect="1"/>
          </p:cNvPicPr>
          <p:nvPr/>
        </p:nvPicPr>
        <p:blipFill>
          <a:blip r:embed="rId3"/>
          <a:stretch>
            <a:fillRect/>
          </a:stretch>
        </p:blipFill>
        <p:spPr>
          <a:xfrm>
            <a:off x="4416918" y="3388056"/>
            <a:ext cx="318307" cy="3363446"/>
          </a:xfrm>
          <a:prstGeom prst="rect">
            <a:avLst/>
          </a:prstGeom>
        </p:spPr>
      </p:pic>
    </p:spTree>
    <p:extLst>
      <p:ext uri="{BB962C8B-B14F-4D97-AF65-F5344CB8AC3E}">
        <p14:creationId xmlns:p14="http://schemas.microsoft.com/office/powerpoint/2010/main" val="306143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F915-EB0C-4B77-AD34-BD14E90145A2}"/>
              </a:ext>
            </a:extLst>
          </p:cNvPr>
          <p:cNvSpPr>
            <a:spLocks noGrp="1"/>
          </p:cNvSpPr>
          <p:nvPr>
            <p:ph type="title"/>
          </p:nvPr>
        </p:nvSpPr>
        <p:spPr>
          <a:xfrm>
            <a:off x="457200" y="274638"/>
            <a:ext cx="8229600" cy="1179024"/>
          </a:xfrm>
        </p:spPr>
        <p:txBody>
          <a:bodyPr>
            <a:noAutofit/>
          </a:bodyPr>
          <a:lstStyle/>
          <a:p>
            <a:r>
              <a:rPr lang="en-US" sz="3600" dirty="0">
                <a:latin typeface="Arial" panose="020B0604020202020204" pitchFamily="34" charset="0"/>
                <a:cs typeface="Arial" panose="020B0604020202020204" pitchFamily="34" charset="0"/>
              </a:rPr>
              <a:t>How do parents pass on their Chromosomes (DNA)?</a:t>
            </a:r>
          </a:p>
        </p:txBody>
      </p:sp>
      <p:sp>
        <p:nvSpPr>
          <p:cNvPr id="3" name="Content Placeholder 2">
            <a:extLst>
              <a:ext uri="{FF2B5EF4-FFF2-40B4-BE49-F238E27FC236}">
                <a16:creationId xmlns:a16="http://schemas.microsoft.com/office/drawing/2014/main" id="{28C09229-DCBE-4E82-AE05-45A73DB1D05D}"/>
              </a:ext>
            </a:extLst>
          </p:cNvPr>
          <p:cNvSpPr>
            <a:spLocks noGrp="1"/>
          </p:cNvSpPr>
          <p:nvPr>
            <p:ph idx="1"/>
          </p:nvPr>
        </p:nvSpPr>
        <p:spPr>
          <a:xfrm>
            <a:off x="914400" y="1559169"/>
            <a:ext cx="8147538" cy="5298831"/>
          </a:xfrm>
        </p:spPr>
        <p:txBody>
          <a:bodyPr>
            <a:normAutofit/>
          </a:bodyPr>
          <a:lstStyle/>
          <a:p>
            <a:pPr marL="0" indent="0">
              <a:buNone/>
            </a:pPr>
            <a:r>
              <a:rPr lang="en-US" dirty="0">
                <a:latin typeface="Arial" panose="020B0604020202020204" pitchFamily="34" charset="0"/>
                <a:cs typeface="Arial" panose="020B0604020202020204" pitchFamily="34" charset="0"/>
              </a:rPr>
              <a:t>The pipe cleaners in the bag represent the chromosomes of two normal, healthy parents of a species. </a:t>
            </a:r>
          </a:p>
          <a:p>
            <a:pPr lvl="1"/>
            <a:r>
              <a:rPr lang="en-US" sz="3200" dirty="0">
                <a:solidFill>
                  <a:srgbClr val="216BFF"/>
                </a:solidFill>
                <a:latin typeface="Arial" panose="020B0604020202020204" pitchFamily="34" charset="0"/>
                <a:cs typeface="Arial" panose="020B0604020202020204" pitchFamily="34" charset="0"/>
              </a:rPr>
              <a:t>Separate the chromosomes (tightly Coiled DNA) into the two parents.</a:t>
            </a:r>
          </a:p>
          <a:p>
            <a:pPr marL="457200" lvl="1" indent="0">
              <a:buNone/>
            </a:pPr>
            <a:endParaRPr lang="en-US" sz="3200" dirty="0">
              <a:solidFill>
                <a:srgbClr val="216BFF"/>
              </a:solidFill>
              <a:latin typeface="Arial" panose="020B0604020202020204" pitchFamily="34" charset="0"/>
              <a:cs typeface="Arial" panose="020B0604020202020204" pitchFamily="34" charset="0"/>
            </a:endParaRPr>
          </a:p>
          <a:p>
            <a:pPr lvl="1"/>
            <a:r>
              <a:rPr lang="en-US" sz="3200" dirty="0">
                <a:solidFill>
                  <a:srgbClr val="002060"/>
                </a:solidFill>
                <a:latin typeface="Arial" panose="020B0604020202020204" pitchFamily="34" charset="0"/>
                <a:cs typeface="Arial" panose="020B0604020202020204" pitchFamily="34" charset="0"/>
              </a:rPr>
              <a:t>Line up the chromosomes of each parent in an organized way inside two circles on your whiteboard.</a:t>
            </a:r>
          </a:p>
          <a:p>
            <a:pPr marL="457200" lvl="1" indent="0">
              <a:buNone/>
            </a:pPr>
            <a:endParaRPr lang="en-US" sz="3100" dirty="0">
              <a:solidFill>
                <a:srgbClr val="0000FF"/>
              </a:solidFill>
              <a:latin typeface="Arial" panose="020B0604020202020204" pitchFamily="34" charset="0"/>
              <a:cs typeface="Arial" panose="020B0604020202020204" pitchFamily="34" charset="0"/>
            </a:endParaRPr>
          </a:p>
          <a:p>
            <a:pPr lvl="1"/>
            <a:endParaRPr lang="en-US" dirty="0">
              <a:solidFill>
                <a:srgbClr val="0000FF"/>
              </a:solidFill>
              <a:latin typeface="Arial" panose="020B0604020202020204" pitchFamily="34" charset="0"/>
              <a:cs typeface="Arial" panose="020B0604020202020204" pitchFamily="34" charset="0"/>
            </a:endParaRPr>
          </a:p>
          <a:p>
            <a:pPr marL="0" indent="0">
              <a:buNone/>
            </a:pPr>
            <a:endParaRPr lang="en-US" sz="31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0980090-DCC9-4E21-94B1-F2D66875377C}"/>
              </a:ext>
            </a:extLst>
          </p:cNvPr>
          <p:cNvPicPr>
            <a:picLocks noChangeAspect="1"/>
          </p:cNvPicPr>
          <p:nvPr/>
        </p:nvPicPr>
        <p:blipFill>
          <a:blip r:embed="rId3"/>
          <a:stretch>
            <a:fillRect/>
          </a:stretch>
        </p:blipFill>
        <p:spPr>
          <a:xfrm>
            <a:off x="417452" y="2906291"/>
            <a:ext cx="739242" cy="739242"/>
          </a:xfrm>
          <a:prstGeom prst="rect">
            <a:avLst/>
          </a:prstGeom>
        </p:spPr>
      </p:pic>
    </p:spTree>
    <p:extLst>
      <p:ext uri="{BB962C8B-B14F-4D97-AF65-F5344CB8AC3E}">
        <p14:creationId xmlns:p14="http://schemas.microsoft.com/office/powerpoint/2010/main" val="16322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09229-DCBE-4E82-AE05-45A73DB1D05D}"/>
              </a:ext>
            </a:extLst>
          </p:cNvPr>
          <p:cNvSpPr>
            <a:spLocks noGrp="1"/>
          </p:cNvSpPr>
          <p:nvPr>
            <p:ph idx="1"/>
          </p:nvPr>
        </p:nvSpPr>
        <p:spPr>
          <a:xfrm>
            <a:off x="1550870" y="508000"/>
            <a:ext cx="7415709" cy="5834185"/>
          </a:xfrm>
        </p:spPr>
        <p:txBody>
          <a:bodyPr>
            <a:normAutofit/>
          </a:bodyPr>
          <a:lstStyle/>
          <a:p>
            <a:pPr marL="457200" lvl="1" indent="0">
              <a:buNone/>
            </a:pPr>
            <a:endParaRPr lang="en-US" dirty="0">
              <a:solidFill>
                <a:srgbClr val="0000FF"/>
              </a:solidFill>
              <a:latin typeface="Arial" panose="020B0604020202020204" pitchFamily="34" charset="0"/>
              <a:cs typeface="Arial" panose="020B0604020202020204" pitchFamily="34" charset="0"/>
            </a:endParaRPr>
          </a:p>
          <a:p>
            <a:pPr marL="0" indent="0">
              <a:buNone/>
            </a:pPr>
            <a:r>
              <a:rPr lang="en-US" sz="3600" dirty="0">
                <a:solidFill>
                  <a:srgbClr val="002060"/>
                </a:solidFill>
                <a:latin typeface="Arial" panose="020B0604020202020204" pitchFamily="34" charset="0"/>
                <a:cs typeface="Arial" panose="020B0604020202020204" pitchFamily="34" charset="0"/>
              </a:rPr>
              <a:t>Which parent is the father and which is the mother? </a:t>
            </a:r>
          </a:p>
          <a:p>
            <a:pPr marL="457200" lvl="1" indent="0">
              <a:buNone/>
            </a:pPr>
            <a:r>
              <a:rPr lang="en-US" sz="3600" dirty="0">
                <a:solidFill>
                  <a:srgbClr val="0070C0"/>
                </a:solidFill>
                <a:latin typeface="Arial" panose="020B0604020202020204" pitchFamily="34" charset="0"/>
                <a:cs typeface="Arial" panose="020B0604020202020204" pitchFamily="34" charset="0"/>
              </a:rPr>
              <a:t>How do you know?</a:t>
            </a:r>
          </a:p>
          <a:p>
            <a:pPr marL="457200" lvl="1" indent="0">
              <a:buNone/>
            </a:pPr>
            <a:endParaRPr lang="en-US" sz="3600" dirty="0">
              <a:latin typeface="Arial" panose="020B0604020202020204" pitchFamily="34" charset="0"/>
              <a:cs typeface="Arial" panose="020B0604020202020204" pitchFamily="34" charset="0"/>
            </a:endParaRPr>
          </a:p>
          <a:p>
            <a:pPr lvl="1"/>
            <a:r>
              <a:rPr lang="en-US" sz="3600" dirty="0">
                <a:solidFill>
                  <a:srgbClr val="3F6EB3"/>
                </a:solidFill>
                <a:latin typeface="Arial" panose="020B0604020202020204" pitchFamily="34" charset="0"/>
                <a:cs typeface="Arial" panose="020B0604020202020204" pitchFamily="34" charset="0"/>
              </a:rPr>
              <a:t>Label the circles on your white board</a:t>
            </a:r>
          </a:p>
          <a:p>
            <a:pPr marL="0" indent="0">
              <a:buNone/>
            </a:pPr>
            <a:r>
              <a:rPr lang="en-US" sz="3600" dirty="0">
                <a:solidFill>
                  <a:srgbClr val="3F6EB3"/>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BF7C6200-2136-45D6-823D-BF0F6D070A0B}"/>
              </a:ext>
            </a:extLst>
          </p:cNvPr>
          <p:cNvPicPr>
            <a:picLocks noChangeAspect="1"/>
          </p:cNvPicPr>
          <p:nvPr/>
        </p:nvPicPr>
        <p:blipFill>
          <a:blip r:embed="rId3"/>
          <a:stretch>
            <a:fillRect/>
          </a:stretch>
        </p:blipFill>
        <p:spPr>
          <a:xfrm>
            <a:off x="504940" y="2626618"/>
            <a:ext cx="738326" cy="749684"/>
          </a:xfrm>
          <a:prstGeom prst="rect">
            <a:avLst/>
          </a:prstGeom>
        </p:spPr>
      </p:pic>
    </p:spTree>
    <p:extLst>
      <p:ext uri="{BB962C8B-B14F-4D97-AF65-F5344CB8AC3E}">
        <p14:creationId xmlns:p14="http://schemas.microsoft.com/office/powerpoint/2010/main" val="21688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1BA8-7780-4BBB-9BA3-AB22F7EED3BA}"/>
              </a:ext>
            </a:extLst>
          </p:cNvPr>
          <p:cNvSpPr>
            <a:spLocks noGrp="1"/>
          </p:cNvSpPr>
          <p:nvPr>
            <p:ph type="title"/>
          </p:nvPr>
        </p:nvSpPr>
        <p:spPr>
          <a:xfrm>
            <a:off x="515815" y="276487"/>
            <a:ext cx="8211959" cy="1378797"/>
          </a:xfrm>
        </p:spPr>
        <p:txBody>
          <a:bodyPr>
            <a:noAutofit/>
          </a:bodyPr>
          <a:lstStyle/>
          <a:p>
            <a:pPr algn="l"/>
            <a:r>
              <a:rPr lang="en-US" sz="3200" dirty="0">
                <a:latin typeface="Arial" panose="020B0604020202020204" pitchFamily="34" charset="0"/>
                <a:cs typeface="Arial" panose="020B0604020202020204" pitchFamily="34" charset="0"/>
              </a:rPr>
              <a:t>Now that you have the parents, figure out how to make a viable (healthy, normal) baby. </a:t>
            </a:r>
          </a:p>
        </p:txBody>
      </p:sp>
      <p:sp>
        <p:nvSpPr>
          <p:cNvPr id="3" name="Content Placeholder 2">
            <a:extLst>
              <a:ext uri="{FF2B5EF4-FFF2-40B4-BE49-F238E27FC236}">
                <a16:creationId xmlns:a16="http://schemas.microsoft.com/office/drawing/2014/main" id="{759B7D41-3D22-4B3E-9A3C-01C334518A1C}"/>
              </a:ext>
            </a:extLst>
          </p:cNvPr>
          <p:cNvSpPr>
            <a:spLocks noGrp="1"/>
          </p:cNvSpPr>
          <p:nvPr>
            <p:ph idx="1"/>
          </p:nvPr>
        </p:nvSpPr>
        <p:spPr>
          <a:xfrm>
            <a:off x="1664677" y="1770186"/>
            <a:ext cx="6934706" cy="4595446"/>
          </a:xfrm>
        </p:spPr>
        <p:txBody>
          <a:bodyPr>
            <a:normAutofit/>
          </a:bodyPr>
          <a:lstStyle/>
          <a:p>
            <a:pPr lvl="1"/>
            <a:r>
              <a:rPr lang="en-US" sz="3600" dirty="0">
                <a:solidFill>
                  <a:srgbClr val="002060"/>
                </a:solidFill>
                <a:latin typeface="Arial" panose="020B0604020202020204" pitchFamily="34" charset="0"/>
                <a:cs typeface="Arial" panose="020B0604020202020204" pitchFamily="34" charset="0"/>
              </a:rPr>
              <a:t>Make another circle on the whiteboard and label it “BABY”</a:t>
            </a:r>
          </a:p>
          <a:p>
            <a:pPr marL="457200" lvl="1" indent="0">
              <a:buNone/>
            </a:pPr>
            <a:endParaRPr lang="en-US" sz="3600" dirty="0">
              <a:solidFill>
                <a:srgbClr val="002060"/>
              </a:solidFill>
              <a:latin typeface="Arial" panose="020B0604020202020204" pitchFamily="34" charset="0"/>
              <a:cs typeface="Arial" panose="020B0604020202020204" pitchFamily="34" charset="0"/>
            </a:endParaRPr>
          </a:p>
          <a:p>
            <a:pPr lvl="1"/>
            <a:r>
              <a:rPr lang="en-US" sz="3600" dirty="0">
                <a:solidFill>
                  <a:srgbClr val="002060"/>
                </a:solidFill>
                <a:latin typeface="Arial" panose="020B0604020202020204" pitchFamily="34" charset="0"/>
                <a:cs typeface="Arial" panose="020B0604020202020204" pitchFamily="34" charset="0"/>
              </a:rPr>
              <a:t>Decide what chromosomes the parents give the baby and place them in the circle. </a:t>
            </a:r>
          </a:p>
          <a:p>
            <a:pPr marL="457200" lvl="1" indent="0">
              <a:buNone/>
            </a:pPr>
            <a:endParaRPr lang="en-US" sz="3300" b="1" dirty="0">
              <a:solidFill>
                <a:srgbClr val="0000FF"/>
              </a:solidFill>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6494FC1B-3ECC-407C-9FFF-9BB2733AA36D}"/>
              </a:ext>
            </a:extLst>
          </p:cNvPr>
          <p:cNvPicPr>
            <a:picLocks noChangeAspect="1"/>
          </p:cNvPicPr>
          <p:nvPr/>
        </p:nvPicPr>
        <p:blipFill>
          <a:blip r:embed="rId3"/>
          <a:stretch>
            <a:fillRect/>
          </a:stretch>
        </p:blipFill>
        <p:spPr>
          <a:xfrm>
            <a:off x="544617" y="3887380"/>
            <a:ext cx="1046958" cy="1063065"/>
          </a:xfrm>
          <a:prstGeom prst="rect">
            <a:avLst/>
          </a:prstGeom>
        </p:spPr>
      </p:pic>
      <p:pic>
        <p:nvPicPr>
          <p:cNvPr id="6" name="Picture 5">
            <a:extLst>
              <a:ext uri="{FF2B5EF4-FFF2-40B4-BE49-F238E27FC236}">
                <a16:creationId xmlns:a16="http://schemas.microsoft.com/office/drawing/2014/main" id="{AA9FA499-C349-40CD-86DC-6A986B2AF442}"/>
              </a:ext>
            </a:extLst>
          </p:cNvPr>
          <p:cNvPicPr>
            <a:picLocks noChangeAspect="1"/>
          </p:cNvPicPr>
          <p:nvPr/>
        </p:nvPicPr>
        <p:blipFill>
          <a:blip r:embed="rId4"/>
          <a:stretch>
            <a:fillRect/>
          </a:stretch>
        </p:blipFill>
        <p:spPr>
          <a:xfrm>
            <a:off x="1034881" y="1728417"/>
            <a:ext cx="743776" cy="743776"/>
          </a:xfrm>
          <a:prstGeom prst="rect">
            <a:avLst/>
          </a:prstGeom>
        </p:spPr>
      </p:pic>
    </p:spTree>
    <p:extLst>
      <p:ext uri="{BB962C8B-B14F-4D97-AF65-F5344CB8AC3E}">
        <p14:creationId xmlns:p14="http://schemas.microsoft.com/office/powerpoint/2010/main" val="231311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1BA8-7780-4BBB-9BA3-AB22F7EED3BA}"/>
              </a:ext>
            </a:extLst>
          </p:cNvPr>
          <p:cNvSpPr>
            <a:spLocks noGrp="1"/>
          </p:cNvSpPr>
          <p:nvPr>
            <p:ph type="title"/>
          </p:nvPr>
        </p:nvSpPr>
        <p:spPr>
          <a:xfrm>
            <a:off x="515815" y="29600"/>
            <a:ext cx="8211959" cy="812397"/>
          </a:xfrm>
        </p:spPr>
        <p:txBody>
          <a:bodyPr>
            <a:noAutofit/>
          </a:bodyPr>
          <a:lstStyle/>
          <a:p>
            <a:r>
              <a:rPr lang="en-US" sz="3600" dirty="0">
                <a:latin typeface="Arial" panose="020B0604020202020204" pitchFamily="34" charset="0"/>
                <a:cs typeface="Arial" panose="020B0604020202020204" pitchFamily="34" charset="0"/>
              </a:rPr>
              <a:t>Lets do this again, but with a twist</a:t>
            </a:r>
          </a:p>
        </p:txBody>
      </p:sp>
      <p:sp>
        <p:nvSpPr>
          <p:cNvPr id="3" name="Content Placeholder 2">
            <a:extLst>
              <a:ext uri="{FF2B5EF4-FFF2-40B4-BE49-F238E27FC236}">
                <a16:creationId xmlns:a16="http://schemas.microsoft.com/office/drawing/2014/main" id="{759B7D41-3D22-4B3E-9A3C-01C334518A1C}"/>
              </a:ext>
            </a:extLst>
          </p:cNvPr>
          <p:cNvSpPr>
            <a:spLocks noGrp="1"/>
          </p:cNvSpPr>
          <p:nvPr>
            <p:ph idx="1"/>
          </p:nvPr>
        </p:nvSpPr>
        <p:spPr>
          <a:xfrm>
            <a:off x="1664677" y="841997"/>
            <a:ext cx="6934706" cy="5856977"/>
          </a:xfrm>
        </p:spPr>
        <p:txBody>
          <a:bodyPr>
            <a:normAutofit lnSpcReduction="10000"/>
          </a:bodyPr>
          <a:lstStyle/>
          <a:p>
            <a:pPr lvl="1"/>
            <a:r>
              <a:rPr lang="en-US" dirty="0">
                <a:solidFill>
                  <a:srgbClr val="0000FF"/>
                </a:solidFill>
                <a:latin typeface="Arial" panose="020B0604020202020204" pitchFamily="34" charset="0"/>
                <a:cs typeface="Arial" panose="020B0604020202020204" pitchFamily="34" charset="0"/>
              </a:rPr>
              <a:t>Remove the baby chromosomes and put them back into the appropriate parent circles.</a:t>
            </a:r>
          </a:p>
          <a:p>
            <a:pPr lvl="1"/>
            <a:endParaRPr lang="en-US" dirty="0">
              <a:solidFill>
                <a:srgbClr val="0000FF"/>
              </a:solidFill>
              <a:latin typeface="Arial" panose="020B0604020202020204" pitchFamily="34" charset="0"/>
              <a:cs typeface="Arial" panose="020B0604020202020204" pitchFamily="34" charset="0"/>
            </a:endParaRPr>
          </a:p>
          <a:p>
            <a:pPr lvl="1"/>
            <a:r>
              <a:rPr lang="en-US" dirty="0">
                <a:solidFill>
                  <a:srgbClr val="0000FF"/>
                </a:solidFill>
                <a:latin typeface="Arial" panose="020B0604020202020204" pitchFamily="34" charset="0"/>
                <a:cs typeface="Arial" panose="020B0604020202020204" pitchFamily="34" charset="0"/>
              </a:rPr>
              <a:t>This time, use the poker chips to decide which of the Fathers long chromosomes will go to the baby. Use the other poker chip to decide which of the Mother’s long chromosomes will go to the baby. Repeat for the other 2 pairs of chromosomes.</a:t>
            </a:r>
          </a:p>
          <a:p>
            <a:pPr marL="457200" lvl="1" indent="0">
              <a:buNone/>
            </a:pPr>
            <a:r>
              <a:rPr lang="en-US" dirty="0">
                <a:solidFill>
                  <a:srgbClr val="0000FF"/>
                </a:solidFill>
                <a:latin typeface="Arial" panose="020B0604020202020204" pitchFamily="34" charset="0"/>
                <a:cs typeface="Arial" panose="020B0604020202020204" pitchFamily="34" charset="0"/>
              </a:rPr>
              <a:t>  </a:t>
            </a:r>
          </a:p>
          <a:p>
            <a:pPr lvl="1"/>
            <a:r>
              <a:rPr lang="en-US" dirty="0">
                <a:solidFill>
                  <a:srgbClr val="0000FF"/>
                </a:solidFill>
                <a:latin typeface="Arial" panose="020B0604020202020204" pitchFamily="34" charset="0"/>
                <a:cs typeface="Arial" panose="020B0604020202020204" pitchFamily="34" charset="0"/>
              </a:rPr>
              <a:t>Look around at other babies. Do they look the same? Why or Why not?</a:t>
            </a:r>
            <a:endParaRPr lang="en-US" b="1" dirty="0">
              <a:solidFill>
                <a:srgbClr val="0000FF"/>
              </a:solidFill>
              <a:latin typeface="Arial" panose="020B0604020202020204" pitchFamily="34" charset="0"/>
              <a:cs typeface="Arial" panose="020B0604020202020204" pitchFamily="34" charset="0"/>
            </a:endParaRPr>
          </a:p>
          <a:p>
            <a:pPr marL="457200" lvl="1" indent="0">
              <a:buNone/>
            </a:pPr>
            <a:endParaRPr lang="en-US" b="1" dirty="0">
              <a:solidFill>
                <a:srgbClr val="0000FF"/>
              </a:solidFill>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6494FC1B-3ECC-407C-9FFF-9BB2733AA36D}"/>
              </a:ext>
            </a:extLst>
          </p:cNvPr>
          <p:cNvPicPr>
            <a:picLocks noChangeAspect="1"/>
          </p:cNvPicPr>
          <p:nvPr/>
        </p:nvPicPr>
        <p:blipFill>
          <a:blip r:embed="rId3"/>
          <a:stretch>
            <a:fillRect/>
          </a:stretch>
        </p:blipFill>
        <p:spPr>
          <a:xfrm>
            <a:off x="531973" y="5399656"/>
            <a:ext cx="1046958" cy="1063065"/>
          </a:xfrm>
          <a:prstGeom prst="rect">
            <a:avLst/>
          </a:prstGeom>
        </p:spPr>
      </p:pic>
      <p:pic>
        <p:nvPicPr>
          <p:cNvPr id="6" name="Picture 5">
            <a:extLst>
              <a:ext uri="{FF2B5EF4-FFF2-40B4-BE49-F238E27FC236}">
                <a16:creationId xmlns:a16="http://schemas.microsoft.com/office/drawing/2014/main" id="{AA9FA499-C349-40CD-86DC-6A986B2AF442}"/>
              </a:ext>
            </a:extLst>
          </p:cNvPr>
          <p:cNvPicPr>
            <a:picLocks noChangeAspect="1"/>
          </p:cNvPicPr>
          <p:nvPr/>
        </p:nvPicPr>
        <p:blipFill>
          <a:blip r:embed="rId4"/>
          <a:stretch>
            <a:fillRect/>
          </a:stretch>
        </p:blipFill>
        <p:spPr>
          <a:xfrm>
            <a:off x="719142" y="2472193"/>
            <a:ext cx="743776" cy="743776"/>
          </a:xfrm>
          <a:prstGeom prst="rect">
            <a:avLst/>
          </a:prstGeom>
        </p:spPr>
      </p:pic>
    </p:spTree>
    <p:extLst>
      <p:ext uri="{BB962C8B-B14F-4D97-AF65-F5344CB8AC3E}">
        <p14:creationId xmlns:p14="http://schemas.microsoft.com/office/powerpoint/2010/main" val="247365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79">
            <a:extLst>
              <a:ext uri="{FF2B5EF4-FFF2-40B4-BE49-F238E27FC236}">
                <a16:creationId xmlns:a16="http://schemas.microsoft.com/office/drawing/2014/main" id="{DA0E38FD-5DB0-4DCD-8805-E9F99D8F5195}"/>
              </a:ext>
            </a:extLst>
          </p:cNvPr>
          <p:cNvSpPr txBox="1">
            <a:spLocks noGrp="1"/>
          </p:cNvSpPr>
          <p:nvPr>
            <p:ph type="title"/>
          </p:nvPr>
        </p:nvSpPr>
        <p:spPr>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2"/>
              </a:buClr>
              <a:buSzPct val="25000"/>
              <a:buFont typeface="Arial"/>
              <a:buNone/>
            </a:pPr>
            <a:r>
              <a:rPr lang="en-US" sz="4000" b="0" i="0" u="none" strike="noStrike" cap="none" baseline="0" dirty="0">
                <a:solidFill>
                  <a:schemeClr val="tx1"/>
                </a:solidFill>
                <a:latin typeface="Arial"/>
                <a:ea typeface="Arial"/>
                <a:cs typeface="Arial"/>
                <a:sym typeface="Arial"/>
              </a:rPr>
              <a:t>Now, go back to the pipe cleaners and re-build Mom &amp; Dad.</a:t>
            </a:r>
          </a:p>
        </p:txBody>
      </p:sp>
      <p:pic>
        <p:nvPicPr>
          <p:cNvPr id="11" name="Picture 10">
            <a:extLst>
              <a:ext uri="{FF2B5EF4-FFF2-40B4-BE49-F238E27FC236}">
                <a16:creationId xmlns:a16="http://schemas.microsoft.com/office/drawing/2014/main" id="{3CD802ED-D6F2-4F27-9739-5561A13613BF}"/>
              </a:ext>
            </a:extLst>
          </p:cNvPr>
          <p:cNvPicPr>
            <a:picLocks noChangeAspect="1"/>
          </p:cNvPicPr>
          <p:nvPr/>
        </p:nvPicPr>
        <p:blipFill>
          <a:blip r:embed="rId3"/>
          <a:stretch>
            <a:fillRect/>
          </a:stretch>
        </p:blipFill>
        <p:spPr>
          <a:xfrm>
            <a:off x="3684683" y="1839033"/>
            <a:ext cx="1993565" cy="1158340"/>
          </a:xfrm>
          <a:prstGeom prst="rect">
            <a:avLst/>
          </a:prstGeom>
        </p:spPr>
      </p:pic>
      <p:sp>
        <p:nvSpPr>
          <p:cNvPr id="10" name="Shape 281">
            <a:extLst>
              <a:ext uri="{FF2B5EF4-FFF2-40B4-BE49-F238E27FC236}">
                <a16:creationId xmlns:a16="http://schemas.microsoft.com/office/drawing/2014/main" id="{1B418779-551C-4DD1-93F8-404C552665A7}"/>
              </a:ext>
            </a:extLst>
          </p:cNvPr>
          <p:cNvSpPr txBox="1"/>
          <p:nvPr/>
        </p:nvSpPr>
        <p:spPr>
          <a:xfrm>
            <a:off x="3684683" y="1960253"/>
            <a:ext cx="1828800" cy="915899"/>
          </a:xfrm>
          <a:prstGeom prst="rect">
            <a:avLst/>
          </a:prstGeom>
          <a:noFill/>
          <a:ln>
            <a:noFill/>
          </a:ln>
        </p:spPr>
        <p:txBody>
          <a:bodyPr lIns="91425" tIns="45700" rIns="91425" bIns="45700" anchor="t" anchorCtr="0">
            <a:noAutofit/>
          </a:bodyPr>
          <a:lstStyle/>
          <a:p>
            <a:pPr marL="0" marR="0" lvl="0" indent="0" algn="ctr" rtl="0">
              <a:spcBef>
                <a:spcPts val="900"/>
              </a:spcBef>
              <a:buClr>
                <a:schemeClr val="lt1"/>
              </a:buClr>
              <a:buSzPct val="25000"/>
              <a:buFont typeface="Arial"/>
              <a:buNone/>
            </a:pPr>
            <a:r>
              <a:rPr lang="en-US" sz="1800" b="0" i="0" u="none" strike="noStrike" cap="none" baseline="0" dirty="0">
                <a:latin typeface="Arial"/>
                <a:ea typeface="Arial"/>
                <a:cs typeface="Arial"/>
                <a:sym typeface="Arial"/>
              </a:rPr>
              <a:t>Notice the pairs of chromosomes</a:t>
            </a:r>
          </a:p>
        </p:txBody>
      </p:sp>
      <p:sp>
        <p:nvSpPr>
          <p:cNvPr id="9" name="Shape 281">
            <a:extLst>
              <a:ext uri="{FF2B5EF4-FFF2-40B4-BE49-F238E27FC236}">
                <a16:creationId xmlns:a16="http://schemas.microsoft.com/office/drawing/2014/main" id="{C7EADF67-661B-4161-A344-5FA7C38D8242}"/>
              </a:ext>
            </a:extLst>
          </p:cNvPr>
          <p:cNvSpPr txBox="1"/>
          <p:nvPr/>
        </p:nvSpPr>
        <p:spPr>
          <a:xfrm>
            <a:off x="1426464" y="5312620"/>
            <a:ext cx="7260336" cy="1392980"/>
          </a:xfrm>
          <a:prstGeom prst="rect">
            <a:avLst/>
          </a:prstGeom>
          <a:noFill/>
          <a:ln>
            <a:noFill/>
          </a:ln>
        </p:spPr>
        <p:txBody>
          <a:bodyPr lIns="91425" tIns="45700" rIns="91425" bIns="45700" anchor="t" anchorCtr="0">
            <a:noAutofit/>
          </a:bodyPr>
          <a:lstStyle/>
          <a:p>
            <a:pPr marL="0" marR="0" lvl="0" indent="0" rtl="0">
              <a:spcBef>
                <a:spcPts val="900"/>
              </a:spcBef>
              <a:buClr>
                <a:schemeClr val="lt1"/>
              </a:buClr>
              <a:buSzPct val="25000"/>
              <a:buFont typeface="Arial"/>
              <a:buNone/>
            </a:pPr>
            <a:r>
              <a:rPr lang="en-US" sz="2400" b="0" i="0" u="none" strike="noStrike" cap="none" baseline="0" dirty="0">
                <a:solidFill>
                  <a:srgbClr val="002060"/>
                </a:solidFill>
                <a:latin typeface="Arial"/>
                <a:ea typeface="Arial"/>
                <a:cs typeface="Arial"/>
                <a:sym typeface="Arial"/>
              </a:rPr>
              <a:t>Draw the chromosomes (color, size, letter,) for both the mother and the father in the appropriate circles on your M Diagram Doodle and LABEL.</a:t>
            </a:r>
          </a:p>
        </p:txBody>
      </p:sp>
      <p:pic>
        <p:nvPicPr>
          <p:cNvPr id="2" name="Picture 1">
            <a:extLst>
              <a:ext uri="{FF2B5EF4-FFF2-40B4-BE49-F238E27FC236}">
                <a16:creationId xmlns:a16="http://schemas.microsoft.com/office/drawing/2014/main" id="{91D96BDA-36F6-4FA4-A605-0404EF00BE6F}"/>
              </a:ext>
            </a:extLst>
          </p:cNvPr>
          <p:cNvPicPr>
            <a:picLocks noChangeAspect="1"/>
          </p:cNvPicPr>
          <p:nvPr/>
        </p:nvPicPr>
        <p:blipFill>
          <a:blip r:embed="rId4"/>
          <a:stretch>
            <a:fillRect/>
          </a:stretch>
        </p:blipFill>
        <p:spPr>
          <a:xfrm>
            <a:off x="624809" y="5618932"/>
            <a:ext cx="701101" cy="780356"/>
          </a:xfrm>
          <a:prstGeom prst="rect">
            <a:avLst/>
          </a:prstGeom>
        </p:spPr>
      </p:pic>
      <p:cxnSp>
        <p:nvCxnSpPr>
          <p:cNvPr id="5" name="Straight Arrow Connector 4">
            <a:extLst>
              <a:ext uri="{FF2B5EF4-FFF2-40B4-BE49-F238E27FC236}">
                <a16:creationId xmlns:a16="http://schemas.microsoft.com/office/drawing/2014/main" id="{DC38DBA6-1E09-46EF-956C-0B81E938D024}"/>
              </a:ext>
            </a:extLst>
          </p:cNvPr>
          <p:cNvCxnSpPr>
            <a:cxnSpLocks/>
            <a:stCxn id="4" idx="2"/>
          </p:cNvCxnSpPr>
          <p:nvPr/>
        </p:nvCxnSpPr>
        <p:spPr>
          <a:xfrm flipH="1">
            <a:off x="2499360" y="1417638"/>
            <a:ext cx="2072640" cy="6935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380A8E6-34F4-45B7-889D-F76272ACECF0}"/>
              </a:ext>
            </a:extLst>
          </p:cNvPr>
          <p:cNvCxnSpPr/>
          <p:nvPr/>
        </p:nvCxnSpPr>
        <p:spPr>
          <a:xfrm>
            <a:off x="6998208" y="1455971"/>
            <a:ext cx="631400" cy="6120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4D5CBDE-61C0-4821-988A-5A935C2229C3}"/>
              </a:ext>
            </a:extLst>
          </p:cNvPr>
          <p:cNvPicPr>
            <a:picLocks noChangeAspect="1"/>
          </p:cNvPicPr>
          <p:nvPr/>
        </p:nvPicPr>
        <p:blipFill>
          <a:blip r:embed="rId5"/>
          <a:stretch>
            <a:fillRect/>
          </a:stretch>
        </p:blipFill>
        <p:spPr>
          <a:xfrm>
            <a:off x="283210" y="1001961"/>
            <a:ext cx="896190" cy="896190"/>
          </a:xfrm>
          <a:prstGeom prst="rect">
            <a:avLst/>
          </a:prstGeom>
        </p:spPr>
      </p:pic>
      <p:sp>
        <p:nvSpPr>
          <p:cNvPr id="15" name="TextBox 14">
            <a:extLst>
              <a:ext uri="{FF2B5EF4-FFF2-40B4-BE49-F238E27FC236}">
                <a16:creationId xmlns:a16="http://schemas.microsoft.com/office/drawing/2014/main" id="{CA6DB182-0F56-4A4C-90B3-87BAD7B5F5D9}"/>
              </a:ext>
            </a:extLst>
          </p:cNvPr>
          <p:cNvSpPr txBox="1"/>
          <p:nvPr/>
        </p:nvSpPr>
        <p:spPr>
          <a:xfrm>
            <a:off x="763122" y="2466703"/>
            <a:ext cx="1559578" cy="584775"/>
          </a:xfrm>
          <a:prstGeom prst="rect">
            <a:avLst/>
          </a:prstGeom>
          <a:noFill/>
        </p:spPr>
        <p:txBody>
          <a:bodyPr wrap="square" rtlCol="0">
            <a:spAutoFit/>
          </a:bodyPr>
          <a:lstStyle/>
          <a:p>
            <a:r>
              <a:rPr lang="en-US" sz="3200" dirty="0">
                <a:solidFill>
                  <a:srgbClr val="002060"/>
                </a:solidFill>
                <a:latin typeface="Arial" panose="020B0604020202020204" pitchFamily="34" charset="0"/>
                <a:cs typeface="Arial" panose="020B0604020202020204" pitchFamily="34" charset="0"/>
              </a:rPr>
              <a:t>Mother</a:t>
            </a:r>
          </a:p>
        </p:txBody>
      </p:sp>
      <p:cxnSp>
        <p:nvCxnSpPr>
          <p:cNvPr id="16" name="Straight Arrow Connector 15">
            <a:extLst>
              <a:ext uri="{FF2B5EF4-FFF2-40B4-BE49-F238E27FC236}">
                <a16:creationId xmlns:a16="http://schemas.microsoft.com/office/drawing/2014/main" id="{7615C4AE-DFE8-4A76-9245-E49C705A6D15}"/>
              </a:ext>
            </a:extLst>
          </p:cNvPr>
          <p:cNvCxnSpPr>
            <a:cxnSpLocks/>
          </p:cNvCxnSpPr>
          <p:nvPr/>
        </p:nvCxnSpPr>
        <p:spPr>
          <a:xfrm>
            <a:off x="1373866" y="4787996"/>
            <a:ext cx="0" cy="5749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56A3E114-1A14-4BD8-B05E-55A32D6ED273}"/>
              </a:ext>
            </a:extLst>
          </p:cNvPr>
          <p:cNvCxnSpPr/>
          <p:nvPr/>
        </p:nvCxnSpPr>
        <p:spPr>
          <a:xfrm>
            <a:off x="279084" y="2931657"/>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EF824EE-845F-459F-BDD0-817DA8B9346B}"/>
              </a:ext>
            </a:extLst>
          </p:cNvPr>
          <p:cNvCxnSpPr/>
          <p:nvPr/>
        </p:nvCxnSpPr>
        <p:spPr>
          <a:xfrm>
            <a:off x="642868" y="2939272"/>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E51BE5E-2461-4C67-AF84-C4EC4B4B89D1}"/>
              </a:ext>
            </a:extLst>
          </p:cNvPr>
          <p:cNvCxnSpPr/>
          <p:nvPr/>
        </p:nvCxnSpPr>
        <p:spPr>
          <a:xfrm>
            <a:off x="1195326" y="3304904"/>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A5D7854-7583-47D3-98B6-D1CF8A9F9F9B}"/>
              </a:ext>
            </a:extLst>
          </p:cNvPr>
          <p:cNvCxnSpPr/>
          <p:nvPr/>
        </p:nvCxnSpPr>
        <p:spPr>
          <a:xfrm>
            <a:off x="1584364" y="3264799"/>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FEEBB7F-0154-4D2E-81EB-014990AE8478}"/>
              </a:ext>
            </a:extLst>
          </p:cNvPr>
          <p:cNvCxnSpPr/>
          <p:nvPr/>
        </p:nvCxnSpPr>
        <p:spPr>
          <a:xfrm>
            <a:off x="2205978" y="3722666"/>
            <a:ext cx="0" cy="1250845"/>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69012F8-E870-4252-8C68-6781B548E675}"/>
              </a:ext>
            </a:extLst>
          </p:cNvPr>
          <p:cNvCxnSpPr/>
          <p:nvPr/>
        </p:nvCxnSpPr>
        <p:spPr>
          <a:xfrm>
            <a:off x="2586231" y="3762917"/>
            <a:ext cx="0" cy="123160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33FD1D4-B201-4DAC-80B1-E2E5ED6C2686}"/>
              </a:ext>
            </a:extLst>
          </p:cNvPr>
          <p:cNvSpPr txBox="1"/>
          <p:nvPr/>
        </p:nvSpPr>
        <p:spPr>
          <a:xfrm>
            <a:off x="6977838" y="2510272"/>
            <a:ext cx="1432042" cy="584775"/>
          </a:xfrm>
          <a:prstGeom prst="rect">
            <a:avLst/>
          </a:prstGeom>
          <a:noFill/>
        </p:spPr>
        <p:txBody>
          <a:bodyPr wrap="square" rtlCol="0">
            <a:spAutoFit/>
          </a:bodyPr>
          <a:lstStyle/>
          <a:p>
            <a:r>
              <a:rPr lang="en-US" sz="3200" dirty="0">
                <a:solidFill>
                  <a:srgbClr val="216BFF"/>
                </a:solidFill>
                <a:latin typeface="Arial" panose="020B0604020202020204" pitchFamily="34" charset="0"/>
                <a:cs typeface="Arial" panose="020B0604020202020204" pitchFamily="34" charset="0"/>
              </a:rPr>
              <a:t>Father</a:t>
            </a:r>
          </a:p>
        </p:txBody>
      </p:sp>
      <p:cxnSp>
        <p:nvCxnSpPr>
          <p:cNvPr id="24" name="Straight Connector 23">
            <a:extLst>
              <a:ext uri="{FF2B5EF4-FFF2-40B4-BE49-F238E27FC236}">
                <a16:creationId xmlns:a16="http://schemas.microsoft.com/office/drawing/2014/main" id="{D48FFCA4-7322-42D2-BEA1-A9096ECC0782}"/>
              </a:ext>
            </a:extLst>
          </p:cNvPr>
          <p:cNvCxnSpPr>
            <a:cxnSpLocks/>
          </p:cNvCxnSpPr>
          <p:nvPr/>
        </p:nvCxnSpPr>
        <p:spPr>
          <a:xfrm>
            <a:off x="6476830" y="2871064"/>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ADC5B5-1CBB-40ED-95D5-91A909D8CC6A}"/>
              </a:ext>
            </a:extLst>
          </p:cNvPr>
          <p:cNvCxnSpPr>
            <a:cxnSpLocks/>
          </p:cNvCxnSpPr>
          <p:nvPr/>
        </p:nvCxnSpPr>
        <p:spPr>
          <a:xfrm>
            <a:off x="6857666" y="2859412"/>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741D20C-7FDC-42D7-BBA7-6860BF916527}"/>
              </a:ext>
            </a:extLst>
          </p:cNvPr>
          <p:cNvCxnSpPr>
            <a:cxnSpLocks/>
          </p:cNvCxnSpPr>
          <p:nvPr/>
        </p:nvCxnSpPr>
        <p:spPr>
          <a:xfrm>
            <a:off x="7426572" y="3214924"/>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5956E31-C130-435C-8550-FE84CA4B9F45}"/>
              </a:ext>
            </a:extLst>
          </p:cNvPr>
          <p:cNvCxnSpPr>
            <a:cxnSpLocks/>
          </p:cNvCxnSpPr>
          <p:nvPr/>
        </p:nvCxnSpPr>
        <p:spPr>
          <a:xfrm>
            <a:off x="7797031" y="3203134"/>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5E46139-EA63-4096-9E8A-51D7D937DA7D}"/>
              </a:ext>
            </a:extLst>
          </p:cNvPr>
          <p:cNvCxnSpPr>
            <a:cxnSpLocks/>
          </p:cNvCxnSpPr>
          <p:nvPr/>
        </p:nvCxnSpPr>
        <p:spPr>
          <a:xfrm>
            <a:off x="8354062" y="3692586"/>
            <a:ext cx="0" cy="123160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D70DE2B-CAF6-474A-92FA-68165C9D295A}"/>
              </a:ext>
            </a:extLst>
          </p:cNvPr>
          <p:cNvCxnSpPr>
            <a:cxnSpLocks/>
          </p:cNvCxnSpPr>
          <p:nvPr/>
        </p:nvCxnSpPr>
        <p:spPr>
          <a:xfrm>
            <a:off x="8729164" y="4423849"/>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7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BE0A-AB5D-4689-8BBD-103070509B55}"/>
              </a:ext>
            </a:extLst>
          </p:cNvPr>
          <p:cNvSpPr>
            <a:spLocks noGrp="1"/>
          </p:cNvSpPr>
          <p:nvPr>
            <p:ph type="title"/>
          </p:nvPr>
        </p:nvSpPr>
        <p:spPr/>
        <p:txBody>
          <a:bodyPr/>
          <a:lstStyle/>
          <a:p>
            <a:r>
              <a:rPr lang="en-US" dirty="0"/>
              <a:t>A Viable Baby</a:t>
            </a:r>
          </a:p>
        </p:txBody>
      </p:sp>
      <p:cxnSp>
        <p:nvCxnSpPr>
          <p:cNvPr id="6" name="Straight Connector 5">
            <a:extLst>
              <a:ext uri="{FF2B5EF4-FFF2-40B4-BE49-F238E27FC236}">
                <a16:creationId xmlns:a16="http://schemas.microsoft.com/office/drawing/2014/main" id="{46F2A83E-DA31-4BFF-B194-3DB6B7E9AE36}"/>
              </a:ext>
            </a:extLst>
          </p:cNvPr>
          <p:cNvCxnSpPr>
            <a:cxnSpLocks/>
          </p:cNvCxnSpPr>
          <p:nvPr/>
        </p:nvCxnSpPr>
        <p:spPr>
          <a:xfrm>
            <a:off x="5315413" y="2820141"/>
            <a:ext cx="0" cy="1250845"/>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8259799-C136-4352-8562-2449AD4B92E1}"/>
              </a:ext>
            </a:extLst>
          </p:cNvPr>
          <p:cNvCxnSpPr>
            <a:cxnSpLocks/>
          </p:cNvCxnSpPr>
          <p:nvPr/>
        </p:nvCxnSpPr>
        <p:spPr>
          <a:xfrm>
            <a:off x="4704418" y="2339047"/>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B70E43B-A59D-4C53-8445-C60044F4FA3E}"/>
              </a:ext>
            </a:extLst>
          </p:cNvPr>
          <p:cNvCxnSpPr>
            <a:cxnSpLocks/>
          </p:cNvCxnSpPr>
          <p:nvPr/>
        </p:nvCxnSpPr>
        <p:spPr>
          <a:xfrm>
            <a:off x="3771281" y="1973415"/>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9EC9DF5-AAF2-4DD7-AAFC-ADCCE59E9CE0}"/>
              </a:ext>
            </a:extLst>
          </p:cNvPr>
          <p:cNvCxnSpPr/>
          <p:nvPr/>
        </p:nvCxnSpPr>
        <p:spPr>
          <a:xfrm>
            <a:off x="4032200" y="1973415"/>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2DBDE8-B045-4891-BDE2-3A8B57A6BABC}"/>
              </a:ext>
            </a:extLst>
          </p:cNvPr>
          <p:cNvCxnSpPr/>
          <p:nvPr/>
        </p:nvCxnSpPr>
        <p:spPr>
          <a:xfrm>
            <a:off x="4966028" y="2339047"/>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BD74A63-25F1-4041-A609-6F4874A088FE}"/>
              </a:ext>
            </a:extLst>
          </p:cNvPr>
          <p:cNvCxnSpPr/>
          <p:nvPr/>
        </p:nvCxnSpPr>
        <p:spPr>
          <a:xfrm>
            <a:off x="5592454" y="2820141"/>
            <a:ext cx="0" cy="1250845"/>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EEC57CB-ED96-4ADB-B20E-744ED5769A10}"/>
              </a:ext>
            </a:extLst>
          </p:cNvPr>
          <p:cNvCxnSpPr>
            <a:cxnSpLocks/>
          </p:cNvCxnSpPr>
          <p:nvPr/>
        </p:nvCxnSpPr>
        <p:spPr>
          <a:xfrm>
            <a:off x="7882772" y="5609489"/>
            <a:ext cx="0" cy="741632"/>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604D3AC-6382-469C-9AD7-6F009C83B51B}"/>
              </a:ext>
            </a:extLst>
          </p:cNvPr>
          <p:cNvCxnSpPr>
            <a:cxnSpLocks/>
          </p:cNvCxnSpPr>
          <p:nvPr/>
        </p:nvCxnSpPr>
        <p:spPr>
          <a:xfrm>
            <a:off x="7271777" y="4619182"/>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FFB8A85-3290-494C-BCBA-C43193103A01}"/>
              </a:ext>
            </a:extLst>
          </p:cNvPr>
          <p:cNvCxnSpPr>
            <a:cxnSpLocks/>
          </p:cNvCxnSpPr>
          <p:nvPr/>
        </p:nvCxnSpPr>
        <p:spPr>
          <a:xfrm>
            <a:off x="6338640" y="4253550"/>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FCB000D-352D-4249-97CA-1DE04181A11D}"/>
              </a:ext>
            </a:extLst>
          </p:cNvPr>
          <p:cNvCxnSpPr>
            <a:cxnSpLocks/>
          </p:cNvCxnSpPr>
          <p:nvPr/>
        </p:nvCxnSpPr>
        <p:spPr>
          <a:xfrm>
            <a:off x="6599559" y="4253550"/>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8F06FBB-06EA-447C-8C35-E6F08DBBF50E}"/>
              </a:ext>
            </a:extLst>
          </p:cNvPr>
          <p:cNvCxnSpPr>
            <a:cxnSpLocks/>
          </p:cNvCxnSpPr>
          <p:nvPr/>
        </p:nvCxnSpPr>
        <p:spPr>
          <a:xfrm>
            <a:off x="7533387" y="4619182"/>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2963AEF-3494-4639-B8C7-D6B051D92D78}"/>
              </a:ext>
            </a:extLst>
          </p:cNvPr>
          <p:cNvCxnSpPr>
            <a:cxnSpLocks/>
          </p:cNvCxnSpPr>
          <p:nvPr/>
        </p:nvCxnSpPr>
        <p:spPr>
          <a:xfrm>
            <a:off x="8159813" y="5100276"/>
            <a:ext cx="0" cy="1250845"/>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5" name="Title 1">
            <a:extLst>
              <a:ext uri="{FF2B5EF4-FFF2-40B4-BE49-F238E27FC236}">
                <a16:creationId xmlns:a16="http://schemas.microsoft.com/office/drawing/2014/main" id="{668806CD-EAE7-4555-91E6-B6BDE0457499}"/>
              </a:ext>
            </a:extLst>
          </p:cNvPr>
          <p:cNvSpPr txBox="1">
            <a:spLocks/>
          </p:cNvSpPr>
          <p:nvPr/>
        </p:nvSpPr>
        <p:spPr>
          <a:xfrm>
            <a:off x="-2485293" y="341642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Or</a:t>
            </a:r>
          </a:p>
        </p:txBody>
      </p:sp>
      <p:sp>
        <p:nvSpPr>
          <p:cNvPr id="26" name="Oval 25">
            <a:extLst>
              <a:ext uri="{FF2B5EF4-FFF2-40B4-BE49-F238E27FC236}">
                <a16:creationId xmlns:a16="http://schemas.microsoft.com/office/drawing/2014/main" id="{E5638DD2-10FE-44ED-A533-E6EE767A8931}"/>
              </a:ext>
            </a:extLst>
          </p:cNvPr>
          <p:cNvSpPr/>
          <p:nvPr/>
        </p:nvSpPr>
        <p:spPr>
          <a:xfrm>
            <a:off x="2701440" y="1243580"/>
            <a:ext cx="4005956"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7AE9AE1-BBD8-4181-BD0D-189D576A67A6}"/>
              </a:ext>
            </a:extLst>
          </p:cNvPr>
          <p:cNvSpPr/>
          <p:nvPr/>
        </p:nvSpPr>
        <p:spPr>
          <a:xfrm>
            <a:off x="5115725" y="3750926"/>
            <a:ext cx="4005956"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295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1BA8-7780-4BBB-9BA3-AB22F7EED3BA}"/>
              </a:ext>
            </a:extLst>
          </p:cNvPr>
          <p:cNvSpPr>
            <a:spLocks noGrp="1"/>
          </p:cNvSpPr>
          <p:nvPr>
            <p:ph type="title"/>
          </p:nvPr>
        </p:nvSpPr>
        <p:spPr>
          <a:xfrm>
            <a:off x="532224" y="242858"/>
            <a:ext cx="8229600" cy="1606062"/>
          </a:xfrm>
        </p:spPr>
        <p:txBody>
          <a:bodyPr>
            <a:noAutofit/>
          </a:bodyPr>
          <a:lstStyle/>
          <a:p>
            <a:r>
              <a:rPr lang="en-US" sz="4800" dirty="0">
                <a:latin typeface="Arial" panose="020B0604020202020204" pitchFamily="34" charset="0"/>
                <a:cs typeface="Arial" panose="020B0604020202020204" pitchFamily="34" charset="0"/>
              </a:rPr>
              <a:t>How did you do it ?</a:t>
            </a:r>
            <a:br>
              <a:rPr lang="en-US" sz="3200" dirty="0">
                <a:solidFill>
                  <a:srgbClr val="0643E3"/>
                </a:solidFill>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59B7D41-3D22-4B3E-9A3C-01C334518A1C}"/>
              </a:ext>
            </a:extLst>
          </p:cNvPr>
          <p:cNvSpPr>
            <a:spLocks noGrp="1"/>
          </p:cNvSpPr>
          <p:nvPr>
            <p:ph idx="1"/>
          </p:nvPr>
        </p:nvSpPr>
        <p:spPr>
          <a:xfrm>
            <a:off x="928047" y="1732546"/>
            <a:ext cx="8215953" cy="4882595"/>
          </a:xfrm>
        </p:spPr>
        <p:txBody>
          <a:bodyPr>
            <a:normAutofit/>
          </a:bodyPr>
          <a:lstStyle/>
          <a:p>
            <a:pPr marL="914400" lvl="2" indent="0">
              <a:buNone/>
            </a:pPr>
            <a:r>
              <a:rPr lang="en-US" sz="3300" dirty="0">
                <a:solidFill>
                  <a:srgbClr val="002060"/>
                </a:solidFill>
                <a:latin typeface="Arial" panose="020B0604020202020204" pitchFamily="34" charset="0"/>
                <a:cs typeface="Arial" panose="020B0604020202020204" pitchFamily="34" charset="0"/>
              </a:rPr>
              <a:t>What criteria or rules did you use to decide how to make a viable baby?</a:t>
            </a:r>
          </a:p>
          <a:p>
            <a:pPr marL="914400" lvl="2" indent="0">
              <a:buNone/>
            </a:pPr>
            <a:endParaRPr lang="en-US" sz="3300" dirty="0">
              <a:solidFill>
                <a:srgbClr val="0643E3"/>
              </a:solidFill>
              <a:latin typeface="Arial" panose="020B0604020202020204" pitchFamily="34" charset="0"/>
              <a:cs typeface="Arial" panose="020B0604020202020204" pitchFamily="34" charset="0"/>
            </a:endParaRPr>
          </a:p>
          <a:p>
            <a:pPr marL="914400" lvl="2" indent="0">
              <a:buNone/>
            </a:pPr>
            <a:r>
              <a:rPr lang="en-US" sz="3300" dirty="0">
                <a:solidFill>
                  <a:srgbClr val="3F6EB3"/>
                </a:solidFill>
                <a:latin typeface="Arial" panose="020B0604020202020204" pitchFamily="34" charset="0"/>
                <a:cs typeface="Arial" panose="020B0604020202020204" pitchFamily="34" charset="0"/>
              </a:rPr>
              <a:t>Record your ideas in </a:t>
            </a:r>
            <a:r>
              <a:rPr lang="en-US" sz="3300" b="1" dirty="0">
                <a:solidFill>
                  <a:srgbClr val="3F6EB3"/>
                </a:solidFill>
                <a:latin typeface="Arial" panose="020B0604020202020204" pitchFamily="34" charset="0"/>
                <a:cs typeface="Arial" panose="020B0604020202020204" pitchFamily="34" charset="0"/>
              </a:rPr>
              <a:t>Doodle Box C</a:t>
            </a:r>
          </a:p>
          <a:p>
            <a:pPr marL="914400" lvl="2" indent="0">
              <a:buNone/>
            </a:pPr>
            <a:endParaRPr lang="en-US" sz="3300" b="1" dirty="0">
              <a:solidFill>
                <a:srgbClr val="3F6EB3"/>
              </a:solidFill>
              <a:latin typeface="Arial" panose="020B0604020202020204" pitchFamily="34" charset="0"/>
              <a:cs typeface="Arial" panose="020B0604020202020204" pitchFamily="34" charset="0"/>
            </a:endParaRPr>
          </a:p>
          <a:p>
            <a:pPr marL="914400" lvl="2" indent="0">
              <a:buNone/>
            </a:pPr>
            <a:r>
              <a:rPr lang="en-US" sz="3300" dirty="0">
                <a:solidFill>
                  <a:srgbClr val="002060"/>
                </a:solidFill>
                <a:latin typeface="Arial" panose="020B0604020202020204" pitchFamily="34" charset="0"/>
                <a:cs typeface="Arial" panose="020B0604020202020204" pitchFamily="34" charset="0"/>
              </a:rPr>
              <a:t>Work in your groups to consolidate your ideas and prepare to share out.</a:t>
            </a:r>
          </a:p>
          <a:p>
            <a:pPr marL="0" indent="0">
              <a:buNone/>
            </a:pPr>
            <a:endParaRPr lang="en-US" dirty="0"/>
          </a:p>
        </p:txBody>
      </p:sp>
      <p:pic>
        <p:nvPicPr>
          <p:cNvPr id="4" name="Picture 3">
            <a:extLst>
              <a:ext uri="{FF2B5EF4-FFF2-40B4-BE49-F238E27FC236}">
                <a16:creationId xmlns:a16="http://schemas.microsoft.com/office/drawing/2014/main" id="{6494FC1B-3ECC-407C-9FFF-9BB2733AA36D}"/>
              </a:ext>
            </a:extLst>
          </p:cNvPr>
          <p:cNvPicPr>
            <a:picLocks noChangeAspect="1"/>
          </p:cNvPicPr>
          <p:nvPr/>
        </p:nvPicPr>
        <p:blipFill>
          <a:blip r:embed="rId3"/>
          <a:stretch>
            <a:fillRect/>
          </a:stretch>
        </p:blipFill>
        <p:spPr>
          <a:xfrm>
            <a:off x="532224" y="1677255"/>
            <a:ext cx="1046958" cy="1063065"/>
          </a:xfrm>
          <a:prstGeom prst="rect">
            <a:avLst/>
          </a:prstGeom>
        </p:spPr>
      </p:pic>
      <p:pic>
        <p:nvPicPr>
          <p:cNvPr id="7" name="Picture 6">
            <a:extLst>
              <a:ext uri="{FF2B5EF4-FFF2-40B4-BE49-F238E27FC236}">
                <a16:creationId xmlns:a16="http://schemas.microsoft.com/office/drawing/2014/main" id="{59A21676-41E0-4B74-BB85-9A33FC294BF6}"/>
              </a:ext>
            </a:extLst>
          </p:cNvPr>
          <p:cNvPicPr>
            <a:picLocks noChangeAspect="1"/>
          </p:cNvPicPr>
          <p:nvPr/>
        </p:nvPicPr>
        <p:blipFill>
          <a:blip r:embed="rId4"/>
          <a:stretch>
            <a:fillRect/>
          </a:stretch>
        </p:blipFill>
        <p:spPr>
          <a:xfrm>
            <a:off x="606504" y="3427057"/>
            <a:ext cx="701101" cy="779695"/>
          </a:xfrm>
          <a:prstGeom prst="rect">
            <a:avLst/>
          </a:prstGeom>
        </p:spPr>
      </p:pic>
      <p:pic>
        <p:nvPicPr>
          <p:cNvPr id="5" name="Picture 4">
            <a:extLst>
              <a:ext uri="{FF2B5EF4-FFF2-40B4-BE49-F238E27FC236}">
                <a16:creationId xmlns:a16="http://schemas.microsoft.com/office/drawing/2014/main" id="{70AA341C-3D23-428B-B80B-F028D058F877}"/>
              </a:ext>
            </a:extLst>
          </p:cNvPr>
          <p:cNvPicPr>
            <a:picLocks noChangeAspect="1"/>
          </p:cNvPicPr>
          <p:nvPr/>
        </p:nvPicPr>
        <p:blipFill>
          <a:blip r:embed="rId5"/>
          <a:stretch>
            <a:fillRect/>
          </a:stretch>
        </p:blipFill>
        <p:spPr>
          <a:xfrm>
            <a:off x="422808" y="4963263"/>
            <a:ext cx="895367" cy="895367"/>
          </a:xfrm>
          <a:prstGeom prst="rect">
            <a:avLst/>
          </a:prstGeom>
        </p:spPr>
      </p:pic>
    </p:spTree>
    <p:extLst>
      <p:ext uri="{BB962C8B-B14F-4D97-AF65-F5344CB8AC3E}">
        <p14:creationId xmlns:p14="http://schemas.microsoft.com/office/powerpoint/2010/main" val="21313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52A7-1253-4952-BCD4-5FC066D38188}"/>
              </a:ext>
            </a:extLst>
          </p:cNvPr>
          <p:cNvSpPr>
            <a:spLocks noGrp="1"/>
          </p:cNvSpPr>
          <p:nvPr>
            <p:ph type="title"/>
          </p:nvPr>
        </p:nvSpPr>
        <p:spPr>
          <a:xfrm>
            <a:off x="457200" y="274637"/>
            <a:ext cx="8229600" cy="1889443"/>
          </a:xfrm>
        </p:spPr>
        <p:txBody>
          <a:bodyPr>
            <a:noAutofit/>
          </a:bodyPr>
          <a:lstStyle/>
          <a:p>
            <a:r>
              <a:rPr lang="en-US" sz="2400" b="1" dirty="0">
                <a:latin typeface="Arial" panose="020B0604020202020204" pitchFamily="34" charset="0"/>
                <a:cs typeface="Arial" panose="020B0604020202020204" pitchFamily="34" charset="0"/>
              </a:rPr>
              <a:t>How does the hereditable information get from the parents to the offspring?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other words what criteria or rules did you use to make a viable baby?</a:t>
            </a:r>
            <a:br>
              <a:rPr lang="en-US" sz="2400"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These are your model ideas</a:t>
            </a:r>
          </a:p>
        </p:txBody>
      </p:sp>
      <p:sp>
        <p:nvSpPr>
          <p:cNvPr id="3" name="Content Placeholder 2">
            <a:extLst>
              <a:ext uri="{FF2B5EF4-FFF2-40B4-BE49-F238E27FC236}">
                <a16:creationId xmlns:a16="http://schemas.microsoft.com/office/drawing/2014/main" id="{6C922E1C-6E20-45F1-9B50-710B5DBDA2D4}"/>
              </a:ext>
            </a:extLst>
          </p:cNvPr>
          <p:cNvSpPr>
            <a:spLocks noGrp="1"/>
          </p:cNvSpPr>
          <p:nvPr>
            <p:ph idx="1"/>
          </p:nvPr>
        </p:nvSpPr>
        <p:spPr>
          <a:xfrm>
            <a:off x="457200" y="2499359"/>
            <a:ext cx="8229600" cy="3626803"/>
          </a:xfrm>
        </p:spPr>
        <p:txBody>
          <a:bodyPr/>
          <a:lstStyle/>
          <a:p>
            <a:pPr marL="0" indent="0">
              <a:buNone/>
            </a:pPr>
            <a:r>
              <a:rPr lang="en-US" dirty="0">
                <a:solidFill>
                  <a:srgbClr val="00B0F0"/>
                </a:solidFill>
              </a:rPr>
              <a:t>[List class ideas here]</a:t>
            </a:r>
          </a:p>
        </p:txBody>
      </p:sp>
    </p:spTree>
    <p:extLst>
      <p:ext uri="{BB962C8B-B14F-4D97-AF65-F5344CB8AC3E}">
        <p14:creationId xmlns:p14="http://schemas.microsoft.com/office/powerpoint/2010/main" val="357965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normAutofit fontScale="90000"/>
          </a:bodyPr>
          <a:lstStyle/>
          <a:p>
            <a:r>
              <a:t>Teacher notes</a:t>
            </a:r>
          </a:p>
        </p:txBody>
      </p:sp>
      <p:pic>
        <p:nvPicPr>
          <p:cNvPr id="159" name="pasted-image.pdf"/>
          <p:cNvPicPr>
            <a:picLocks noChangeAspect="1"/>
          </p:cNvPicPr>
          <p:nvPr/>
        </p:nvPicPr>
        <p:blipFill>
          <a:blip r:embed="rId3">
            <a:extLst/>
          </a:blip>
          <a:stretch>
            <a:fillRect/>
          </a:stretch>
        </p:blipFill>
        <p:spPr>
          <a:xfrm>
            <a:off x="230565" y="6418481"/>
            <a:ext cx="937618" cy="330399"/>
          </a:xfrm>
          <a:prstGeom prst="rect">
            <a:avLst/>
          </a:prstGeom>
          <a:ln w="12700">
            <a:miter lim="400000"/>
          </a:ln>
        </p:spPr>
      </p:pic>
      <p:sp>
        <p:nvSpPr>
          <p:cNvPr id="160" name="Shape 160"/>
          <p:cNvSpPr/>
          <p:nvPr/>
        </p:nvSpPr>
        <p:spPr>
          <a:xfrm>
            <a:off x="299701" y="1097591"/>
            <a:ext cx="8544599" cy="1091898"/>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l">
              <a:lnSpc>
                <a:spcPct val="120000"/>
              </a:lnSpc>
              <a:defRPr sz="2800">
                <a:solidFill>
                  <a:srgbClr val="583F34"/>
                </a:solidFill>
                <a:latin typeface="Arial"/>
                <a:ea typeface="Arial"/>
                <a:cs typeface="Arial"/>
                <a:sym typeface="Arial"/>
              </a:defRPr>
            </a:lvl1pPr>
          </a:lstStyle>
          <a:p>
            <a:r>
              <a:rPr dirty="0"/>
              <a:t>We use these symbols</a:t>
            </a:r>
            <a:r>
              <a:rPr lang="en-US" dirty="0"/>
              <a:t> on student slides</a:t>
            </a:r>
            <a:r>
              <a:rPr dirty="0"/>
              <a:t> to communicate to </a:t>
            </a:r>
            <a:r>
              <a:rPr lang="en-US" dirty="0"/>
              <a:t>them</a:t>
            </a:r>
            <a:r>
              <a:rPr dirty="0"/>
              <a:t> the following actions:</a:t>
            </a:r>
          </a:p>
        </p:txBody>
      </p:sp>
      <p:pic>
        <p:nvPicPr>
          <p:cNvPr id="161" name="pasted-image.pdf"/>
          <p:cNvPicPr>
            <a:picLocks noChangeAspect="1"/>
          </p:cNvPicPr>
          <p:nvPr/>
        </p:nvPicPr>
        <p:blipFill>
          <a:blip r:embed="rId4">
            <a:extLst/>
          </a:blip>
          <a:stretch>
            <a:fillRect/>
          </a:stretch>
        </p:blipFill>
        <p:spPr>
          <a:xfrm>
            <a:off x="6693356" y="2845921"/>
            <a:ext cx="901899" cy="901899"/>
          </a:xfrm>
          <a:prstGeom prst="rect">
            <a:avLst/>
          </a:prstGeom>
          <a:ln w="12700">
            <a:miter lim="400000"/>
          </a:ln>
        </p:spPr>
      </p:pic>
      <p:sp>
        <p:nvSpPr>
          <p:cNvPr id="162" name="Shape 162"/>
          <p:cNvSpPr/>
          <p:nvPr/>
        </p:nvSpPr>
        <p:spPr>
          <a:xfrm>
            <a:off x="6091936" y="4004771"/>
            <a:ext cx="2114962" cy="800536"/>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nSpc>
                <a:spcPct val="120000"/>
              </a:lnSpc>
              <a:defRPr sz="2800">
                <a:solidFill>
                  <a:srgbClr val="583F34"/>
                </a:solidFill>
                <a:latin typeface="Arial"/>
                <a:ea typeface="Arial"/>
                <a:cs typeface="Arial"/>
                <a:sym typeface="Arial"/>
              </a:defRPr>
            </a:lvl1pPr>
          </a:lstStyle>
          <a:p>
            <a:pPr algn="ctr"/>
            <a:r>
              <a:rPr sz="2000" dirty="0"/>
              <a:t>Work in research groups </a:t>
            </a:r>
          </a:p>
        </p:txBody>
      </p:sp>
      <p:sp>
        <p:nvSpPr>
          <p:cNvPr id="163" name="Shape 163"/>
          <p:cNvSpPr/>
          <p:nvPr/>
        </p:nvSpPr>
        <p:spPr>
          <a:xfrm>
            <a:off x="6095285" y="2726255"/>
            <a:ext cx="2098041" cy="2131220"/>
          </a:xfrm>
          <a:prstGeom prst="rect">
            <a:avLst/>
          </a:prstGeom>
          <a:ln>
            <a:solidFill>
              <a:srgbClr val="583F34"/>
            </a:solidFill>
          </a:ln>
        </p:spPr>
        <p:txBody>
          <a:bodyPr lIns="35717" tIns="35717" rIns="35717" bIns="35717" anchor="ctr"/>
          <a:lstStyle/>
          <a:p>
            <a:endParaRPr/>
          </a:p>
        </p:txBody>
      </p:sp>
      <p:sp>
        <p:nvSpPr>
          <p:cNvPr id="164" name="Shape 164"/>
          <p:cNvSpPr/>
          <p:nvPr/>
        </p:nvSpPr>
        <p:spPr>
          <a:xfrm>
            <a:off x="1059789" y="4188423"/>
            <a:ext cx="700509" cy="431204"/>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a:lnSpc>
                <a:spcPct val="120000"/>
              </a:lnSpc>
              <a:defRPr sz="2800">
                <a:solidFill>
                  <a:srgbClr val="583F34"/>
                </a:solidFill>
                <a:latin typeface="Arial"/>
                <a:ea typeface="Arial"/>
                <a:cs typeface="Arial"/>
                <a:sym typeface="Arial"/>
              </a:defRPr>
            </a:lvl1pPr>
          </a:lstStyle>
          <a:p>
            <a:r>
              <a:rPr sz="2000"/>
              <a:t>Think</a:t>
            </a:r>
          </a:p>
        </p:txBody>
      </p:sp>
      <p:sp>
        <p:nvSpPr>
          <p:cNvPr id="165" name="Shape 165"/>
          <p:cNvSpPr/>
          <p:nvPr/>
        </p:nvSpPr>
        <p:spPr>
          <a:xfrm>
            <a:off x="586872" y="2726255"/>
            <a:ext cx="1637607" cy="2131220"/>
          </a:xfrm>
          <a:prstGeom prst="rect">
            <a:avLst/>
          </a:prstGeom>
          <a:ln>
            <a:solidFill>
              <a:srgbClr val="583F34"/>
            </a:solidFill>
          </a:ln>
        </p:spPr>
        <p:txBody>
          <a:bodyPr lIns="35717" tIns="35717" rIns="35717" bIns="35717" anchor="ctr"/>
          <a:lstStyle/>
          <a:p>
            <a:endParaRPr/>
          </a:p>
        </p:txBody>
      </p:sp>
      <p:sp>
        <p:nvSpPr>
          <p:cNvPr id="166" name="Shape 166"/>
          <p:cNvSpPr/>
          <p:nvPr/>
        </p:nvSpPr>
        <p:spPr>
          <a:xfrm>
            <a:off x="4389648" y="4188423"/>
            <a:ext cx="1350276" cy="431204"/>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a:lnSpc>
                <a:spcPct val="120000"/>
              </a:lnSpc>
              <a:defRPr sz="2800">
                <a:solidFill>
                  <a:srgbClr val="583F34"/>
                </a:solidFill>
                <a:latin typeface="Arial"/>
                <a:ea typeface="Arial"/>
                <a:cs typeface="Arial"/>
                <a:sym typeface="Arial"/>
              </a:defRPr>
            </a:lvl1pPr>
          </a:lstStyle>
          <a:p>
            <a:r>
              <a:rPr sz="2000" dirty="0"/>
              <a:t>Write down</a:t>
            </a:r>
          </a:p>
        </p:txBody>
      </p:sp>
      <p:sp>
        <p:nvSpPr>
          <p:cNvPr id="167" name="Shape 167"/>
          <p:cNvSpPr/>
          <p:nvPr/>
        </p:nvSpPr>
        <p:spPr>
          <a:xfrm>
            <a:off x="4296052" y="2726255"/>
            <a:ext cx="1513565" cy="2131220"/>
          </a:xfrm>
          <a:prstGeom prst="rect">
            <a:avLst/>
          </a:prstGeom>
          <a:ln>
            <a:solidFill>
              <a:srgbClr val="583F34"/>
            </a:solidFill>
          </a:ln>
        </p:spPr>
        <p:txBody>
          <a:bodyPr lIns="35717" tIns="35717" rIns="35717" bIns="35717" anchor="ctr"/>
          <a:lstStyle/>
          <a:p>
            <a:endParaRPr/>
          </a:p>
        </p:txBody>
      </p:sp>
      <p:sp>
        <p:nvSpPr>
          <p:cNvPr id="168" name="Shape 168"/>
          <p:cNvSpPr/>
          <p:nvPr/>
        </p:nvSpPr>
        <p:spPr>
          <a:xfrm>
            <a:off x="2855472" y="4188423"/>
            <a:ext cx="756539" cy="431204"/>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lgn="l">
              <a:lnSpc>
                <a:spcPct val="120000"/>
              </a:lnSpc>
              <a:defRPr sz="2800">
                <a:solidFill>
                  <a:srgbClr val="583F34"/>
                </a:solidFill>
                <a:latin typeface="Arial"/>
                <a:ea typeface="Arial"/>
                <a:cs typeface="Arial"/>
                <a:sym typeface="Arial"/>
              </a:defRPr>
            </a:lvl1pPr>
          </a:lstStyle>
          <a:p>
            <a:r>
              <a:rPr sz="2000" dirty="0"/>
              <a:t>Share</a:t>
            </a:r>
          </a:p>
        </p:txBody>
      </p:sp>
      <p:sp>
        <p:nvSpPr>
          <p:cNvPr id="169" name="Shape 169"/>
          <p:cNvSpPr/>
          <p:nvPr/>
        </p:nvSpPr>
        <p:spPr>
          <a:xfrm>
            <a:off x="2526422" y="2726255"/>
            <a:ext cx="1405665" cy="2131220"/>
          </a:xfrm>
          <a:prstGeom prst="rect">
            <a:avLst/>
          </a:prstGeom>
          <a:ln>
            <a:solidFill>
              <a:srgbClr val="583F34"/>
            </a:solidFill>
          </a:ln>
        </p:spPr>
        <p:txBody>
          <a:bodyPr lIns="35717" tIns="35717" rIns="35717" bIns="35717" anchor="ctr"/>
          <a:lstStyle/>
          <a:p>
            <a:endParaRPr/>
          </a:p>
        </p:txBody>
      </p:sp>
      <p:pic>
        <p:nvPicPr>
          <p:cNvPr id="22" name="pasted-image.pdf"/>
          <p:cNvPicPr>
            <a:picLocks noChangeAspect="1"/>
          </p:cNvPicPr>
          <p:nvPr/>
        </p:nvPicPr>
        <p:blipFill>
          <a:blip r:embed="rId5">
            <a:extLst/>
          </a:blip>
          <a:stretch>
            <a:fillRect/>
          </a:stretch>
        </p:blipFill>
        <p:spPr>
          <a:xfrm>
            <a:off x="2717667" y="2921865"/>
            <a:ext cx="901772" cy="1147765"/>
          </a:xfrm>
          <a:prstGeom prst="rect">
            <a:avLst/>
          </a:prstGeom>
          <a:ln w="12700">
            <a:miter lim="400000"/>
          </a:ln>
        </p:spPr>
      </p:pic>
      <p:pic>
        <p:nvPicPr>
          <p:cNvPr id="23" name="pasted-image.pdf"/>
          <p:cNvPicPr>
            <a:picLocks noChangeAspect="1"/>
          </p:cNvPicPr>
          <p:nvPr/>
        </p:nvPicPr>
        <p:blipFill>
          <a:blip r:embed="rId6">
            <a:extLst/>
          </a:blip>
          <a:stretch>
            <a:fillRect/>
          </a:stretch>
        </p:blipFill>
        <p:spPr>
          <a:xfrm>
            <a:off x="4591632" y="2933308"/>
            <a:ext cx="1065375" cy="1071463"/>
          </a:xfrm>
          <a:prstGeom prst="rect">
            <a:avLst/>
          </a:prstGeom>
          <a:ln w="12700">
            <a:miter lim="400000"/>
          </a:ln>
        </p:spPr>
      </p:pic>
      <p:pic>
        <p:nvPicPr>
          <p:cNvPr id="24" name="pasted-image.pdf"/>
          <p:cNvPicPr>
            <a:picLocks noChangeAspect="1"/>
          </p:cNvPicPr>
          <p:nvPr/>
        </p:nvPicPr>
        <p:blipFill>
          <a:blip r:embed="rId7">
            <a:extLst/>
          </a:blip>
          <a:stretch>
            <a:fillRect/>
          </a:stretch>
        </p:blipFill>
        <p:spPr>
          <a:xfrm flipH="1">
            <a:off x="783181" y="2915922"/>
            <a:ext cx="1243889" cy="1260043"/>
          </a:xfrm>
          <a:prstGeom prst="rect">
            <a:avLst/>
          </a:prstGeom>
          <a:ln w="12700">
            <a:miter lim="400000"/>
          </a:ln>
        </p:spPr>
      </p:pic>
    </p:spTree>
    <p:extLst>
      <p:ext uri="{BB962C8B-B14F-4D97-AF65-F5344CB8AC3E}">
        <p14:creationId xmlns:p14="http://schemas.microsoft.com/office/powerpoint/2010/main" val="38889848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8C92-D84B-4D4D-90A4-E839043D6FAF}"/>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Lets think about the chromosomes</a:t>
            </a:r>
          </a:p>
        </p:txBody>
      </p:sp>
      <p:sp>
        <p:nvSpPr>
          <p:cNvPr id="3" name="Content Placeholder 2">
            <a:extLst>
              <a:ext uri="{FF2B5EF4-FFF2-40B4-BE49-F238E27FC236}">
                <a16:creationId xmlns:a16="http://schemas.microsoft.com/office/drawing/2014/main" id="{47B780EC-BEA6-4CED-9D36-B25ECCDC9886}"/>
              </a:ext>
            </a:extLst>
          </p:cNvPr>
          <p:cNvSpPr>
            <a:spLocks noGrp="1"/>
          </p:cNvSpPr>
          <p:nvPr>
            <p:ph idx="1"/>
          </p:nvPr>
        </p:nvSpPr>
        <p:spPr>
          <a:xfrm>
            <a:off x="2067951" y="1600200"/>
            <a:ext cx="6618848" cy="4683369"/>
          </a:xfrm>
        </p:spPr>
        <p:txBody>
          <a:bodyPr/>
          <a:lstStyle/>
          <a:p>
            <a:pPr marL="0" indent="0">
              <a:buNone/>
            </a:pPr>
            <a:r>
              <a:rPr lang="en-US" dirty="0">
                <a:latin typeface="Arial" panose="020B0604020202020204" pitchFamily="34" charset="0"/>
                <a:cs typeface="Arial" panose="020B0604020202020204" pitchFamily="34" charset="0"/>
              </a:rPr>
              <a:t>Do you think it matters how many chromosomes an organism has?</a:t>
            </a:r>
            <a:endParaRPr lang="en-US" dirty="0"/>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Share your ideas with your partner.</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Would you like more information?</a:t>
            </a:r>
          </a:p>
        </p:txBody>
      </p:sp>
      <p:pic>
        <p:nvPicPr>
          <p:cNvPr id="4" name="Picture 3">
            <a:extLst>
              <a:ext uri="{FF2B5EF4-FFF2-40B4-BE49-F238E27FC236}">
                <a16:creationId xmlns:a16="http://schemas.microsoft.com/office/drawing/2014/main" id="{1857FDD1-B692-4A5E-81B4-D7A6762C49E0}"/>
              </a:ext>
            </a:extLst>
          </p:cNvPr>
          <p:cNvPicPr>
            <a:picLocks noChangeAspect="1"/>
          </p:cNvPicPr>
          <p:nvPr/>
        </p:nvPicPr>
        <p:blipFill>
          <a:blip r:embed="rId3"/>
          <a:stretch>
            <a:fillRect/>
          </a:stretch>
        </p:blipFill>
        <p:spPr>
          <a:xfrm>
            <a:off x="364262" y="1600200"/>
            <a:ext cx="1042506" cy="1060796"/>
          </a:xfrm>
          <a:prstGeom prst="rect">
            <a:avLst/>
          </a:prstGeom>
        </p:spPr>
      </p:pic>
      <p:pic>
        <p:nvPicPr>
          <p:cNvPr id="5" name="Picture 4">
            <a:extLst>
              <a:ext uri="{FF2B5EF4-FFF2-40B4-BE49-F238E27FC236}">
                <a16:creationId xmlns:a16="http://schemas.microsoft.com/office/drawing/2014/main" id="{7DA0C1E5-15D5-4B5A-80FA-26FF901A8246}"/>
              </a:ext>
            </a:extLst>
          </p:cNvPr>
          <p:cNvPicPr>
            <a:picLocks noChangeAspect="1"/>
          </p:cNvPicPr>
          <p:nvPr/>
        </p:nvPicPr>
        <p:blipFill>
          <a:blip r:embed="rId4"/>
          <a:stretch>
            <a:fillRect/>
          </a:stretch>
        </p:blipFill>
        <p:spPr>
          <a:xfrm>
            <a:off x="429065" y="3044761"/>
            <a:ext cx="902286" cy="1152244"/>
          </a:xfrm>
          <a:prstGeom prst="rect">
            <a:avLst/>
          </a:prstGeom>
        </p:spPr>
      </p:pic>
    </p:spTree>
    <p:extLst>
      <p:ext uri="{BB962C8B-B14F-4D97-AF65-F5344CB8AC3E}">
        <p14:creationId xmlns:p14="http://schemas.microsoft.com/office/powerpoint/2010/main" val="250428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p:nvPr/>
        </p:nvSpPr>
        <p:spPr>
          <a:xfrm>
            <a:off x="1121732" y="-6171"/>
            <a:ext cx="7362593" cy="50488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spcBef>
                <a:spcPts val="1200"/>
              </a:spcBef>
              <a:defRPr sz="4000" b="1">
                <a:solidFill>
                  <a:srgbClr val="583F34"/>
                </a:solidFill>
                <a:latin typeface="Arial"/>
                <a:ea typeface="Arial"/>
                <a:cs typeface="Arial"/>
                <a:sym typeface="Arial"/>
              </a:defRPr>
            </a:lvl1pPr>
          </a:lstStyle>
          <a:p>
            <a:r>
              <a:rPr sz="2812" dirty="0"/>
              <a:t>Chromosome count in different organisms</a:t>
            </a:r>
          </a:p>
        </p:txBody>
      </p:sp>
      <p:graphicFrame>
        <p:nvGraphicFramePr>
          <p:cNvPr id="465" name="Table 465"/>
          <p:cNvGraphicFramePr/>
          <p:nvPr/>
        </p:nvGraphicFramePr>
        <p:xfrm>
          <a:off x="2299904" y="492467"/>
          <a:ext cx="5644602" cy="6082302"/>
        </p:xfrm>
        <a:graphic>
          <a:graphicData uri="http://schemas.openxmlformats.org/drawingml/2006/table">
            <a:tbl>
              <a:tblPr/>
              <a:tblGrid>
                <a:gridCol w="2988517">
                  <a:extLst>
                    <a:ext uri="{9D8B030D-6E8A-4147-A177-3AD203B41FA5}">
                      <a16:colId xmlns:a16="http://schemas.microsoft.com/office/drawing/2014/main" val="20000"/>
                    </a:ext>
                  </a:extLst>
                </a:gridCol>
                <a:gridCol w="2656085">
                  <a:extLst>
                    <a:ext uri="{9D8B030D-6E8A-4147-A177-3AD203B41FA5}">
                      <a16:colId xmlns:a16="http://schemas.microsoft.com/office/drawing/2014/main" val="20001"/>
                    </a:ext>
                  </a:extLst>
                </a:gridCol>
              </a:tblGrid>
              <a:tr h="642938">
                <a:tc>
                  <a:txBody>
                    <a:bodyPr/>
                    <a:lstStyle/>
                    <a:p>
                      <a:pPr marR="457200" defTabSz="914400"/>
                      <a:r>
                        <a:rPr sz="2100" b="1">
                          <a:latin typeface="Arial"/>
                          <a:ea typeface="Arial"/>
                          <a:cs typeface="Arial"/>
                          <a:sym typeface="Arial"/>
                        </a:rPr>
                        <a:t>Organism</a:t>
                      </a:r>
                    </a:p>
                  </a:txBody>
                  <a:tcPr marL="44648" marR="44648"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b="1">
                          <a:latin typeface="Arial"/>
                          <a:ea typeface="Arial"/>
                          <a:cs typeface="Arial"/>
                          <a:sym typeface="Arial"/>
                        </a:rPr>
                        <a:t>Total number of chromosomes</a:t>
                      </a:r>
                    </a:p>
                  </a:txBody>
                  <a:tcPr marL="44648" marR="44648"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00"/>
                  </a:ext>
                </a:extLst>
              </a:tr>
              <a:tr h="342806">
                <a:tc>
                  <a:txBody>
                    <a:bodyPr/>
                    <a:lstStyle/>
                    <a:p>
                      <a:pPr marR="457200" algn="l" defTabSz="914400"/>
                      <a:r>
                        <a:rPr sz="2100">
                          <a:latin typeface="Arial"/>
                          <a:ea typeface="Arial"/>
                          <a:cs typeface="Arial"/>
                          <a:sym typeface="Arial"/>
                        </a:rPr>
                        <a:t>Human</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46</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01"/>
                  </a:ext>
                </a:extLst>
              </a:tr>
              <a:tr h="342806">
                <a:tc>
                  <a:txBody>
                    <a:bodyPr/>
                    <a:lstStyle/>
                    <a:p>
                      <a:pPr marR="457200" algn="l" defTabSz="914400"/>
                      <a:r>
                        <a:rPr sz="2100">
                          <a:latin typeface="Arial"/>
                          <a:ea typeface="Arial"/>
                          <a:cs typeface="Arial"/>
                          <a:sym typeface="Arial"/>
                        </a:rPr>
                        <a:t>Dog</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78</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02"/>
                  </a:ext>
                </a:extLst>
              </a:tr>
              <a:tr h="342806">
                <a:tc>
                  <a:txBody>
                    <a:bodyPr/>
                    <a:lstStyle/>
                    <a:p>
                      <a:pPr marR="457200" algn="l" defTabSz="914400"/>
                      <a:r>
                        <a:rPr sz="2100">
                          <a:latin typeface="Arial"/>
                          <a:ea typeface="Arial"/>
                          <a:cs typeface="Arial"/>
                          <a:sym typeface="Arial"/>
                        </a:rPr>
                        <a:t>Goat</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defTabSz="914400"/>
                      <a:r>
                        <a:rPr sz="2100">
                          <a:latin typeface="Arial"/>
                          <a:ea typeface="Arial"/>
                          <a:cs typeface="Arial"/>
                          <a:sym typeface="Arial"/>
                        </a:rPr>
                        <a:t>60</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03"/>
                  </a:ext>
                </a:extLst>
              </a:tr>
              <a:tr h="342806">
                <a:tc>
                  <a:txBody>
                    <a:bodyPr/>
                    <a:lstStyle/>
                    <a:p>
                      <a:pPr marR="457200" algn="l" defTabSz="914400"/>
                      <a:r>
                        <a:rPr sz="2100">
                          <a:latin typeface="Arial"/>
                          <a:ea typeface="Arial"/>
                          <a:cs typeface="Arial"/>
                          <a:sym typeface="Arial"/>
                        </a:rPr>
                        <a:t>Yellowfever mosquito</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6</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04"/>
                  </a:ext>
                </a:extLst>
              </a:tr>
              <a:tr h="342806">
                <a:tc>
                  <a:txBody>
                    <a:bodyPr/>
                    <a:lstStyle/>
                    <a:p>
                      <a:pPr marR="457200" algn="l" defTabSz="914400"/>
                      <a:r>
                        <a:rPr sz="2100">
                          <a:latin typeface="Arial"/>
                          <a:ea typeface="Arial"/>
                          <a:cs typeface="Arial"/>
                          <a:sym typeface="Arial"/>
                        </a:rPr>
                        <a:t>Rice</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24</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05"/>
                  </a:ext>
                </a:extLst>
              </a:tr>
              <a:tr h="342806">
                <a:tc>
                  <a:txBody>
                    <a:bodyPr/>
                    <a:lstStyle/>
                    <a:p>
                      <a:pPr marR="457200" algn="l" defTabSz="914400"/>
                      <a:r>
                        <a:rPr sz="2100">
                          <a:latin typeface="Arial"/>
                          <a:ea typeface="Arial"/>
                          <a:cs typeface="Arial"/>
                          <a:sym typeface="Arial"/>
                        </a:rPr>
                        <a:t>Snail</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24</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06"/>
                  </a:ext>
                </a:extLst>
              </a:tr>
              <a:tr h="342806">
                <a:tc>
                  <a:txBody>
                    <a:bodyPr/>
                    <a:lstStyle/>
                    <a:p>
                      <a:pPr marR="457200" algn="l" defTabSz="914400"/>
                      <a:r>
                        <a:rPr sz="2100">
                          <a:latin typeface="Arial"/>
                          <a:ea typeface="Arial"/>
                          <a:cs typeface="Arial"/>
                          <a:sym typeface="Arial"/>
                        </a:rPr>
                        <a:t>Artichoke</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34</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07"/>
                  </a:ext>
                </a:extLst>
              </a:tr>
              <a:tr h="342806">
                <a:tc>
                  <a:txBody>
                    <a:bodyPr/>
                    <a:lstStyle/>
                    <a:p>
                      <a:pPr marR="457200" algn="l" defTabSz="914400"/>
                      <a:r>
                        <a:rPr sz="2100">
                          <a:latin typeface="Arial"/>
                          <a:ea typeface="Arial"/>
                          <a:cs typeface="Arial"/>
                          <a:sym typeface="Arial"/>
                        </a:rPr>
                        <a:t>King crab</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208</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08"/>
                  </a:ext>
                </a:extLst>
              </a:tr>
              <a:tr h="342806">
                <a:tc>
                  <a:txBody>
                    <a:bodyPr/>
                    <a:lstStyle/>
                    <a:p>
                      <a:pPr marR="457200" algn="l" defTabSz="914400"/>
                      <a:r>
                        <a:rPr sz="2100">
                          <a:latin typeface="Arial"/>
                          <a:ea typeface="Arial"/>
                          <a:cs typeface="Arial"/>
                          <a:sym typeface="Arial"/>
                        </a:rPr>
                        <a:t>Coton</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50</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09"/>
                  </a:ext>
                </a:extLst>
              </a:tr>
              <a:tr h="342806">
                <a:tc>
                  <a:txBody>
                    <a:bodyPr/>
                    <a:lstStyle/>
                    <a:p>
                      <a:pPr marR="457200" algn="l" defTabSz="914400"/>
                      <a:r>
                        <a:rPr sz="2100">
                          <a:latin typeface="Arial"/>
                          <a:ea typeface="Arial"/>
                          <a:cs typeface="Arial"/>
                          <a:sym typeface="Arial"/>
                        </a:rPr>
                        <a:t>Mouse</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defTabSz="914400"/>
                      <a:r>
                        <a:rPr sz="2100">
                          <a:latin typeface="Arial"/>
                          <a:ea typeface="Arial"/>
                          <a:cs typeface="Arial"/>
                          <a:sym typeface="Arial"/>
                        </a:rPr>
                        <a:t>40</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10"/>
                  </a:ext>
                </a:extLst>
              </a:tr>
              <a:tr h="342806">
                <a:tc>
                  <a:txBody>
                    <a:bodyPr/>
                    <a:lstStyle/>
                    <a:p>
                      <a:pPr marR="457200" algn="l" defTabSz="914400"/>
                      <a:r>
                        <a:rPr sz="2100">
                          <a:latin typeface="Arial"/>
                          <a:ea typeface="Arial"/>
                          <a:cs typeface="Arial"/>
                          <a:sym typeface="Arial"/>
                        </a:rPr>
                        <a:t>Pinapple</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defTabSz="914400"/>
                      <a:r>
                        <a:rPr sz="2100">
                          <a:latin typeface="Arial"/>
                          <a:ea typeface="Arial"/>
                          <a:cs typeface="Arial"/>
                          <a:sym typeface="Arial"/>
                        </a:rPr>
                        <a:t>50</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11"/>
                  </a:ext>
                </a:extLst>
              </a:tr>
              <a:tr h="342806">
                <a:tc>
                  <a:txBody>
                    <a:bodyPr/>
                    <a:lstStyle/>
                    <a:p>
                      <a:pPr marR="457200" algn="l" defTabSz="914400"/>
                      <a:r>
                        <a:rPr sz="2100">
                          <a:latin typeface="Arial"/>
                          <a:ea typeface="Arial"/>
                          <a:cs typeface="Arial"/>
                          <a:sym typeface="Arial"/>
                        </a:rPr>
                        <a:t>Tasmanian devil</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14</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12"/>
                  </a:ext>
                </a:extLst>
              </a:tr>
              <a:tr h="342806">
                <a:tc>
                  <a:txBody>
                    <a:bodyPr/>
                    <a:lstStyle/>
                    <a:p>
                      <a:pPr marR="457200" algn="l" defTabSz="914400"/>
                      <a:r>
                        <a:rPr sz="2100">
                          <a:latin typeface="Arial"/>
                          <a:ea typeface="Arial"/>
                          <a:cs typeface="Arial"/>
                          <a:sym typeface="Arial"/>
                        </a:rPr>
                        <a:t>Chicken</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78</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13"/>
                  </a:ext>
                </a:extLst>
              </a:tr>
              <a:tr h="342806">
                <a:tc>
                  <a:txBody>
                    <a:bodyPr/>
                    <a:lstStyle/>
                    <a:p>
                      <a:pPr marR="457200" algn="l" defTabSz="914400"/>
                      <a:r>
                        <a:rPr sz="2100">
                          <a:latin typeface="Arial"/>
                          <a:ea typeface="Arial"/>
                          <a:cs typeface="Arial"/>
                          <a:sym typeface="Arial"/>
                        </a:rPr>
                        <a:t>Honey bee</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a:latin typeface="Arial"/>
                          <a:ea typeface="Arial"/>
                          <a:cs typeface="Arial"/>
                          <a:sym typeface="Arial"/>
                        </a:rPr>
                        <a:t>32</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14"/>
                  </a:ext>
                </a:extLst>
              </a:tr>
              <a:tr h="342806">
                <a:tc>
                  <a:txBody>
                    <a:bodyPr/>
                    <a:lstStyle/>
                    <a:p>
                      <a:pPr marR="457200" algn="l" defTabSz="914400"/>
                      <a:r>
                        <a:rPr sz="2100">
                          <a:latin typeface="Arial"/>
                          <a:ea typeface="Arial"/>
                          <a:cs typeface="Arial"/>
                          <a:sym typeface="Arial"/>
                        </a:rPr>
                        <a:t>Grey wolf</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marR="457200" defTabSz="914400"/>
                      <a:r>
                        <a:rPr sz="2100" dirty="0">
                          <a:latin typeface="Arial"/>
                          <a:ea typeface="Arial"/>
                          <a:cs typeface="Arial"/>
                          <a:sym typeface="Arial"/>
                        </a:rPr>
                        <a:t>78</a:t>
                      </a:r>
                    </a:p>
                  </a:txBody>
                  <a:tcPr marL="44648" marR="44648"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FFFFFF"/>
                    </a:solidFill>
                  </a:tcPr>
                </a:tc>
                <a:extLst>
                  <a:ext uri="{0D108BD9-81ED-4DB2-BD59-A6C34878D82A}">
                    <a16:rowId xmlns:a16="http://schemas.microsoft.com/office/drawing/2014/main" val="10015"/>
                  </a:ext>
                </a:extLst>
              </a:tr>
            </a:tbl>
          </a:graphicData>
        </a:graphic>
      </p:graphicFrame>
      <p:pic>
        <p:nvPicPr>
          <p:cNvPr id="466" name="pasted-image.png"/>
          <p:cNvPicPr>
            <a:picLocks noChangeAspect="1"/>
          </p:cNvPicPr>
          <p:nvPr/>
        </p:nvPicPr>
        <p:blipFill>
          <a:blip r:embed="rId3">
            <a:extLst/>
          </a:blip>
          <a:stretch>
            <a:fillRect/>
          </a:stretch>
        </p:blipFill>
        <p:spPr>
          <a:xfrm>
            <a:off x="325610" y="1767953"/>
            <a:ext cx="892969" cy="598290"/>
          </a:xfrm>
          <a:prstGeom prst="rect">
            <a:avLst/>
          </a:prstGeom>
          <a:ln w="12700">
            <a:miter lim="400000"/>
          </a:ln>
        </p:spPr>
      </p:pic>
      <p:pic>
        <p:nvPicPr>
          <p:cNvPr id="467" name="pasted-image.png"/>
          <p:cNvPicPr>
            <a:picLocks noChangeAspect="1"/>
          </p:cNvPicPr>
          <p:nvPr/>
        </p:nvPicPr>
        <p:blipFill>
          <a:blip r:embed="rId4">
            <a:extLst/>
          </a:blip>
          <a:stretch>
            <a:fillRect/>
          </a:stretch>
        </p:blipFill>
        <p:spPr>
          <a:xfrm>
            <a:off x="325610" y="4707503"/>
            <a:ext cx="892969" cy="1187649"/>
          </a:xfrm>
          <a:prstGeom prst="rect">
            <a:avLst/>
          </a:prstGeom>
          <a:ln w="12700">
            <a:miter lim="400000"/>
          </a:ln>
        </p:spPr>
      </p:pic>
      <p:pic>
        <p:nvPicPr>
          <p:cNvPr id="468" name="pasted-image.png"/>
          <p:cNvPicPr>
            <a:picLocks noChangeAspect="1"/>
          </p:cNvPicPr>
          <p:nvPr/>
        </p:nvPicPr>
        <p:blipFill>
          <a:blip r:embed="rId5">
            <a:extLst/>
          </a:blip>
          <a:stretch>
            <a:fillRect/>
          </a:stretch>
        </p:blipFill>
        <p:spPr>
          <a:xfrm>
            <a:off x="7195295" y="3178969"/>
            <a:ext cx="892969" cy="500063"/>
          </a:xfrm>
          <a:prstGeom prst="rect">
            <a:avLst/>
          </a:prstGeom>
          <a:ln w="12700">
            <a:miter lim="400000"/>
          </a:ln>
        </p:spPr>
      </p:pic>
      <p:pic>
        <p:nvPicPr>
          <p:cNvPr id="469" name="pasted-image.png"/>
          <p:cNvPicPr>
            <a:picLocks noChangeAspect="1"/>
          </p:cNvPicPr>
          <p:nvPr/>
        </p:nvPicPr>
        <p:blipFill>
          <a:blip r:embed="rId6">
            <a:extLst/>
          </a:blip>
          <a:stretch>
            <a:fillRect/>
          </a:stretch>
        </p:blipFill>
        <p:spPr>
          <a:xfrm>
            <a:off x="8094887" y="979696"/>
            <a:ext cx="892969" cy="1339454"/>
          </a:xfrm>
          <a:prstGeom prst="rect">
            <a:avLst/>
          </a:prstGeom>
          <a:ln w="12700">
            <a:miter lim="400000"/>
          </a:ln>
        </p:spPr>
      </p:pic>
      <p:pic>
        <p:nvPicPr>
          <p:cNvPr id="470" name="pasted-image.png"/>
          <p:cNvPicPr>
            <a:picLocks noChangeAspect="1"/>
          </p:cNvPicPr>
          <p:nvPr/>
        </p:nvPicPr>
        <p:blipFill>
          <a:blip r:embed="rId7">
            <a:extLst/>
          </a:blip>
          <a:stretch>
            <a:fillRect/>
          </a:stretch>
        </p:blipFill>
        <p:spPr>
          <a:xfrm>
            <a:off x="7384612" y="5428940"/>
            <a:ext cx="892969" cy="669727"/>
          </a:xfrm>
          <a:prstGeom prst="rect">
            <a:avLst/>
          </a:prstGeom>
          <a:ln w="12700">
            <a:miter lim="400000"/>
          </a:ln>
        </p:spPr>
      </p:pic>
      <p:pic>
        <p:nvPicPr>
          <p:cNvPr id="471" name="pasted-image.png"/>
          <p:cNvPicPr>
            <a:picLocks noChangeAspect="1"/>
          </p:cNvPicPr>
          <p:nvPr/>
        </p:nvPicPr>
        <p:blipFill>
          <a:blip r:embed="rId8">
            <a:extLst/>
          </a:blip>
          <a:stretch>
            <a:fillRect/>
          </a:stretch>
        </p:blipFill>
        <p:spPr>
          <a:xfrm>
            <a:off x="1345853" y="1202938"/>
            <a:ext cx="892969" cy="892969"/>
          </a:xfrm>
          <a:prstGeom prst="rect">
            <a:avLst/>
          </a:prstGeom>
          <a:ln w="12700">
            <a:miter lim="400000"/>
          </a:ln>
        </p:spPr>
      </p:pic>
      <p:pic>
        <p:nvPicPr>
          <p:cNvPr id="472" name="pasted-image.png"/>
          <p:cNvPicPr>
            <a:picLocks noChangeAspect="1"/>
          </p:cNvPicPr>
          <p:nvPr/>
        </p:nvPicPr>
        <p:blipFill>
          <a:blip r:embed="rId9">
            <a:extLst/>
          </a:blip>
          <a:stretch>
            <a:fillRect/>
          </a:stretch>
        </p:blipFill>
        <p:spPr>
          <a:xfrm>
            <a:off x="1345853" y="2330949"/>
            <a:ext cx="892969" cy="1169790"/>
          </a:xfrm>
          <a:prstGeom prst="rect">
            <a:avLst/>
          </a:prstGeom>
          <a:ln w="12700">
            <a:miter lim="400000"/>
          </a:ln>
        </p:spPr>
      </p:pic>
      <p:pic>
        <p:nvPicPr>
          <p:cNvPr id="473" name="pasted-image.png"/>
          <p:cNvPicPr>
            <a:picLocks noChangeAspect="1"/>
          </p:cNvPicPr>
          <p:nvPr/>
        </p:nvPicPr>
        <p:blipFill>
          <a:blip r:embed="rId10">
            <a:extLst/>
          </a:blip>
          <a:stretch>
            <a:fillRect/>
          </a:stretch>
        </p:blipFill>
        <p:spPr>
          <a:xfrm>
            <a:off x="7048055" y="2313649"/>
            <a:ext cx="892969" cy="526852"/>
          </a:xfrm>
          <a:prstGeom prst="rect">
            <a:avLst/>
          </a:prstGeom>
          <a:ln w="12700">
            <a:miter lim="400000"/>
          </a:ln>
        </p:spPr>
      </p:pic>
      <p:pic>
        <p:nvPicPr>
          <p:cNvPr id="474" name="pasted-image.png"/>
          <p:cNvPicPr>
            <a:picLocks noChangeAspect="1"/>
          </p:cNvPicPr>
          <p:nvPr/>
        </p:nvPicPr>
        <p:blipFill>
          <a:blip r:embed="rId11">
            <a:extLst/>
          </a:blip>
          <a:stretch>
            <a:fillRect/>
          </a:stretch>
        </p:blipFill>
        <p:spPr>
          <a:xfrm>
            <a:off x="8094886" y="2821781"/>
            <a:ext cx="892969" cy="1214438"/>
          </a:xfrm>
          <a:prstGeom prst="rect">
            <a:avLst/>
          </a:prstGeom>
          <a:ln w="12700">
            <a:miter lim="400000"/>
          </a:ln>
        </p:spPr>
      </p:pic>
      <p:pic>
        <p:nvPicPr>
          <p:cNvPr id="475" name="pasted-image.png"/>
          <p:cNvPicPr>
            <a:picLocks noChangeAspect="1"/>
          </p:cNvPicPr>
          <p:nvPr/>
        </p:nvPicPr>
        <p:blipFill>
          <a:blip r:embed="rId12">
            <a:extLst/>
          </a:blip>
          <a:stretch>
            <a:fillRect/>
          </a:stretch>
        </p:blipFill>
        <p:spPr>
          <a:xfrm>
            <a:off x="7195295" y="3898084"/>
            <a:ext cx="892969" cy="473274"/>
          </a:xfrm>
          <a:prstGeom prst="rect">
            <a:avLst/>
          </a:prstGeom>
          <a:ln w="12700">
            <a:miter lim="400000"/>
          </a:ln>
        </p:spPr>
      </p:pic>
      <p:pic>
        <p:nvPicPr>
          <p:cNvPr id="476" name="pasted-image.png"/>
          <p:cNvPicPr>
            <a:picLocks noChangeAspect="1"/>
          </p:cNvPicPr>
          <p:nvPr/>
        </p:nvPicPr>
        <p:blipFill>
          <a:blip r:embed="rId13">
            <a:extLst/>
          </a:blip>
          <a:stretch>
            <a:fillRect/>
          </a:stretch>
        </p:blipFill>
        <p:spPr>
          <a:xfrm>
            <a:off x="7195295" y="4538851"/>
            <a:ext cx="892969" cy="580430"/>
          </a:xfrm>
          <a:prstGeom prst="rect">
            <a:avLst/>
          </a:prstGeom>
          <a:ln w="12700">
            <a:miter lim="400000"/>
          </a:ln>
        </p:spPr>
      </p:pic>
      <p:pic>
        <p:nvPicPr>
          <p:cNvPr id="477" name="pasted-image.png"/>
          <p:cNvPicPr>
            <a:picLocks noChangeAspect="1"/>
          </p:cNvPicPr>
          <p:nvPr/>
        </p:nvPicPr>
        <p:blipFill>
          <a:blip r:embed="rId14">
            <a:extLst/>
          </a:blip>
          <a:stretch>
            <a:fillRect/>
          </a:stretch>
        </p:blipFill>
        <p:spPr>
          <a:xfrm>
            <a:off x="325610" y="3527931"/>
            <a:ext cx="892969" cy="1098352"/>
          </a:xfrm>
          <a:prstGeom prst="rect">
            <a:avLst/>
          </a:prstGeom>
          <a:ln w="12700">
            <a:miter lim="400000"/>
          </a:ln>
        </p:spPr>
      </p:pic>
      <p:pic>
        <p:nvPicPr>
          <p:cNvPr id="478" name="pasted-image.png"/>
          <p:cNvPicPr>
            <a:picLocks noChangeAspect="1"/>
          </p:cNvPicPr>
          <p:nvPr/>
        </p:nvPicPr>
        <p:blipFill>
          <a:blip r:embed="rId15">
            <a:extLst/>
          </a:blip>
          <a:stretch>
            <a:fillRect/>
          </a:stretch>
        </p:blipFill>
        <p:spPr>
          <a:xfrm>
            <a:off x="1345853" y="5225425"/>
            <a:ext cx="892969" cy="669727"/>
          </a:xfrm>
          <a:prstGeom prst="rect">
            <a:avLst/>
          </a:prstGeom>
          <a:ln w="12700">
            <a:miter lim="400000"/>
          </a:ln>
        </p:spPr>
      </p:pic>
      <p:pic>
        <p:nvPicPr>
          <p:cNvPr id="479" name="pasted-image.png"/>
          <p:cNvPicPr>
            <a:picLocks noChangeAspect="1"/>
          </p:cNvPicPr>
          <p:nvPr/>
        </p:nvPicPr>
        <p:blipFill>
          <a:blip r:embed="rId16">
            <a:extLst/>
          </a:blip>
          <a:stretch>
            <a:fillRect/>
          </a:stretch>
        </p:blipFill>
        <p:spPr>
          <a:xfrm>
            <a:off x="1345853" y="3528493"/>
            <a:ext cx="892969" cy="634009"/>
          </a:xfrm>
          <a:prstGeom prst="rect">
            <a:avLst/>
          </a:prstGeom>
          <a:ln w="12700">
            <a:miter lim="400000"/>
          </a:ln>
        </p:spPr>
      </p:pic>
      <p:pic>
        <p:nvPicPr>
          <p:cNvPr id="480" name="pasted-image.png"/>
          <p:cNvPicPr>
            <a:picLocks noChangeAspect="1"/>
          </p:cNvPicPr>
          <p:nvPr/>
        </p:nvPicPr>
        <p:blipFill>
          <a:blip r:embed="rId17">
            <a:extLst/>
          </a:blip>
          <a:stretch>
            <a:fillRect/>
          </a:stretch>
        </p:blipFill>
        <p:spPr>
          <a:xfrm>
            <a:off x="190797" y="440142"/>
            <a:ext cx="733302" cy="1224613"/>
          </a:xfrm>
          <a:prstGeom prst="rect">
            <a:avLst/>
          </a:prstGeom>
          <a:ln w="12700">
            <a:miter lim="400000"/>
          </a:ln>
        </p:spPr>
      </p:pic>
    </p:spTree>
    <p:extLst>
      <p:ext uri="{BB962C8B-B14F-4D97-AF65-F5344CB8AC3E}">
        <p14:creationId xmlns:p14="http://schemas.microsoft.com/office/powerpoint/2010/main" val="20377298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5EEB8-5429-4EDE-96FD-B95F49AF2E5B}"/>
              </a:ext>
            </a:extLst>
          </p:cNvPr>
          <p:cNvSpPr>
            <a:spLocks noGrp="1"/>
          </p:cNvSpPr>
          <p:nvPr>
            <p:ph type="title"/>
          </p:nvPr>
        </p:nvSpPr>
        <p:spPr>
          <a:xfrm>
            <a:off x="234462" y="274638"/>
            <a:ext cx="8710246" cy="1143000"/>
          </a:xfrm>
        </p:spPr>
        <p:txBody>
          <a:bodyPr>
            <a:noAutofit/>
          </a:bodyPr>
          <a:lstStyle/>
          <a:p>
            <a:r>
              <a:rPr lang="en-US" sz="3600" dirty="0">
                <a:latin typeface="Arial" panose="020B0604020202020204" pitchFamily="34" charset="0"/>
                <a:cs typeface="Arial" panose="020B0604020202020204" pitchFamily="34" charset="0"/>
              </a:rPr>
              <a:t>Chromosome count in different organisms</a:t>
            </a:r>
          </a:p>
        </p:txBody>
      </p:sp>
      <p:sp>
        <p:nvSpPr>
          <p:cNvPr id="4" name="Content Placeholder 3">
            <a:extLst>
              <a:ext uri="{FF2B5EF4-FFF2-40B4-BE49-F238E27FC236}">
                <a16:creationId xmlns:a16="http://schemas.microsoft.com/office/drawing/2014/main" id="{60199362-0D1E-4AD8-B349-B392A4626B58}"/>
              </a:ext>
            </a:extLst>
          </p:cNvPr>
          <p:cNvSpPr>
            <a:spLocks noGrp="1"/>
          </p:cNvSpPr>
          <p:nvPr>
            <p:ph idx="1"/>
          </p:nvPr>
        </p:nvSpPr>
        <p:spPr>
          <a:xfrm>
            <a:off x="1559170" y="1417638"/>
            <a:ext cx="7385538" cy="5165724"/>
          </a:xfrm>
        </p:spPr>
        <p:txBody>
          <a:bodyPr>
            <a:normAutofit/>
          </a:bodyPr>
          <a:lstStyle/>
          <a:p>
            <a:pPr marL="0" indent="0">
              <a:buNone/>
            </a:pPr>
            <a:r>
              <a:rPr lang="en-US" dirty="0">
                <a:solidFill>
                  <a:srgbClr val="002060"/>
                </a:solidFill>
                <a:latin typeface="Arial" panose="020B0604020202020204" pitchFamily="34" charset="0"/>
                <a:cs typeface="Arial" panose="020B0604020202020204" pitchFamily="34" charset="0"/>
              </a:rPr>
              <a:t>What pattern do you notice?</a:t>
            </a:r>
          </a:p>
          <a:p>
            <a:pPr marL="0" indent="0">
              <a:buNone/>
            </a:pPr>
            <a:endParaRPr lang="en-US" dirty="0">
              <a:solidFill>
                <a:srgbClr val="002060"/>
              </a:solidFill>
              <a:latin typeface="Arial" panose="020B0604020202020204" pitchFamily="34" charset="0"/>
              <a:cs typeface="Arial" panose="020B0604020202020204" pitchFamily="34" charset="0"/>
            </a:endParaRPr>
          </a:p>
          <a:p>
            <a:pPr marL="0" indent="0">
              <a:buNone/>
            </a:pPr>
            <a:r>
              <a:rPr lang="en-US" dirty="0">
                <a:solidFill>
                  <a:srgbClr val="0070C0"/>
                </a:solidFill>
                <a:latin typeface="Arial" panose="020B0604020202020204" pitchFamily="34" charset="0"/>
                <a:cs typeface="Arial" panose="020B0604020202020204" pitchFamily="34" charset="0"/>
              </a:rPr>
              <a:t>What do they all have in common?</a:t>
            </a:r>
          </a:p>
          <a:p>
            <a:pPr marL="0" indent="0">
              <a:buNone/>
            </a:pPr>
            <a:endParaRPr lang="en-US" dirty="0">
              <a:solidFill>
                <a:srgbClr val="FF0000"/>
              </a:solidFill>
              <a:latin typeface="Arial" panose="020B0604020202020204" pitchFamily="34" charset="0"/>
              <a:cs typeface="Arial" panose="020B0604020202020204" pitchFamily="34" charset="0"/>
            </a:endParaRPr>
          </a:p>
          <a:p>
            <a:pPr marL="0" indent="0">
              <a:buNone/>
            </a:pPr>
            <a:r>
              <a:rPr lang="en-US" dirty="0">
                <a:solidFill>
                  <a:srgbClr val="FF0000"/>
                </a:solidFill>
                <a:latin typeface="Arial" panose="020B0604020202020204" pitchFamily="34" charset="0"/>
                <a:cs typeface="Arial" panose="020B0604020202020204" pitchFamily="34" charset="0"/>
              </a:rPr>
              <a:t>They all have an even number of chromosomes, they in come in pairs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solidFill>
                  <a:srgbClr val="002060"/>
                </a:solidFill>
                <a:latin typeface="Arial" panose="020B0604020202020204" pitchFamily="34" charset="0"/>
                <a:cs typeface="Arial" panose="020B0604020202020204" pitchFamily="34" charset="0"/>
              </a:rPr>
              <a:t>Model Revision?</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2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52A7-1253-4952-BCD4-5FC066D38188}"/>
              </a:ext>
            </a:extLst>
          </p:cNvPr>
          <p:cNvSpPr>
            <a:spLocks noGrp="1"/>
          </p:cNvSpPr>
          <p:nvPr>
            <p:ph type="title"/>
          </p:nvPr>
        </p:nvSpPr>
        <p:spPr>
          <a:xfrm>
            <a:off x="457200" y="274637"/>
            <a:ext cx="8229600" cy="1340803"/>
          </a:xfrm>
        </p:spPr>
        <p:txBody>
          <a:bodyPr>
            <a:noAutofit/>
          </a:bodyPr>
          <a:lstStyle/>
          <a:p>
            <a:r>
              <a:rPr lang="en-US" sz="2400" b="1" dirty="0">
                <a:solidFill>
                  <a:prstClr val="black"/>
                </a:solidFill>
                <a:latin typeface="Arial" panose="020B0604020202020204" pitchFamily="34" charset="0"/>
                <a:cs typeface="Arial" panose="020B0604020202020204" pitchFamily="34" charset="0"/>
              </a:rPr>
              <a:t>How does the hereditable information get from the parents to the offspring?</a:t>
            </a:r>
            <a:br>
              <a:rPr lang="en-US" sz="2400" dirty="0">
                <a:solidFill>
                  <a:prstClr val="black"/>
                </a:solidFill>
                <a:latin typeface="Arial" panose="020B0604020202020204" pitchFamily="34" charset="0"/>
                <a:cs typeface="Arial" panose="020B0604020202020204" pitchFamily="34" charset="0"/>
              </a:rPr>
            </a:br>
            <a:r>
              <a:rPr lang="en-US" sz="1800" dirty="0">
                <a:solidFill>
                  <a:prstClr val="black"/>
                </a:solidFill>
                <a:latin typeface="Arial" panose="020B0604020202020204" pitchFamily="34" charset="0"/>
                <a:cs typeface="Arial" panose="020B0604020202020204" pitchFamily="34" charset="0"/>
              </a:rPr>
              <a:t>In other words what criteria or rules did you use to make a viable baby?</a:t>
            </a:r>
            <a:br>
              <a:rPr lang="en-US" sz="1800" dirty="0">
                <a:solidFill>
                  <a:prstClr val="black"/>
                </a:solidFill>
                <a:latin typeface="Arial" panose="020B0604020202020204" pitchFamily="34" charset="0"/>
                <a:cs typeface="Arial" panose="020B0604020202020204" pitchFamily="34" charset="0"/>
              </a:rPr>
            </a:br>
            <a:endParaRPr lang="en-US" sz="1800"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C922E1C-6E20-45F1-9B50-710B5DBDA2D4}"/>
              </a:ext>
            </a:extLst>
          </p:cNvPr>
          <p:cNvSpPr>
            <a:spLocks noGrp="1"/>
          </p:cNvSpPr>
          <p:nvPr>
            <p:ph idx="1"/>
          </p:nvPr>
        </p:nvSpPr>
        <p:spPr>
          <a:xfrm>
            <a:off x="457200" y="2100943"/>
            <a:ext cx="8229600" cy="4025220"/>
          </a:xfrm>
        </p:spPr>
        <p:txBody>
          <a:bodyPr/>
          <a:lstStyle/>
          <a:p>
            <a:pPr marL="0" indent="0">
              <a:buNone/>
            </a:pPr>
            <a:r>
              <a:rPr lang="en-US" dirty="0">
                <a:solidFill>
                  <a:srgbClr val="00B0F0"/>
                </a:solidFill>
              </a:rPr>
              <a:t>[List class ideas here]</a:t>
            </a:r>
          </a:p>
        </p:txBody>
      </p:sp>
    </p:spTree>
    <p:extLst>
      <p:ext uri="{BB962C8B-B14F-4D97-AF65-F5344CB8AC3E}">
        <p14:creationId xmlns:p14="http://schemas.microsoft.com/office/powerpoint/2010/main" val="3919611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07C8-8E22-48B2-8DDE-F269FF9F6049}"/>
              </a:ext>
            </a:extLst>
          </p:cNvPr>
          <p:cNvSpPr>
            <a:spLocks noGrp="1"/>
          </p:cNvSpPr>
          <p:nvPr>
            <p:ph type="title"/>
          </p:nvPr>
        </p:nvSpPr>
        <p:spPr/>
        <p:txBody>
          <a:bodyPr/>
          <a:lstStyle/>
          <a:p>
            <a:r>
              <a:rPr lang="en-US" dirty="0">
                <a:latin typeface="Arial"/>
                <a:ea typeface="Arial"/>
                <a:cs typeface="Arial"/>
                <a:sym typeface="Arial"/>
              </a:rPr>
              <a:t>Back to the pipe cleaners….</a:t>
            </a:r>
            <a:endParaRPr lang="en-US" dirty="0"/>
          </a:p>
        </p:txBody>
      </p:sp>
      <p:sp>
        <p:nvSpPr>
          <p:cNvPr id="3" name="Content Placeholder 2">
            <a:extLst>
              <a:ext uri="{FF2B5EF4-FFF2-40B4-BE49-F238E27FC236}">
                <a16:creationId xmlns:a16="http://schemas.microsoft.com/office/drawing/2014/main" id="{7E07B912-4114-4BE3-98CF-10384B95B6B9}"/>
              </a:ext>
            </a:extLst>
          </p:cNvPr>
          <p:cNvSpPr>
            <a:spLocks noGrp="1"/>
          </p:cNvSpPr>
          <p:nvPr>
            <p:ph idx="1"/>
          </p:nvPr>
        </p:nvSpPr>
        <p:spPr>
          <a:xfrm>
            <a:off x="1499706" y="1600200"/>
            <a:ext cx="7455108" cy="4525963"/>
          </a:xfrm>
        </p:spPr>
        <p:txBody>
          <a:bodyPr/>
          <a:lstStyle/>
          <a:p>
            <a:pPr marL="0" lvl="0" indent="0">
              <a:spcBef>
                <a:spcPts val="640"/>
              </a:spcBef>
              <a:buClr>
                <a:schemeClr val="hlink"/>
              </a:buClr>
              <a:buSzPct val="80729"/>
              <a:buNone/>
            </a:pPr>
            <a:r>
              <a:rPr lang="en-US" sz="3600" dirty="0">
                <a:solidFill>
                  <a:srgbClr val="002060"/>
                </a:solidFill>
                <a:latin typeface="Arial" panose="020B0604020202020204" pitchFamily="34" charset="0"/>
                <a:ea typeface="Arial"/>
                <a:cs typeface="Arial" panose="020B0604020202020204" pitchFamily="34" charset="0"/>
                <a:sym typeface="Arial"/>
              </a:rPr>
              <a:t>What actually carries the chromosomes to the baby? </a:t>
            </a:r>
            <a:endParaRPr lang="en-US" sz="3600" dirty="0">
              <a:solidFill>
                <a:srgbClr val="002060"/>
              </a:solidFill>
              <a:latin typeface="Arial" panose="020B0604020202020204" pitchFamily="34" charset="0"/>
              <a:cs typeface="Arial" panose="020B0604020202020204" pitchFamily="34" charset="0"/>
            </a:endParaRPr>
          </a:p>
          <a:p>
            <a:pPr marL="0" lvl="0" indent="0">
              <a:spcBef>
                <a:spcPts val="640"/>
              </a:spcBef>
              <a:buClr>
                <a:schemeClr val="hlink"/>
              </a:buClr>
              <a:buSzPct val="80729"/>
              <a:buNone/>
            </a:pPr>
            <a:endParaRPr lang="en-US" sz="3600" dirty="0">
              <a:latin typeface="Arial" panose="020B0604020202020204" pitchFamily="34" charset="0"/>
              <a:cs typeface="Arial" panose="020B0604020202020204" pitchFamily="34" charset="0"/>
            </a:endParaRPr>
          </a:p>
          <a:p>
            <a:pPr marL="0" lvl="0" indent="0">
              <a:spcBef>
                <a:spcPts val="640"/>
              </a:spcBef>
              <a:buClr>
                <a:schemeClr val="hlink"/>
              </a:buClr>
              <a:buSzPct val="80729"/>
              <a:buNone/>
            </a:pPr>
            <a:r>
              <a:rPr lang="en-US" sz="3600" dirty="0">
                <a:solidFill>
                  <a:srgbClr val="3F6EB3"/>
                </a:solidFill>
                <a:latin typeface="Arial" panose="020B0604020202020204" pitchFamily="34" charset="0"/>
                <a:cs typeface="Arial" panose="020B0604020202020204" pitchFamily="34" charset="0"/>
              </a:rPr>
              <a:t>Record your idea in </a:t>
            </a:r>
            <a:r>
              <a:rPr lang="en-US" sz="3600" b="1" dirty="0">
                <a:solidFill>
                  <a:srgbClr val="3F6EB3"/>
                </a:solidFill>
                <a:latin typeface="Arial" panose="020B0604020202020204" pitchFamily="34" charset="0"/>
                <a:cs typeface="Arial" panose="020B0604020202020204" pitchFamily="34" charset="0"/>
              </a:rPr>
              <a:t>Doodle Box D </a:t>
            </a:r>
          </a:p>
          <a:p>
            <a:pPr marL="0" lvl="0" indent="0">
              <a:spcBef>
                <a:spcPts val="640"/>
              </a:spcBef>
              <a:buClr>
                <a:schemeClr val="hlink"/>
              </a:buClr>
              <a:buSzPct val="80729"/>
              <a:buNone/>
            </a:pPr>
            <a:endParaRPr lang="en-US" sz="3600" b="1" dirty="0">
              <a:latin typeface="Arial" panose="020B0604020202020204" pitchFamily="34" charset="0"/>
              <a:ea typeface="Arial"/>
              <a:cs typeface="Arial" panose="020B0604020202020204" pitchFamily="34" charset="0"/>
              <a:sym typeface="Arial"/>
            </a:endParaRPr>
          </a:p>
          <a:p>
            <a:pPr marL="0" lvl="0" indent="0">
              <a:spcBef>
                <a:spcPts val="640"/>
              </a:spcBef>
              <a:buClr>
                <a:schemeClr val="hlink"/>
              </a:buClr>
              <a:buSzPct val="80729"/>
              <a:buNone/>
            </a:pPr>
            <a:r>
              <a:rPr lang="en-US" sz="3600" b="1" dirty="0">
                <a:solidFill>
                  <a:srgbClr val="FF0000"/>
                </a:solidFill>
                <a:latin typeface="Arial" panose="020B0604020202020204" pitchFamily="34" charset="0"/>
                <a:cs typeface="Arial" panose="020B0604020202020204" pitchFamily="34" charset="0"/>
              </a:rPr>
              <a:t>The sex cell </a:t>
            </a:r>
          </a:p>
          <a:p>
            <a:pPr marL="0" lvl="0" indent="0">
              <a:spcBef>
                <a:spcPts val="640"/>
              </a:spcBef>
              <a:buClr>
                <a:schemeClr val="hlink"/>
              </a:buClr>
              <a:buSzPct val="80729"/>
              <a:buNone/>
            </a:pPr>
            <a:r>
              <a:rPr lang="en-US" sz="3600" dirty="0">
                <a:solidFill>
                  <a:srgbClr val="0070C0"/>
                </a:solidFill>
                <a:latin typeface="Arial" panose="020B0604020202020204" pitchFamily="34" charset="0"/>
                <a:ea typeface="Arial"/>
                <a:cs typeface="Arial" panose="020B0604020202020204" pitchFamily="34" charset="0"/>
                <a:sym typeface="Arial"/>
              </a:rPr>
              <a:t>Also known as </a:t>
            </a:r>
            <a:r>
              <a:rPr lang="en-US" sz="3600" dirty="0">
                <a:solidFill>
                  <a:srgbClr val="0070C0"/>
                </a:solidFill>
                <a:latin typeface="Arial" panose="020B0604020202020204" pitchFamily="34" charset="0"/>
                <a:cs typeface="Arial" panose="020B0604020202020204" pitchFamily="34" charset="0"/>
              </a:rPr>
              <a:t>the </a:t>
            </a:r>
            <a:r>
              <a:rPr lang="en-US" sz="3600" b="1" dirty="0">
                <a:solidFill>
                  <a:srgbClr val="FF0000"/>
                </a:solidFill>
                <a:latin typeface="Arial" panose="020B0604020202020204" pitchFamily="34" charset="0"/>
                <a:cs typeface="Arial" panose="020B0604020202020204" pitchFamily="34" charset="0"/>
              </a:rPr>
              <a:t>gamete</a:t>
            </a:r>
          </a:p>
          <a:p>
            <a:pPr marL="0" indent="0">
              <a:buNone/>
            </a:pPr>
            <a:endParaRPr lang="en-US" dirty="0"/>
          </a:p>
        </p:txBody>
      </p:sp>
      <p:pic>
        <p:nvPicPr>
          <p:cNvPr id="4" name="Picture 3">
            <a:extLst>
              <a:ext uri="{FF2B5EF4-FFF2-40B4-BE49-F238E27FC236}">
                <a16:creationId xmlns:a16="http://schemas.microsoft.com/office/drawing/2014/main" id="{C6B4BD9A-8125-434E-8F2E-6399C334DE47}"/>
              </a:ext>
            </a:extLst>
          </p:cNvPr>
          <p:cNvPicPr>
            <a:picLocks noChangeAspect="1"/>
          </p:cNvPicPr>
          <p:nvPr/>
        </p:nvPicPr>
        <p:blipFill>
          <a:blip r:embed="rId3"/>
          <a:stretch>
            <a:fillRect/>
          </a:stretch>
        </p:blipFill>
        <p:spPr>
          <a:xfrm>
            <a:off x="409902" y="1600200"/>
            <a:ext cx="1042506" cy="1060796"/>
          </a:xfrm>
          <a:prstGeom prst="rect">
            <a:avLst/>
          </a:prstGeom>
        </p:spPr>
      </p:pic>
      <p:pic>
        <p:nvPicPr>
          <p:cNvPr id="5" name="Picture 4">
            <a:extLst>
              <a:ext uri="{FF2B5EF4-FFF2-40B4-BE49-F238E27FC236}">
                <a16:creationId xmlns:a16="http://schemas.microsoft.com/office/drawing/2014/main" id="{D998E3B7-157F-4B0E-B185-D81775E1E04F}"/>
              </a:ext>
            </a:extLst>
          </p:cNvPr>
          <p:cNvPicPr>
            <a:picLocks noChangeAspect="1"/>
          </p:cNvPicPr>
          <p:nvPr/>
        </p:nvPicPr>
        <p:blipFill>
          <a:blip r:embed="rId4"/>
          <a:stretch>
            <a:fillRect/>
          </a:stretch>
        </p:blipFill>
        <p:spPr>
          <a:xfrm>
            <a:off x="627902" y="3223045"/>
            <a:ext cx="701101" cy="780356"/>
          </a:xfrm>
          <a:prstGeom prst="rect">
            <a:avLst/>
          </a:prstGeom>
        </p:spPr>
      </p:pic>
    </p:spTree>
    <p:extLst>
      <p:ext uri="{BB962C8B-B14F-4D97-AF65-F5344CB8AC3E}">
        <p14:creationId xmlns:p14="http://schemas.microsoft.com/office/powerpoint/2010/main" val="366773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07C8-8E22-48B2-8DDE-F269FF9F6049}"/>
              </a:ext>
            </a:extLst>
          </p:cNvPr>
          <p:cNvSpPr>
            <a:spLocks noGrp="1"/>
          </p:cNvSpPr>
          <p:nvPr>
            <p:ph type="title"/>
          </p:nvPr>
        </p:nvSpPr>
        <p:spPr>
          <a:xfrm>
            <a:off x="1533378" y="238847"/>
            <a:ext cx="7258930" cy="1143000"/>
          </a:xfrm>
        </p:spPr>
        <p:txBody>
          <a:bodyPr>
            <a:noAutofit/>
          </a:bodyPr>
          <a:lstStyle/>
          <a:p>
            <a:pPr algn="l"/>
            <a:r>
              <a:rPr lang="en-US" sz="3600" dirty="0">
                <a:solidFill>
                  <a:srgbClr val="002060"/>
                </a:solidFill>
                <a:latin typeface="Arial"/>
                <a:ea typeface="Arial"/>
                <a:cs typeface="Arial"/>
                <a:sym typeface="Arial"/>
              </a:rPr>
              <a:t>What carries the chromosomes from the female to the offspring?</a:t>
            </a:r>
            <a:endParaRPr lang="en-US" sz="3600" dirty="0">
              <a:solidFill>
                <a:srgbClr val="002060"/>
              </a:solidFill>
            </a:endParaRPr>
          </a:p>
        </p:txBody>
      </p:sp>
      <p:pic>
        <p:nvPicPr>
          <p:cNvPr id="5" name="Picture 4">
            <a:extLst>
              <a:ext uri="{FF2B5EF4-FFF2-40B4-BE49-F238E27FC236}">
                <a16:creationId xmlns:a16="http://schemas.microsoft.com/office/drawing/2014/main" id="{B98D8F48-D61C-4976-B8DB-4B2BDED39A1E}"/>
              </a:ext>
            </a:extLst>
          </p:cNvPr>
          <p:cNvPicPr>
            <a:picLocks noChangeAspect="1"/>
          </p:cNvPicPr>
          <p:nvPr/>
        </p:nvPicPr>
        <p:blipFill>
          <a:blip r:embed="rId3"/>
          <a:stretch>
            <a:fillRect/>
          </a:stretch>
        </p:blipFill>
        <p:spPr>
          <a:xfrm>
            <a:off x="5073124" y="4252341"/>
            <a:ext cx="1488012" cy="1200330"/>
          </a:xfrm>
          <a:prstGeom prst="rect">
            <a:avLst/>
          </a:prstGeom>
        </p:spPr>
      </p:pic>
      <p:sp>
        <p:nvSpPr>
          <p:cNvPr id="7" name="Rectangle 6">
            <a:extLst>
              <a:ext uri="{FF2B5EF4-FFF2-40B4-BE49-F238E27FC236}">
                <a16:creationId xmlns:a16="http://schemas.microsoft.com/office/drawing/2014/main" id="{48D20B8B-52C5-4788-8B0A-0B7DDC115FDA}"/>
              </a:ext>
            </a:extLst>
          </p:cNvPr>
          <p:cNvSpPr/>
          <p:nvPr/>
        </p:nvSpPr>
        <p:spPr>
          <a:xfrm>
            <a:off x="845901" y="2357192"/>
            <a:ext cx="4572000" cy="2908489"/>
          </a:xfrm>
          <a:prstGeom prst="rect">
            <a:avLst/>
          </a:prstGeom>
        </p:spPr>
        <p:txBody>
          <a:bodyPr>
            <a:spAutoFit/>
          </a:bodyPr>
          <a:lstStyle/>
          <a:p>
            <a:pPr lvl="0">
              <a:spcBef>
                <a:spcPts val="560"/>
              </a:spcBef>
              <a:buClr>
                <a:srgbClr val="0000FF"/>
              </a:buClr>
              <a:buSzPct val="80357"/>
            </a:pPr>
            <a:r>
              <a:rPr lang="en-US" sz="2400" dirty="0">
                <a:solidFill>
                  <a:srgbClr val="FF0000"/>
                </a:solidFill>
                <a:latin typeface="Arial"/>
                <a:ea typeface="Arial"/>
                <a:cs typeface="Arial"/>
                <a:sym typeface="Arial"/>
              </a:rPr>
              <a:t>Egg</a:t>
            </a:r>
          </a:p>
          <a:p>
            <a:pPr lvl="0">
              <a:spcBef>
                <a:spcPts val="560"/>
              </a:spcBef>
              <a:buClr>
                <a:srgbClr val="0000FF"/>
              </a:buClr>
              <a:buSzPct val="80357"/>
            </a:pPr>
            <a:r>
              <a:rPr lang="en-US" sz="2400" dirty="0">
                <a:solidFill>
                  <a:srgbClr val="002060"/>
                </a:solidFill>
                <a:latin typeface="Arial"/>
                <a:ea typeface="Arial"/>
                <a:cs typeface="Arial"/>
                <a:sym typeface="Arial"/>
              </a:rPr>
              <a:t>How many chromosomes are in an egg compared to the parent cell?</a:t>
            </a:r>
          </a:p>
          <a:p>
            <a:pPr lvl="0">
              <a:spcBef>
                <a:spcPts val="560"/>
              </a:spcBef>
              <a:buClr>
                <a:srgbClr val="0000FF"/>
              </a:buClr>
              <a:buSzPct val="80357"/>
            </a:pPr>
            <a:r>
              <a:rPr lang="en-US" sz="2400" dirty="0">
                <a:solidFill>
                  <a:srgbClr val="FF0000"/>
                </a:solidFill>
                <a:latin typeface="Arial"/>
                <a:ea typeface="Arial"/>
                <a:cs typeface="Arial"/>
                <a:sym typeface="Arial"/>
              </a:rPr>
              <a:t>½ </a:t>
            </a:r>
          </a:p>
          <a:p>
            <a:pPr lvl="0">
              <a:spcBef>
                <a:spcPts val="560"/>
              </a:spcBef>
              <a:buClr>
                <a:srgbClr val="0000FF"/>
              </a:buClr>
              <a:buSzPct val="80357"/>
            </a:pPr>
            <a:r>
              <a:rPr lang="en-US" sz="2400" dirty="0">
                <a:solidFill>
                  <a:srgbClr val="FF0000"/>
                </a:solidFill>
                <a:latin typeface="Arial"/>
                <a:ea typeface="Arial"/>
                <a:cs typeface="Arial"/>
                <a:sym typeface="Arial"/>
              </a:rPr>
              <a:t>Haploid</a:t>
            </a:r>
            <a:r>
              <a:rPr lang="en-US" sz="2400" dirty="0">
                <a:solidFill>
                  <a:srgbClr val="002060"/>
                </a:solidFill>
                <a:latin typeface="Arial"/>
                <a:ea typeface="Arial"/>
                <a:cs typeface="Arial"/>
                <a:sym typeface="Arial"/>
              </a:rPr>
              <a:t> </a:t>
            </a:r>
            <a:r>
              <a:rPr lang="en-US" sz="2400" dirty="0">
                <a:solidFill>
                  <a:srgbClr val="0070C0"/>
                </a:solidFill>
                <a:latin typeface="Arial"/>
                <a:ea typeface="Arial"/>
                <a:cs typeface="Arial"/>
                <a:sym typeface="Arial"/>
              </a:rPr>
              <a:t>(1 from each pair…1 long, 1 </a:t>
            </a:r>
            <a:r>
              <a:rPr lang="en-US" sz="2400" dirty="0">
                <a:solidFill>
                  <a:srgbClr val="0070C0"/>
                </a:solidFill>
                <a:latin typeface="Arial"/>
                <a:cs typeface="Arial"/>
                <a:sym typeface="Arial"/>
              </a:rPr>
              <a:t>medium</a:t>
            </a:r>
            <a:r>
              <a:rPr lang="en-US" sz="2400" dirty="0">
                <a:solidFill>
                  <a:srgbClr val="0070C0"/>
                </a:solidFill>
                <a:latin typeface="Arial"/>
                <a:ea typeface="Arial"/>
                <a:cs typeface="Arial"/>
                <a:sym typeface="Arial"/>
              </a:rPr>
              <a:t> &amp; 1 short</a:t>
            </a:r>
          </a:p>
        </p:txBody>
      </p:sp>
      <p:sp>
        <p:nvSpPr>
          <p:cNvPr id="8" name="Rectangle 7">
            <a:extLst>
              <a:ext uri="{FF2B5EF4-FFF2-40B4-BE49-F238E27FC236}">
                <a16:creationId xmlns:a16="http://schemas.microsoft.com/office/drawing/2014/main" id="{48F7CF0F-48E9-4C56-B7E9-B8BF1F333B5E}"/>
              </a:ext>
            </a:extLst>
          </p:cNvPr>
          <p:cNvSpPr/>
          <p:nvPr/>
        </p:nvSpPr>
        <p:spPr>
          <a:xfrm>
            <a:off x="1488553" y="1446183"/>
            <a:ext cx="6771405" cy="646331"/>
          </a:xfrm>
          <a:prstGeom prst="rect">
            <a:avLst/>
          </a:prstGeom>
        </p:spPr>
        <p:txBody>
          <a:bodyPr wrap="none">
            <a:spAutoFit/>
          </a:bodyPr>
          <a:lstStyle/>
          <a:p>
            <a:pPr lvl="0">
              <a:spcBef>
                <a:spcPts val="640"/>
              </a:spcBef>
              <a:buClr>
                <a:schemeClr val="hlink"/>
              </a:buClr>
              <a:buSzPct val="80729"/>
            </a:pPr>
            <a:r>
              <a:rPr lang="en-US" sz="3600" dirty="0">
                <a:solidFill>
                  <a:srgbClr val="3F6EB3"/>
                </a:solidFill>
                <a:latin typeface="Arial" panose="020B0604020202020204" pitchFamily="34" charset="0"/>
                <a:cs typeface="Arial" panose="020B0604020202020204" pitchFamily="34" charset="0"/>
              </a:rPr>
              <a:t>Record</a:t>
            </a:r>
            <a:r>
              <a:rPr lang="en-US" sz="3200" dirty="0">
                <a:solidFill>
                  <a:srgbClr val="3F6EB3"/>
                </a:solidFill>
                <a:latin typeface="Arial" panose="020B0604020202020204" pitchFamily="34" charset="0"/>
                <a:cs typeface="Arial" panose="020B0604020202020204" pitchFamily="34" charset="0"/>
              </a:rPr>
              <a:t> your idea in </a:t>
            </a:r>
            <a:r>
              <a:rPr lang="en-US" sz="3200" b="1" dirty="0">
                <a:solidFill>
                  <a:srgbClr val="3F6EB3"/>
                </a:solidFill>
                <a:latin typeface="Arial" panose="020B0604020202020204" pitchFamily="34" charset="0"/>
                <a:cs typeface="Arial" panose="020B0604020202020204" pitchFamily="34" charset="0"/>
              </a:rPr>
              <a:t>Doodle Box E </a:t>
            </a:r>
          </a:p>
        </p:txBody>
      </p:sp>
      <p:pic>
        <p:nvPicPr>
          <p:cNvPr id="9" name="Picture 8">
            <a:extLst>
              <a:ext uri="{FF2B5EF4-FFF2-40B4-BE49-F238E27FC236}">
                <a16:creationId xmlns:a16="http://schemas.microsoft.com/office/drawing/2014/main" id="{4B94A379-9062-4274-98DA-D4E67B54FFDA}"/>
              </a:ext>
            </a:extLst>
          </p:cNvPr>
          <p:cNvPicPr>
            <a:picLocks noChangeAspect="1"/>
          </p:cNvPicPr>
          <p:nvPr/>
        </p:nvPicPr>
        <p:blipFill>
          <a:blip r:embed="rId4"/>
          <a:stretch>
            <a:fillRect/>
          </a:stretch>
        </p:blipFill>
        <p:spPr>
          <a:xfrm>
            <a:off x="515269" y="399643"/>
            <a:ext cx="832885" cy="847497"/>
          </a:xfrm>
          <a:prstGeom prst="rect">
            <a:avLst/>
          </a:prstGeom>
        </p:spPr>
      </p:pic>
      <p:pic>
        <p:nvPicPr>
          <p:cNvPr id="10" name="Picture 9">
            <a:extLst>
              <a:ext uri="{FF2B5EF4-FFF2-40B4-BE49-F238E27FC236}">
                <a16:creationId xmlns:a16="http://schemas.microsoft.com/office/drawing/2014/main" id="{227CE9B1-6258-42DE-B7B0-F579C0377C14}"/>
              </a:ext>
            </a:extLst>
          </p:cNvPr>
          <p:cNvPicPr>
            <a:picLocks noChangeAspect="1"/>
          </p:cNvPicPr>
          <p:nvPr/>
        </p:nvPicPr>
        <p:blipFill>
          <a:blip r:embed="rId5"/>
          <a:stretch>
            <a:fillRect/>
          </a:stretch>
        </p:blipFill>
        <p:spPr>
          <a:xfrm>
            <a:off x="869347" y="1577229"/>
            <a:ext cx="478807" cy="532933"/>
          </a:xfrm>
          <a:prstGeom prst="rect">
            <a:avLst/>
          </a:prstGeom>
        </p:spPr>
      </p:pic>
      <p:sp>
        <p:nvSpPr>
          <p:cNvPr id="6" name="TextBox 5">
            <a:extLst>
              <a:ext uri="{FF2B5EF4-FFF2-40B4-BE49-F238E27FC236}">
                <a16:creationId xmlns:a16="http://schemas.microsoft.com/office/drawing/2014/main" id="{D42C5D0D-40B2-4D1E-B5B1-CC2B90A2FCD9}"/>
              </a:ext>
            </a:extLst>
          </p:cNvPr>
          <p:cNvSpPr txBox="1"/>
          <p:nvPr/>
        </p:nvSpPr>
        <p:spPr>
          <a:xfrm>
            <a:off x="987552" y="5563173"/>
            <a:ext cx="7804756" cy="1200329"/>
          </a:xfrm>
          <a:prstGeom prst="rect">
            <a:avLst/>
          </a:prstGeom>
          <a:noFill/>
        </p:spPr>
        <p:txBody>
          <a:bodyPr wrap="square" rtlCol="0">
            <a:spAutoFit/>
          </a:bodyPr>
          <a:lstStyle/>
          <a:p>
            <a:pPr lvl="0">
              <a:spcBef>
                <a:spcPts val="900"/>
              </a:spcBef>
              <a:buClr>
                <a:schemeClr val="lt1"/>
              </a:buClr>
              <a:buSzPct val="25000"/>
            </a:pPr>
            <a:r>
              <a:rPr lang="en-US" sz="2400" dirty="0">
                <a:solidFill>
                  <a:srgbClr val="002060"/>
                </a:solidFill>
                <a:latin typeface="Arial"/>
                <a:ea typeface="Arial"/>
                <a:cs typeface="Arial"/>
                <a:sym typeface="Arial"/>
              </a:rPr>
              <a:t>Draw the chromosomes (color, size, letter,) for the female gamete in the appropriate circle on your Diagram Doodle and LABEL.</a:t>
            </a:r>
          </a:p>
        </p:txBody>
      </p:sp>
      <p:pic>
        <p:nvPicPr>
          <p:cNvPr id="11" name="Picture 10">
            <a:extLst>
              <a:ext uri="{FF2B5EF4-FFF2-40B4-BE49-F238E27FC236}">
                <a16:creationId xmlns:a16="http://schemas.microsoft.com/office/drawing/2014/main" id="{79CF3C12-BD11-43D4-8FC7-8C786BCCB859}"/>
              </a:ext>
            </a:extLst>
          </p:cNvPr>
          <p:cNvPicPr>
            <a:picLocks noChangeAspect="1"/>
          </p:cNvPicPr>
          <p:nvPr/>
        </p:nvPicPr>
        <p:blipFill>
          <a:blip r:embed="rId5"/>
          <a:stretch>
            <a:fillRect/>
          </a:stretch>
        </p:blipFill>
        <p:spPr>
          <a:xfrm>
            <a:off x="347395" y="5576599"/>
            <a:ext cx="584315" cy="586738"/>
          </a:xfrm>
          <a:prstGeom prst="rect">
            <a:avLst/>
          </a:prstGeom>
        </p:spPr>
      </p:pic>
      <p:cxnSp>
        <p:nvCxnSpPr>
          <p:cNvPr id="17" name="Straight Connector 16">
            <a:extLst>
              <a:ext uri="{FF2B5EF4-FFF2-40B4-BE49-F238E27FC236}">
                <a16:creationId xmlns:a16="http://schemas.microsoft.com/office/drawing/2014/main" id="{8C93F76C-6529-4AB5-8FF5-0C4C426C2C85}"/>
              </a:ext>
            </a:extLst>
          </p:cNvPr>
          <p:cNvCxnSpPr/>
          <p:nvPr/>
        </p:nvCxnSpPr>
        <p:spPr>
          <a:xfrm>
            <a:off x="7310882" y="2871225"/>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9148C4-A043-40AA-8DAF-3F64451E2A04}"/>
              </a:ext>
            </a:extLst>
          </p:cNvPr>
          <p:cNvCxnSpPr/>
          <p:nvPr/>
        </p:nvCxnSpPr>
        <p:spPr>
          <a:xfrm>
            <a:off x="7805095" y="3236857"/>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EDC2C4B-1A51-4DEC-8666-F73E1D8044AA}"/>
              </a:ext>
            </a:extLst>
          </p:cNvPr>
          <p:cNvCxnSpPr/>
          <p:nvPr/>
        </p:nvCxnSpPr>
        <p:spPr>
          <a:xfrm>
            <a:off x="8245280" y="3717951"/>
            <a:ext cx="0" cy="1250845"/>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821948BD-6386-4DE0-A121-BC3254BEE94D}"/>
              </a:ext>
            </a:extLst>
          </p:cNvPr>
          <p:cNvSpPr/>
          <p:nvPr/>
        </p:nvSpPr>
        <p:spPr>
          <a:xfrm>
            <a:off x="6480070" y="2241260"/>
            <a:ext cx="2637687"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8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07C8-8E22-48B2-8DDE-F269FF9F6049}"/>
              </a:ext>
            </a:extLst>
          </p:cNvPr>
          <p:cNvSpPr>
            <a:spLocks noGrp="1"/>
          </p:cNvSpPr>
          <p:nvPr>
            <p:ph type="title"/>
          </p:nvPr>
        </p:nvSpPr>
        <p:spPr>
          <a:xfrm>
            <a:off x="1499308" y="274638"/>
            <a:ext cx="7494359" cy="1143000"/>
          </a:xfrm>
        </p:spPr>
        <p:txBody>
          <a:bodyPr>
            <a:normAutofit fontScale="90000"/>
          </a:bodyPr>
          <a:lstStyle/>
          <a:p>
            <a:pPr algn="l"/>
            <a:r>
              <a:rPr lang="en-US" dirty="0">
                <a:solidFill>
                  <a:srgbClr val="002060"/>
                </a:solidFill>
                <a:latin typeface="Arial"/>
                <a:ea typeface="Arial"/>
                <a:cs typeface="Arial"/>
                <a:sym typeface="Arial"/>
              </a:rPr>
              <a:t>What carries the chromosomes from the male to the offspring?</a:t>
            </a:r>
            <a:endParaRPr lang="en-US" dirty="0">
              <a:solidFill>
                <a:srgbClr val="002060"/>
              </a:solidFill>
            </a:endParaRPr>
          </a:p>
        </p:txBody>
      </p:sp>
      <p:sp>
        <p:nvSpPr>
          <p:cNvPr id="6" name="Rectangle 5">
            <a:extLst>
              <a:ext uri="{FF2B5EF4-FFF2-40B4-BE49-F238E27FC236}">
                <a16:creationId xmlns:a16="http://schemas.microsoft.com/office/drawing/2014/main" id="{C9FEF2C1-2EBC-4F37-9A2D-05FF55AFD9A9}"/>
              </a:ext>
            </a:extLst>
          </p:cNvPr>
          <p:cNvSpPr/>
          <p:nvPr/>
        </p:nvSpPr>
        <p:spPr>
          <a:xfrm>
            <a:off x="926123" y="2479917"/>
            <a:ext cx="4572000" cy="2908489"/>
          </a:xfrm>
          <a:prstGeom prst="rect">
            <a:avLst/>
          </a:prstGeom>
        </p:spPr>
        <p:txBody>
          <a:bodyPr>
            <a:spAutoFit/>
          </a:bodyPr>
          <a:lstStyle/>
          <a:p>
            <a:pPr lvl="0">
              <a:spcBef>
                <a:spcPts val="560"/>
              </a:spcBef>
              <a:buClr>
                <a:srgbClr val="0000FF"/>
              </a:buClr>
              <a:buSzPct val="80357"/>
            </a:pPr>
            <a:r>
              <a:rPr lang="en-US" sz="2400" dirty="0">
                <a:solidFill>
                  <a:srgbClr val="FF0000"/>
                </a:solidFill>
                <a:latin typeface="Arial"/>
                <a:ea typeface="Arial"/>
                <a:cs typeface="Arial"/>
                <a:sym typeface="Arial"/>
              </a:rPr>
              <a:t>Sperm</a:t>
            </a:r>
          </a:p>
          <a:p>
            <a:pPr lvl="0">
              <a:spcBef>
                <a:spcPts val="560"/>
              </a:spcBef>
              <a:buClr>
                <a:srgbClr val="0000FF"/>
              </a:buClr>
              <a:buSzPct val="80357"/>
            </a:pPr>
            <a:r>
              <a:rPr lang="en-US" sz="2400" dirty="0">
                <a:solidFill>
                  <a:srgbClr val="002060"/>
                </a:solidFill>
                <a:latin typeface="Arial"/>
                <a:ea typeface="Arial"/>
                <a:cs typeface="Arial"/>
                <a:sym typeface="Arial"/>
              </a:rPr>
              <a:t>How many chromosomes are in a sperm compared to the parent cell?</a:t>
            </a:r>
          </a:p>
          <a:p>
            <a:pPr lvl="0">
              <a:spcBef>
                <a:spcPts val="560"/>
              </a:spcBef>
              <a:buClr>
                <a:srgbClr val="0000FF"/>
              </a:buClr>
              <a:buSzPct val="80357"/>
            </a:pPr>
            <a:r>
              <a:rPr lang="en-US" sz="2400" dirty="0">
                <a:solidFill>
                  <a:srgbClr val="FF0000"/>
                </a:solidFill>
                <a:latin typeface="Arial"/>
                <a:ea typeface="Arial"/>
                <a:cs typeface="Arial"/>
                <a:sym typeface="Arial"/>
              </a:rPr>
              <a:t>½ </a:t>
            </a:r>
          </a:p>
          <a:p>
            <a:pPr lvl="0">
              <a:spcBef>
                <a:spcPts val="560"/>
              </a:spcBef>
              <a:buClr>
                <a:srgbClr val="0000FF"/>
              </a:buClr>
              <a:buSzPct val="80357"/>
            </a:pPr>
            <a:r>
              <a:rPr lang="en-US" sz="2400" dirty="0">
                <a:solidFill>
                  <a:srgbClr val="FF0000"/>
                </a:solidFill>
                <a:latin typeface="Arial"/>
                <a:ea typeface="Arial"/>
                <a:cs typeface="Arial"/>
                <a:sym typeface="Arial"/>
              </a:rPr>
              <a:t>Haploid </a:t>
            </a:r>
            <a:r>
              <a:rPr lang="en-US" sz="2400" dirty="0">
                <a:solidFill>
                  <a:srgbClr val="0070C0"/>
                </a:solidFill>
                <a:latin typeface="Arial"/>
                <a:ea typeface="Arial"/>
                <a:cs typeface="Arial"/>
                <a:sym typeface="Arial"/>
              </a:rPr>
              <a:t>(1 from each pair…1 long, 1 </a:t>
            </a:r>
            <a:r>
              <a:rPr lang="en-US" sz="2400" dirty="0">
                <a:solidFill>
                  <a:srgbClr val="0070C0"/>
                </a:solidFill>
                <a:latin typeface="Arial"/>
                <a:cs typeface="Arial"/>
                <a:sym typeface="Arial"/>
              </a:rPr>
              <a:t>medium</a:t>
            </a:r>
            <a:r>
              <a:rPr lang="en-US" sz="2400" dirty="0">
                <a:solidFill>
                  <a:srgbClr val="0070C0"/>
                </a:solidFill>
                <a:latin typeface="Arial"/>
                <a:ea typeface="Arial"/>
                <a:cs typeface="Arial"/>
                <a:sym typeface="Arial"/>
              </a:rPr>
              <a:t> &amp; 1 short</a:t>
            </a:r>
          </a:p>
        </p:txBody>
      </p:sp>
      <p:pic>
        <p:nvPicPr>
          <p:cNvPr id="8" name="Picture 7">
            <a:extLst>
              <a:ext uri="{FF2B5EF4-FFF2-40B4-BE49-F238E27FC236}">
                <a16:creationId xmlns:a16="http://schemas.microsoft.com/office/drawing/2014/main" id="{960FF64A-671E-4267-850A-9F9F63E93B4E}"/>
              </a:ext>
            </a:extLst>
          </p:cNvPr>
          <p:cNvPicPr>
            <a:picLocks noChangeAspect="1"/>
          </p:cNvPicPr>
          <p:nvPr/>
        </p:nvPicPr>
        <p:blipFill>
          <a:blip r:embed="rId3"/>
          <a:stretch>
            <a:fillRect/>
          </a:stretch>
        </p:blipFill>
        <p:spPr>
          <a:xfrm>
            <a:off x="323990" y="422429"/>
            <a:ext cx="829128" cy="847417"/>
          </a:xfrm>
          <a:prstGeom prst="rect">
            <a:avLst/>
          </a:prstGeom>
        </p:spPr>
      </p:pic>
      <p:pic>
        <p:nvPicPr>
          <p:cNvPr id="9" name="Picture 8">
            <a:extLst>
              <a:ext uri="{FF2B5EF4-FFF2-40B4-BE49-F238E27FC236}">
                <a16:creationId xmlns:a16="http://schemas.microsoft.com/office/drawing/2014/main" id="{0D82B9B9-426C-4CEB-B6FB-4C774B147916}"/>
              </a:ext>
            </a:extLst>
          </p:cNvPr>
          <p:cNvPicPr>
            <a:picLocks noChangeAspect="1"/>
          </p:cNvPicPr>
          <p:nvPr/>
        </p:nvPicPr>
        <p:blipFill>
          <a:blip r:embed="rId4"/>
          <a:stretch>
            <a:fillRect/>
          </a:stretch>
        </p:blipFill>
        <p:spPr>
          <a:xfrm>
            <a:off x="552147" y="1496896"/>
            <a:ext cx="670065" cy="755970"/>
          </a:xfrm>
          <a:prstGeom prst="rect">
            <a:avLst/>
          </a:prstGeom>
        </p:spPr>
      </p:pic>
      <p:sp>
        <p:nvSpPr>
          <p:cNvPr id="10" name="Rectangle 9">
            <a:extLst>
              <a:ext uri="{FF2B5EF4-FFF2-40B4-BE49-F238E27FC236}">
                <a16:creationId xmlns:a16="http://schemas.microsoft.com/office/drawing/2014/main" id="{139C7232-1B2F-4F16-A0CA-0DB5A290A80A}"/>
              </a:ext>
            </a:extLst>
          </p:cNvPr>
          <p:cNvSpPr/>
          <p:nvPr/>
        </p:nvSpPr>
        <p:spPr>
          <a:xfrm>
            <a:off x="1499308" y="1396895"/>
            <a:ext cx="7545655" cy="646331"/>
          </a:xfrm>
          <a:prstGeom prst="rect">
            <a:avLst/>
          </a:prstGeom>
        </p:spPr>
        <p:txBody>
          <a:bodyPr wrap="none">
            <a:spAutoFit/>
          </a:bodyPr>
          <a:lstStyle/>
          <a:p>
            <a:pPr lvl="0">
              <a:spcBef>
                <a:spcPts val="640"/>
              </a:spcBef>
              <a:buClr>
                <a:schemeClr val="hlink"/>
              </a:buClr>
              <a:buSzPct val="80729"/>
            </a:pPr>
            <a:r>
              <a:rPr lang="en-US" sz="3600" dirty="0">
                <a:solidFill>
                  <a:srgbClr val="3F6EB3"/>
                </a:solidFill>
                <a:latin typeface="Arial" panose="020B0604020202020204" pitchFamily="34" charset="0"/>
                <a:cs typeface="Arial" panose="020B0604020202020204" pitchFamily="34" charset="0"/>
              </a:rPr>
              <a:t>Record your idea in </a:t>
            </a:r>
            <a:r>
              <a:rPr lang="en-US" sz="3600" b="1" dirty="0">
                <a:solidFill>
                  <a:srgbClr val="3F6EB3"/>
                </a:solidFill>
                <a:latin typeface="Arial" panose="020B0604020202020204" pitchFamily="34" charset="0"/>
                <a:cs typeface="Arial" panose="020B0604020202020204" pitchFamily="34" charset="0"/>
              </a:rPr>
              <a:t>Doodle Box F  </a:t>
            </a:r>
          </a:p>
        </p:txBody>
      </p:sp>
      <p:sp>
        <p:nvSpPr>
          <p:cNvPr id="11" name="TextBox 10">
            <a:extLst>
              <a:ext uri="{FF2B5EF4-FFF2-40B4-BE49-F238E27FC236}">
                <a16:creationId xmlns:a16="http://schemas.microsoft.com/office/drawing/2014/main" id="{C5F92730-B12E-4BB8-A2DC-FA9A09C9C1B7}"/>
              </a:ext>
            </a:extLst>
          </p:cNvPr>
          <p:cNvSpPr txBox="1"/>
          <p:nvPr/>
        </p:nvSpPr>
        <p:spPr>
          <a:xfrm>
            <a:off x="1339244" y="5527662"/>
            <a:ext cx="7804756" cy="1200329"/>
          </a:xfrm>
          <a:prstGeom prst="rect">
            <a:avLst/>
          </a:prstGeom>
          <a:noFill/>
        </p:spPr>
        <p:txBody>
          <a:bodyPr wrap="square" rtlCol="0">
            <a:spAutoFit/>
          </a:bodyPr>
          <a:lstStyle/>
          <a:p>
            <a:pPr lvl="0">
              <a:spcBef>
                <a:spcPts val="900"/>
              </a:spcBef>
              <a:buClr>
                <a:schemeClr val="lt1"/>
              </a:buClr>
              <a:buSzPct val="25000"/>
            </a:pPr>
            <a:r>
              <a:rPr lang="en-US" sz="2400" dirty="0">
                <a:solidFill>
                  <a:srgbClr val="002060"/>
                </a:solidFill>
                <a:latin typeface="Arial"/>
                <a:ea typeface="Arial"/>
                <a:cs typeface="Arial"/>
                <a:sym typeface="Arial"/>
              </a:rPr>
              <a:t>Draw the chromosomes (color, size, letter,) for the male gamete in the appropriate circle on your Diagram Doodle and LABEL.</a:t>
            </a:r>
          </a:p>
        </p:txBody>
      </p:sp>
      <p:pic>
        <p:nvPicPr>
          <p:cNvPr id="7" name="Picture 6">
            <a:extLst>
              <a:ext uri="{FF2B5EF4-FFF2-40B4-BE49-F238E27FC236}">
                <a16:creationId xmlns:a16="http://schemas.microsoft.com/office/drawing/2014/main" id="{BCF76B7F-7EE0-4300-B118-E74A9028D7EA}"/>
              </a:ext>
            </a:extLst>
          </p:cNvPr>
          <p:cNvPicPr>
            <a:picLocks noChangeAspect="1"/>
          </p:cNvPicPr>
          <p:nvPr/>
        </p:nvPicPr>
        <p:blipFill>
          <a:blip r:embed="rId5"/>
          <a:stretch>
            <a:fillRect/>
          </a:stretch>
        </p:blipFill>
        <p:spPr>
          <a:xfrm>
            <a:off x="488596" y="5805113"/>
            <a:ext cx="664522" cy="755970"/>
          </a:xfrm>
          <a:prstGeom prst="rect">
            <a:avLst/>
          </a:prstGeom>
        </p:spPr>
      </p:pic>
      <p:cxnSp>
        <p:nvCxnSpPr>
          <p:cNvPr id="14" name="Straight Connector 13">
            <a:extLst>
              <a:ext uri="{FF2B5EF4-FFF2-40B4-BE49-F238E27FC236}">
                <a16:creationId xmlns:a16="http://schemas.microsoft.com/office/drawing/2014/main" id="{C219F3C8-7A04-41EB-B34A-9FA794FB65DF}"/>
              </a:ext>
            </a:extLst>
          </p:cNvPr>
          <p:cNvCxnSpPr>
            <a:cxnSpLocks/>
          </p:cNvCxnSpPr>
          <p:nvPr/>
        </p:nvCxnSpPr>
        <p:spPr>
          <a:xfrm>
            <a:off x="8373278" y="4285642"/>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2F6EB0B-C653-4952-9C1A-362CB5E39609}"/>
              </a:ext>
            </a:extLst>
          </p:cNvPr>
          <p:cNvCxnSpPr>
            <a:cxnSpLocks/>
          </p:cNvCxnSpPr>
          <p:nvPr/>
        </p:nvCxnSpPr>
        <p:spPr>
          <a:xfrm>
            <a:off x="7983101" y="3068191"/>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ABB5511-082E-4AFF-96F0-9960EF9A1396}"/>
              </a:ext>
            </a:extLst>
          </p:cNvPr>
          <p:cNvCxnSpPr>
            <a:cxnSpLocks/>
          </p:cNvCxnSpPr>
          <p:nvPr/>
        </p:nvCxnSpPr>
        <p:spPr>
          <a:xfrm>
            <a:off x="7559917" y="2702559"/>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6F159540-3D47-46B6-91E8-AA2A0496AF53}"/>
              </a:ext>
            </a:extLst>
          </p:cNvPr>
          <p:cNvSpPr/>
          <p:nvPr/>
        </p:nvSpPr>
        <p:spPr>
          <a:xfrm>
            <a:off x="6506313" y="2241260"/>
            <a:ext cx="2637687"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FB49966-A252-4231-B31A-90EC75AAA507}"/>
              </a:ext>
            </a:extLst>
          </p:cNvPr>
          <p:cNvPicPr>
            <a:picLocks noChangeAspect="1"/>
          </p:cNvPicPr>
          <p:nvPr/>
        </p:nvPicPr>
        <p:blipFill>
          <a:blip r:embed="rId6"/>
          <a:stretch>
            <a:fillRect/>
          </a:stretch>
        </p:blipFill>
        <p:spPr>
          <a:xfrm>
            <a:off x="5118480" y="4166629"/>
            <a:ext cx="1802016" cy="1349473"/>
          </a:xfrm>
          <a:prstGeom prst="rect">
            <a:avLst/>
          </a:prstGeom>
        </p:spPr>
      </p:pic>
    </p:spTree>
    <p:extLst>
      <p:ext uri="{BB962C8B-B14F-4D97-AF65-F5344CB8AC3E}">
        <p14:creationId xmlns:p14="http://schemas.microsoft.com/office/powerpoint/2010/main" val="329788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857232"/>
            <a:ext cx="7772400" cy="1143000"/>
          </a:xfrm>
        </p:spPr>
        <p:txBody>
          <a:bodyPr>
            <a:normAutofit fontScale="90000"/>
          </a:bodyPr>
          <a:lstStyle/>
          <a:p>
            <a:r>
              <a:rPr lang="en-US" dirty="0"/>
              <a:t>It’s different for males and females.</a:t>
            </a:r>
          </a:p>
        </p:txBody>
      </p:sp>
      <p:pic>
        <p:nvPicPr>
          <p:cNvPr id="3074" name="Picture 2" descr="http://t3.gstatic.com/images?q=tbn:ANd9GcRGcAtyGiWIb18yWyYtFekPY6-wk8l5v-tEXOlk3PL5Dq9uD_J0igsgPINbYA"/>
          <p:cNvPicPr>
            <a:picLocks noChangeAspect="1" noChangeArrowheads="1"/>
          </p:cNvPicPr>
          <p:nvPr/>
        </p:nvPicPr>
        <p:blipFill>
          <a:blip r:embed="rId2" cstate="print"/>
          <a:srcRect/>
          <a:stretch>
            <a:fillRect/>
          </a:stretch>
        </p:blipFill>
        <p:spPr bwMode="auto">
          <a:xfrm>
            <a:off x="2214546" y="2214554"/>
            <a:ext cx="4926576" cy="3500462"/>
          </a:xfrm>
          <a:prstGeom prst="rect">
            <a:avLst/>
          </a:prstGeom>
          <a:noFill/>
        </p:spPr>
      </p:pic>
    </p:spTree>
    <p:extLst>
      <p:ext uri="{BB962C8B-B14F-4D97-AF65-F5344CB8AC3E}">
        <p14:creationId xmlns:p14="http://schemas.microsoft.com/office/powerpoint/2010/main" val="1006777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07C8-8E22-48B2-8DDE-F269FF9F6049}"/>
              </a:ext>
            </a:extLst>
          </p:cNvPr>
          <p:cNvSpPr>
            <a:spLocks noGrp="1"/>
          </p:cNvSpPr>
          <p:nvPr>
            <p:ph type="title"/>
          </p:nvPr>
        </p:nvSpPr>
        <p:spPr>
          <a:xfrm>
            <a:off x="2251580" y="338021"/>
            <a:ext cx="6196818" cy="1143000"/>
          </a:xfrm>
        </p:spPr>
        <p:txBody>
          <a:bodyPr>
            <a:normAutofit fontScale="90000"/>
          </a:bodyPr>
          <a:lstStyle/>
          <a:p>
            <a:pPr algn="l"/>
            <a:r>
              <a:rPr lang="en-US" dirty="0">
                <a:solidFill>
                  <a:srgbClr val="002060"/>
                </a:solidFill>
                <a:latin typeface="Arial"/>
                <a:ea typeface="Arial"/>
                <a:cs typeface="Arial"/>
                <a:sym typeface="Arial"/>
              </a:rPr>
              <a:t>What is it called when the egg and sperm meet?</a:t>
            </a:r>
            <a:endParaRPr lang="en-US" dirty="0"/>
          </a:p>
        </p:txBody>
      </p:sp>
      <p:sp>
        <p:nvSpPr>
          <p:cNvPr id="6" name="Rectangle 5">
            <a:extLst>
              <a:ext uri="{FF2B5EF4-FFF2-40B4-BE49-F238E27FC236}">
                <a16:creationId xmlns:a16="http://schemas.microsoft.com/office/drawing/2014/main" id="{C547CAC2-EE8C-4C76-8CA6-4CADDAE0F3F9}"/>
              </a:ext>
            </a:extLst>
          </p:cNvPr>
          <p:cNvSpPr/>
          <p:nvPr/>
        </p:nvSpPr>
        <p:spPr>
          <a:xfrm>
            <a:off x="2251580" y="1567581"/>
            <a:ext cx="6787436" cy="584775"/>
          </a:xfrm>
          <a:prstGeom prst="rect">
            <a:avLst/>
          </a:prstGeom>
        </p:spPr>
        <p:txBody>
          <a:bodyPr wrap="none">
            <a:spAutoFit/>
          </a:bodyPr>
          <a:lstStyle/>
          <a:p>
            <a:pPr lvl="0">
              <a:spcBef>
                <a:spcPts val="640"/>
              </a:spcBef>
              <a:buClr>
                <a:schemeClr val="hlink"/>
              </a:buClr>
              <a:buSzPct val="80729"/>
            </a:pPr>
            <a:r>
              <a:rPr lang="en-US" sz="3200" dirty="0">
                <a:solidFill>
                  <a:srgbClr val="3F6EB3"/>
                </a:solidFill>
                <a:latin typeface="Arial" panose="020B0604020202020204" pitchFamily="34" charset="0"/>
                <a:cs typeface="Arial" panose="020B0604020202020204" pitchFamily="34" charset="0"/>
              </a:rPr>
              <a:t>Record your idea in </a:t>
            </a:r>
            <a:r>
              <a:rPr lang="en-US" sz="3200" b="1" dirty="0">
                <a:solidFill>
                  <a:srgbClr val="3F6EB3"/>
                </a:solidFill>
                <a:latin typeface="Arial" panose="020B0604020202020204" pitchFamily="34" charset="0"/>
                <a:cs typeface="Arial" panose="020B0604020202020204" pitchFamily="34" charset="0"/>
              </a:rPr>
              <a:t>Doodle Box G  </a:t>
            </a:r>
          </a:p>
        </p:txBody>
      </p:sp>
      <p:pic>
        <p:nvPicPr>
          <p:cNvPr id="7" name="Picture 6">
            <a:extLst>
              <a:ext uri="{FF2B5EF4-FFF2-40B4-BE49-F238E27FC236}">
                <a16:creationId xmlns:a16="http://schemas.microsoft.com/office/drawing/2014/main" id="{47EB8F87-B0AD-42CE-A8A0-245F79597232}"/>
              </a:ext>
            </a:extLst>
          </p:cNvPr>
          <p:cNvPicPr>
            <a:picLocks noChangeAspect="1"/>
          </p:cNvPicPr>
          <p:nvPr/>
        </p:nvPicPr>
        <p:blipFill>
          <a:blip r:embed="rId3"/>
          <a:stretch>
            <a:fillRect/>
          </a:stretch>
        </p:blipFill>
        <p:spPr>
          <a:xfrm>
            <a:off x="547597" y="338021"/>
            <a:ext cx="829128" cy="847417"/>
          </a:xfrm>
          <a:prstGeom prst="rect">
            <a:avLst/>
          </a:prstGeom>
        </p:spPr>
      </p:pic>
      <p:pic>
        <p:nvPicPr>
          <p:cNvPr id="8" name="Picture 7">
            <a:extLst>
              <a:ext uri="{FF2B5EF4-FFF2-40B4-BE49-F238E27FC236}">
                <a16:creationId xmlns:a16="http://schemas.microsoft.com/office/drawing/2014/main" id="{383EC80A-5240-4CF2-BFE8-2F6DAF580DAF}"/>
              </a:ext>
            </a:extLst>
          </p:cNvPr>
          <p:cNvPicPr>
            <a:picLocks noChangeAspect="1"/>
          </p:cNvPicPr>
          <p:nvPr/>
        </p:nvPicPr>
        <p:blipFill>
          <a:blip r:embed="rId4"/>
          <a:stretch>
            <a:fillRect/>
          </a:stretch>
        </p:blipFill>
        <p:spPr>
          <a:xfrm>
            <a:off x="698135" y="1567581"/>
            <a:ext cx="664522" cy="755970"/>
          </a:xfrm>
          <a:prstGeom prst="rect">
            <a:avLst/>
          </a:prstGeom>
        </p:spPr>
      </p:pic>
      <p:sp>
        <p:nvSpPr>
          <p:cNvPr id="10" name="Shape 333">
            <a:extLst>
              <a:ext uri="{FF2B5EF4-FFF2-40B4-BE49-F238E27FC236}">
                <a16:creationId xmlns:a16="http://schemas.microsoft.com/office/drawing/2014/main" id="{001345DF-2336-46A0-9DDB-E0691221E108}"/>
              </a:ext>
            </a:extLst>
          </p:cNvPr>
          <p:cNvSpPr txBox="1">
            <a:spLocks/>
          </p:cNvSpPr>
          <p:nvPr/>
        </p:nvSpPr>
        <p:spPr>
          <a:xfrm>
            <a:off x="547597" y="3570645"/>
            <a:ext cx="4648199" cy="1719774"/>
          </a:xfrm>
          <a:prstGeom prst="rect">
            <a:avLst/>
          </a:prstGeom>
          <a:noFill/>
          <a:ln>
            <a:noFill/>
          </a:ln>
        </p:spPr>
        <p:txBody>
          <a:bodyPr vert="horz" lIns="91425" tIns="45700" rIns="91425" bIns="45700"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60"/>
              </a:spcBef>
              <a:buClr>
                <a:schemeClr val="hlink"/>
              </a:buClr>
              <a:buSzPct val="80357"/>
              <a:buFont typeface="Arial"/>
              <a:buNone/>
            </a:pPr>
            <a:r>
              <a:rPr lang="en-US" sz="6000" dirty="0">
                <a:solidFill>
                  <a:srgbClr val="FF0000"/>
                </a:solidFill>
                <a:latin typeface="Arial"/>
                <a:ea typeface="Arial"/>
                <a:cs typeface="Arial"/>
                <a:sym typeface="Arial"/>
              </a:rPr>
              <a:t>Fertilization</a:t>
            </a:r>
          </a:p>
          <a:p>
            <a:pPr marL="0" indent="0">
              <a:spcBef>
                <a:spcPts val="560"/>
              </a:spcBef>
              <a:buClr>
                <a:schemeClr val="hlink"/>
              </a:buClr>
              <a:buSzPct val="80357"/>
              <a:buFont typeface="Arial"/>
              <a:buNone/>
            </a:pPr>
            <a:endParaRPr lang="en-US" sz="2800" dirty="0">
              <a:latin typeface="Arial"/>
              <a:ea typeface="Arial"/>
              <a:cs typeface="Arial"/>
              <a:sym typeface="Arial"/>
            </a:endParaRPr>
          </a:p>
        </p:txBody>
      </p:sp>
      <p:sp>
        <p:nvSpPr>
          <p:cNvPr id="9" name="Content Placeholder 8">
            <a:extLst>
              <a:ext uri="{FF2B5EF4-FFF2-40B4-BE49-F238E27FC236}">
                <a16:creationId xmlns:a16="http://schemas.microsoft.com/office/drawing/2014/main" id="{20A51FF6-40A3-4434-A69F-7547E0E8BB5D}"/>
              </a:ext>
            </a:extLst>
          </p:cNvPr>
          <p:cNvSpPr>
            <a:spLocks noGrp="1"/>
          </p:cNvSpPr>
          <p:nvPr>
            <p:ph idx="1"/>
          </p:nvPr>
        </p:nvSpPr>
        <p:spPr/>
        <p:txBody>
          <a:bodyPr/>
          <a:lstStyle/>
          <a:p>
            <a:endParaRPr lang="en-US" dirty="0"/>
          </a:p>
        </p:txBody>
      </p:sp>
      <p:cxnSp>
        <p:nvCxnSpPr>
          <p:cNvPr id="14" name="Straight Connector 13">
            <a:extLst>
              <a:ext uri="{FF2B5EF4-FFF2-40B4-BE49-F238E27FC236}">
                <a16:creationId xmlns:a16="http://schemas.microsoft.com/office/drawing/2014/main" id="{8B86B71C-948F-4889-8D21-651850B4BBE0}"/>
              </a:ext>
            </a:extLst>
          </p:cNvPr>
          <p:cNvCxnSpPr>
            <a:cxnSpLocks/>
          </p:cNvCxnSpPr>
          <p:nvPr/>
        </p:nvCxnSpPr>
        <p:spPr>
          <a:xfrm>
            <a:off x="8446467" y="4968796"/>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9CBB383-CB90-4BDB-AB5D-BE49B7440665}"/>
              </a:ext>
            </a:extLst>
          </p:cNvPr>
          <p:cNvCxnSpPr>
            <a:cxnSpLocks/>
          </p:cNvCxnSpPr>
          <p:nvPr/>
        </p:nvCxnSpPr>
        <p:spPr>
          <a:xfrm>
            <a:off x="7282566" y="3737195"/>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A7F252E-B941-4447-90EB-49909031A8E5}"/>
              </a:ext>
            </a:extLst>
          </p:cNvPr>
          <p:cNvCxnSpPr>
            <a:cxnSpLocks/>
          </p:cNvCxnSpPr>
          <p:nvPr/>
        </p:nvCxnSpPr>
        <p:spPr>
          <a:xfrm>
            <a:off x="6349429" y="3371563"/>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438E12E-5ADC-4FB3-A896-AEFE699BF4C9}"/>
              </a:ext>
            </a:extLst>
          </p:cNvPr>
          <p:cNvCxnSpPr/>
          <p:nvPr/>
        </p:nvCxnSpPr>
        <p:spPr>
          <a:xfrm>
            <a:off x="6610348" y="3371563"/>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DFCC892-8701-4E08-98F5-422F7BE418D9}"/>
              </a:ext>
            </a:extLst>
          </p:cNvPr>
          <p:cNvCxnSpPr/>
          <p:nvPr/>
        </p:nvCxnSpPr>
        <p:spPr>
          <a:xfrm>
            <a:off x="7544176" y="3737195"/>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4460190-209D-4476-B195-CAC4BFB03906}"/>
              </a:ext>
            </a:extLst>
          </p:cNvPr>
          <p:cNvCxnSpPr/>
          <p:nvPr/>
        </p:nvCxnSpPr>
        <p:spPr>
          <a:xfrm>
            <a:off x="8170602" y="4218289"/>
            <a:ext cx="0" cy="1250845"/>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85894C11-0876-4800-9DA9-EF2212FBAFF7}"/>
              </a:ext>
            </a:extLst>
          </p:cNvPr>
          <p:cNvSpPr/>
          <p:nvPr/>
        </p:nvSpPr>
        <p:spPr>
          <a:xfrm>
            <a:off x="5079187" y="3049355"/>
            <a:ext cx="4064813"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0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07C8-8E22-48B2-8DDE-F269FF9F6049}"/>
              </a:ext>
            </a:extLst>
          </p:cNvPr>
          <p:cNvSpPr>
            <a:spLocks noGrp="1"/>
          </p:cNvSpPr>
          <p:nvPr>
            <p:ph type="title"/>
          </p:nvPr>
        </p:nvSpPr>
        <p:spPr>
          <a:xfrm>
            <a:off x="1659988" y="274638"/>
            <a:ext cx="7026812" cy="1143000"/>
          </a:xfrm>
        </p:spPr>
        <p:txBody>
          <a:bodyPr>
            <a:normAutofit fontScale="90000"/>
          </a:bodyPr>
          <a:lstStyle/>
          <a:p>
            <a:pPr algn="l"/>
            <a:r>
              <a:rPr lang="en-US" dirty="0">
                <a:solidFill>
                  <a:srgbClr val="002060"/>
                </a:solidFill>
                <a:latin typeface="Arial"/>
                <a:ea typeface="Arial"/>
                <a:cs typeface="Arial"/>
                <a:sym typeface="Arial"/>
              </a:rPr>
              <a:t>What is created when the egg and sperm meet?</a:t>
            </a:r>
            <a:endParaRPr lang="en-US" dirty="0">
              <a:solidFill>
                <a:srgbClr val="002060"/>
              </a:solidFill>
            </a:endParaRPr>
          </a:p>
        </p:txBody>
      </p:sp>
      <p:sp>
        <p:nvSpPr>
          <p:cNvPr id="4" name="Rectangle 3">
            <a:extLst>
              <a:ext uri="{FF2B5EF4-FFF2-40B4-BE49-F238E27FC236}">
                <a16:creationId xmlns:a16="http://schemas.microsoft.com/office/drawing/2014/main" id="{B102D042-672A-46D4-B3E2-61354313746A}"/>
              </a:ext>
            </a:extLst>
          </p:cNvPr>
          <p:cNvSpPr/>
          <p:nvPr/>
        </p:nvSpPr>
        <p:spPr>
          <a:xfrm>
            <a:off x="1659988" y="1525377"/>
            <a:ext cx="6764993" cy="584775"/>
          </a:xfrm>
          <a:prstGeom prst="rect">
            <a:avLst/>
          </a:prstGeom>
        </p:spPr>
        <p:txBody>
          <a:bodyPr wrap="none">
            <a:spAutoFit/>
          </a:bodyPr>
          <a:lstStyle/>
          <a:p>
            <a:pPr lvl="0">
              <a:spcBef>
                <a:spcPts val="640"/>
              </a:spcBef>
              <a:buClr>
                <a:schemeClr val="hlink"/>
              </a:buClr>
              <a:buSzPct val="80729"/>
            </a:pPr>
            <a:r>
              <a:rPr lang="en-US" sz="3200" dirty="0">
                <a:solidFill>
                  <a:srgbClr val="3F6EB3"/>
                </a:solidFill>
                <a:latin typeface="Arial" panose="020B0604020202020204" pitchFamily="34" charset="0"/>
                <a:cs typeface="Arial" panose="020B0604020202020204" pitchFamily="34" charset="0"/>
              </a:rPr>
              <a:t>Record your idea in </a:t>
            </a:r>
            <a:r>
              <a:rPr lang="en-US" sz="3200" b="1" dirty="0">
                <a:solidFill>
                  <a:srgbClr val="3F6EB3"/>
                </a:solidFill>
                <a:latin typeface="Arial" panose="020B0604020202020204" pitchFamily="34" charset="0"/>
                <a:cs typeface="Arial" panose="020B0604020202020204" pitchFamily="34" charset="0"/>
              </a:rPr>
              <a:t>Doodle Box H  </a:t>
            </a:r>
          </a:p>
        </p:txBody>
      </p:sp>
      <p:sp>
        <p:nvSpPr>
          <p:cNvPr id="7" name="Shape 333">
            <a:extLst>
              <a:ext uri="{FF2B5EF4-FFF2-40B4-BE49-F238E27FC236}">
                <a16:creationId xmlns:a16="http://schemas.microsoft.com/office/drawing/2014/main" id="{B8784CF1-2D83-4DE8-BED3-3A755102C42E}"/>
              </a:ext>
            </a:extLst>
          </p:cNvPr>
          <p:cNvSpPr txBox="1">
            <a:spLocks/>
          </p:cNvSpPr>
          <p:nvPr/>
        </p:nvSpPr>
        <p:spPr>
          <a:xfrm>
            <a:off x="554040" y="2142979"/>
            <a:ext cx="4648199" cy="2906542"/>
          </a:xfrm>
          <a:prstGeom prst="rect">
            <a:avLst/>
          </a:prstGeom>
          <a:noFill/>
          <a:ln>
            <a:noFill/>
          </a:ln>
        </p:spPr>
        <p:txBody>
          <a:bodyPr vert="horz" lIns="91425" tIns="45700" rIns="91425" bIns="45700"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60"/>
              </a:spcBef>
              <a:buClr>
                <a:schemeClr val="hlink"/>
              </a:buClr>
              <a:buSzPct val="80357"/>
              <a:buFont typeface="Arial"/>
              <a:buNone/>
            </a:pPr>
            <a:r>
              <a:rPr lang="en-US" sz="2400" dirty="0">
                <a:solidFill>
                  <a:srgbClr val="FF0000"/>
                </a:solidFill>
                <a:latin typeface="Arial"/>
                <a:ea typeface="Arial"/>
                <a:cs typeface="Arial"/>
                <a:sym typeface="Arial"/>
              </a:rPr>
              <a:t>Zygote </a:t>
            </a:r>
            <a:r>
              <a:rPr lang="en-US" sz="2400" dirty="0">
                <a:latin typeface="Arial"/>
                <a:ea typeface="Arial"/>
                <a:cs typeface="Arial"/>
                <a:sym typeface="Arial"/>
              </a:rPr>
              <a:t>→ </a:t>
            </a:r>
            <a:r>
              <a:rPr lang="en-US" sz="2400" dirty="0">
                <a:solidFill>
                  <a:srgbClr val="002060"/>
                </a:solidFill>
                <a:latin typeface="Arial"/>
                <a:ea typeface="Arial"/>
                <a:cs typeface="Arial"/>
                <a:sym typeface="Arial"/>
              </a:rPr>
              <a:t>Baby</a:t>
            </a:r>
          </a:p>
          <a:p>
            <a:pPr marL="0" indent="0">
              <a:spcBef>
                <a:spcPts val="560"/>
              </a:spcBef>
              <a:buClr>
                <a:schemeClr val="hlink"/>
              </a:buClr>
              <a:buSzPct val="80357"/>
              <a:buFont typeface="Arial"/>
              <a:buNone/>
            </a:pPr>
            <a:r>
              <a:rPr lang="en-US" sz="2400" dirty="0">
                <a:solidFill>
                  <a:srgbClr val="002060"/>
                </a:solidFill>
                <a:latin typeface="Arial"/>
                <a:ea typeface="Arial"/>
                <a:cs typeface="Arial"/>
                <a:sym typeface="Arial"/>
              </a:rPr>
              <a:t>How many chromosomes are in a zygote compared to an egg or a sperm?</a:t>
            </a:r>
          </a:p>
          <a:p>
            <a:pPr marL="0" indent="0">
              <a:spcBef>
                <a:spcPts val="560"/>
              </a:spcBef>
              <a:buClr>
                <a:schemeClr val="hlink"/>
              </a:buClr>
              <a:buSzPct val="80357"/>
              <a:buFont typeface="Arial"/>
              <a:buNone/>
            </a:pPr>
            <a:r>
              <a:rPr lang="en-US" sz="2400" dirty="0">
                <a:solidFill>
                  <a:srgbClr val="FF0000"/>
                </a:solidFill>
                <a:latin typeface="Arial"/>
                <a:ea typeface="Arial"/>
                <a:cs typeface="Arial"/>
                <a:sym typeface="Arial"/>
              </a:rPr>
              <a:t>½ + ½ = 2/2 </a:t>
            </a:r>
          </a:p>
          <a:p>
            <a:pPr marL="0" indent="0">
              <a:spcBef>
                <a:spcPts val="560"/>
              </a:spcBef>
              <a:buClr>
                <a:schemeClr val="hlink"/>
              </a:buClr>
              <a:buSzPct val="80357"/>
              <a:buFont typeface="Arial"/>
              <a:buNone/>
            </a:pPr>
            <a:r>
              <a:rPr lang="en-US" sz="2400" dirty="0">
                <a:solidFill>
                  <a:srgbClr val="FF0000"/>
                </a:solidFill>
                <a:latin typeface="Arial"/>
                <a:ea typeface="Arial"/>
                <a:cs typeface="Arial"/>
                <a:sym typeface="Arial"/>
              </a:rPr>
              <a:t>Diploid </a:t>
            </a:r>
            <a:r>
              <a:rPr lang="en-US" sz="2400" dirty="0">
                <a:solidFill>
                  <a:srgbClr val="0070C0"/>
                </a:solidFill>
                <a:latin typeface="Arial"/>
                <a:ea typeface="Arial"/>
                <a:cs typeface="Arial"/>
                <a:sym typeface="Arial"/>
              </a:rPr>
              <a:t>(two for each pair..2 long, 2 medium &amp; 2 short)</a:t>
            </a:r>
          </a:p>
        </p:txBody>
      </p:sp>
      <p:pic>
        <p:nvPicPr>
          <p:cNvPr id="8" name="Picture 7">
            <a:extLst>
              <a:ext uri="{FF2B5EF4-FFF2-40B4-BE49-F238E27FC236}">
                <a16:creationId xmlns:a16="http://schemas.microsoft.com/office/drawing/2014/main" id="{951D63FB-4DFE-4D28-8A23-B1371D49CDE0}"/>
              </a:ext>
            </a:extLst>
          </p:cNvPr>
          <p:cNvPicPr>
            <a:picLocks noChangeAspect="1"/>
          </p:cNvPicPr>
          <p:nvPr/>
        </p:nvPicPr>
        <p:blipFill>
          <a:blip r:embed="rId3"/>
          <a:stretch>
            <a:fillRect/>
          </a:stretch>
        </p:blipFill>
        <p:spPr>
          <a:xfrm>
            <a:off x="457200" y="274638"/>
            <a:ext cx="829128" cy="847417"/>
          </a:xfrm>
          <a:prstGeom prst="rect">
            <a:avLst/>
          </a:prstGeom>
        </p:spPr>
      </p:pic>
      <p:pic>
        <p:nvPicPr>
          <p:cNvPr id="9" name="Picture 8">
            <a:extLst>
              <a:ext uri="{FF2B5EF4-FFF2-40B4-BE49-F238E27FC236}">
                <a16:creationId xmlns:a16="http://schemas.microsoft.com/office/drawing/2014/main" id="{CE10AA09-F70E-4901-82F2-1ED034FE4C1E}"/>
              </a:ext>
            </a:extLst>
          </p:cNvPr>
          <p:cNvPicPr>
            <a:picLocks noChangeAspect="1"/>
          </p:cNvPicPr>
          <p:nvPr/>
        </p:nvPicPr>
        <p:blipFill>
          <a:blip r:embed="rId4"/>
          <a:stretch>
            <a:fillRect/>
          </a:stretch>
        </p:blipFill>
        <p:spPr>
          <a:xfrm>
            <a:off x="663205" y="1354182"/>
            <a:ext cx="664522" cy="755970"/>
          </a:xfrm>
          <a:prstGeom prst="rect">
            <a:avLst/>
          </a:prstGeom>
        </p:spPr>
      </p:pic>
      <p:sp>
        <p:nvSpPr>
          <p:cNvPr id="10" name="Rectangle 9">
            <a:extLst>
              <a:ext uri="{FF2B5EF4-FFF2-40B4-BE49-F238E27FC236}">
                <a16:creationId xmlns:a16="http://schemas.microsoft.com/office/drawing/2014/main" id="{87B98CEC-57F6-4A61-9E5B-D178395A277A}"/>
              </a:ext>
            </a:extLst>
          </p:cNvPr>
          <p:cNvSpPr/>
          <p:nvPr/>
        </p:nvSpPr>
        <p:spPr>
          <a:xfrm>
            <a:off x="2109010" y="5327400"/>
            <a:ext cx="6852109" cy="1200329"/>
          </a:xfrm>
          <a:prstGeom prst="rect">
            <a:avLst/>
          </a:prstGeom>
        </p:spPr>
        <p:txBody>
          <a:bodyPr wrap="square">
            <a:spAutoFit/>
          </a:bodyPr>
          <a:lstStyle/>
          <a:p>
            <a:pPr lvl="0">
              <a:spcBef>
                <a:spcPts val="900"/>
              </a:spcBef>
              <a:buClr>
                <a:schemeClr val="lt1"/>
              </a:buClr>
              <a:buSzPct val="25000"/>
            </a:pPr>
            <a:r>
              <a:rPr lang="en-US" sz="2400" dirty="0">
                <a:solidFill>
                  <a:srgbClr val="002060"/>
                </a:solidFill>
                <a:latin typeface="Arial"/>
                <a:ea typeface="Arial"/>
                <a:cs typeface="Arial"/>
                <a:sym typeface="Arial"/>
              </a:rPr>
              <a:t>Draw the chromosomes (color, size, letter,) for the zygote in the appropriate circle on your Diagram Doodle and LABEL.</a:t>
            </a:r>
          </a:p>
        </p:txBody>
      </p:sp>
      <p:pic>
        <p:nvPicPr>
          <p:cNvPr id="11" name="Picture 10">
            <a:extLst>
              <a:ext uri="{FF2B5EF4-FFF2-40B4-BE49-F238E27FC236}">
                <a16:creationId xmlns:a16="http://schemas.microsoft.com/office/drawing/2014/main" id="{52BFFC78-D688-45BD-8E7F-E123AF6E31E2}"/>
              </a:ext>
            </a:extLst>
          </p:cNvPr>
          <p:cNvPicPr>
            <a:picLocks noChangeAspect="1"/>
          </p:cNvPicPr>
          <p:nvPr/>
        </p:nvPicPr>
        <p:blipFill>
          <a:blip r:embed="rId5"/>
          <a:stretch>
            <a:fillRect/>
          </a:stretch>
        </p:blipFill>
        <p:spPr>
          <a:xfrm>
            <a:off x="871764" y="5408854"/>
            <a:ext cx="788224" cy="896695"/>
          </a:xfrm>
          <a:prstGeom prst="rect">
            <a:avLst/>
          </a:prstGeom>
        </p:spPr>
      </p:pic>
      <p:cxnSp>
        <p:nvCxnSpPr>
          <p:cNvPr id="12" name="Straight Connector 11">
            <a:extLst>
              <a:ext uri="{FF2B5EF4-FFF2-40B4-BE49-F238E27FC236}">
                <a16:creationId xmlns:a16="http://schemas.microsoft.com/office/drawing/2014/main" id="{0DA932CF-F67B-412E-9A17-5C332623F0C8}"/>
              </a:ext>
            </a:extLst>
          </p:cNvPr>
          <p:cNvCxnSpPr>
            <a:cxnSpLocks/>
          </p:cNvCxnSpPr>
          <p:nvPr/>
        </p:nvCxnSpPr>
        <p:spPr>
          <a:xfrm>
            <a:off x="8203419" y="4045433"/>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4EBF3E2-113C-4732-A972-49A15010A7EE}"/>
              </a:ext>
            </a:extLst>
          </p:cNvPr>
          <p:cNvCxnSpPr>
            <a:cxnSpLocks/>
          </p:cNvCxnSpPr>
          <p:nvPr/>
        </p:nvCxnSpPr>
        <p:spPr>
          <a:xfrm>
            <a:off x="7592424" y="2813832"/>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914B92-57B9-440E-AF1A-E0C80F9517ED}"/>
              </a:ext>
            </a:extLst>
          </p:cNvPr>
          <p:cNvCxnSpPr/>
          <p:nvPr/>
        </p:nvCxnSpPr>
        <p:spPr>
          <a:xfrm>
            <a:off x="7854034" y="2813832"/>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BC283A2-2AEA-4CEF-AB2F-89179684F13D}"/>
              </a:ext>
            </a:extLst>
          </p:cNvPr>
          <p:cNvCxnSpPr/>
          <p:nvPr/>
        </p:nvCxnSpPr>
        <p:spPr>
          <a:xfrm>
            <a:off x="8480460" y="3294926"/>
            <a:ext cx="0" cy="1250845"/>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4C74947-E742-44AF-93E1-5FD4A01A3B01}"/>
              </a:ext>
            </a:extLst>
          </p:cNvPr>
          <p:cNvCxnSpPr>
            <a:cxnSpLocks/>
          </p:cNvCxnSpPr>
          <p:nvPr/>
        </p:nvCxnSpPr>
        <p:spPr>
          <a:xfrm>
            <a:off x="6817549" y="2448200"/>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709F4AF-C76E-4730-9057-2F001C1B12D7}"/>
              </a:ext>
            </a:extLst>
          </p:cNvPr>
          <p:cNvCxnSpPr/>
          <p:nvPr/>
        </p:nvCxnSpPr>
        <p:spPr>
          <a:xfrm>
            <a:off x="7148806" y="2448200"/>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495A15DF-87D9-4557-A7D7-AA8E77686E91}"/>
              </a:ext>
            </a:extLst>
          </p:cNvPr>
          <p:cNvSpPr/>
          <p:nvPr/>
        </p:nvSpPr>
        <p:spPr>
          <a:xfrm>
            <a:off x="5890152" y="2130479"/>
            <a:ext cx="3253848"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CF54191-4C5E-4AE3-B9D6-A58A34D259CB}"/>
              </a:ext>
            </a:extLst>
          </p:cNvPr>
          <p:cNvPicPr>
            <a:picLocks noChangeAspect="1"/>
          </p:cNvPicPr>
          <p:nvPr/>
        </p:nvPicPr>
        <p:blipFill>
          <a:blip r:embed="rId6"/>
          <a:stretch>
            <a:fillRect/>
          </a:stretch>
        </p:blipFill>
        <p:spPr>
          <a:xfrm>
            <a:off x="6648616" y="2348169"/>
            <a:ext cx="1887615" cy="2531331"/>
          </a:xfrm>
          <a:prstGeom prst="rect">
            <a:avLst/>
          </a:prstGeom>
        </p:spPr>
      </p:pic>
    </p:spTree>
    <p:extLst>
      <p:ext uri="{BB962C8B-B14F-4D97-AF65-F5344CB8AC3E}">
        <p14:creationId xmlns:p14="http://schemas.microsoft.com/office/powerpoint/2010/main" val="148993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p:cTn id="3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028F83-9014-485A-95A8-CE19D22EDE2B}"/>
              </a:ext>
            </a:extLst>
          </p:cNvPr>
          <p:cNvSpPr>
            <a:spLocks noGrp="1"/>
          </p:cNvSpPr>
          <p:nvPr>
            <p:ph idx="1"/>
          </p:nvPr>
        </p:nvSpPr>
        <p:spPr>
          <a:xfrm>
            <a:off x="457200" y="3910256"/>
            <a:ext cx="8229600" cy="2688664"/>
          </a:xfrm>
        </p:spPr>
        <p:txBody>
          <a:bodyPr>
            <a:normAutofit lnSpcReduction="10000"/>
          </a:bodyPr>
          <a:lstStyle/>
          <a:p>
            <a:pPr marL="0" indent="0">
              <a:buNone/>
            </a:pPr>
            <a:r>
              <a:rPr lang="en-US" sz="2400" dirty="0">
                <a:solidFill>
                  <a:srgbClr val="002060"/>
                </a:solidFill>
                <a:latin typeface="Arial" panose="020B0604020202020204" pitchFamily="34" charset="0"/>
                <a:cs typeface="Arial" panose="020B0604020202020204" pitchFamily="34" charset="0"/>
              </a:rPr>
              <a:t>We have reasoned that fitness is the ability to survive, reproduce and pass on traits. </a:t>
            </a:r>
          </a:p>
          <a:p>
            <a:pPr marL="0" indent="0">
              <a:buNone/>
            </a:pPr>
            <a:r>
              <a:rPr lang="en-US" sz="2400" dirty="0">
                <a:solidFill>
                  <a:srgbClr val="002060"/>
                </a:solidFill>
                <a:latin typeface="Arial" panose="020B0604020202020204" pitchFamily="34" charset="0"/>
                <a:cs typeface="Arial" panose="020B0604020202020204" pitchFamily="34" charset="0"/>
              </a:rPr>
              <a:t>From Natural Selection (How traits in a population change over time) we have reasoned that offspring tend to resemble the parents and  thus will also have fitness. If offspring tend to resemble their parents, can we then reason that siblings should also resemble each other?</a:t>
            </a:r>
          </a:p>
        </p:txBody>
      </p:sp>
      <p:pic>
        <p:nvPicPr>
          <p:cNvPr id="4" name="Picture 3">
            <a:extLst>
              <a:ext uri="{FF2B5EF4-FFF2-40B4-BE49-F238E27FC236}">
                <a16:creationId xmlns:a16="http://schemas.microsoft.com/office/drawing/2014/main" id="{D5B8C29B-1130-446B-B58D-8B17A97B442B}"/>
              </a:ext>
            </a:extLst>
          </p:cNvPr>
          <p:cNvPicPr>
            <a:picLocks noChangeAspect="1"/>
          </p:cNvPicPr>
          <p:nvPr/>
        </p:nvPicPr>
        <p:blipFill>
          <a:blip r:embed="rId3"/>
          <a:stretch>
            <a:fillRect/>
          </a:stretch>
        </p:blipFill>
        <p:spPr>
          <a:xfrm>
            <a:off x="1856256" y="313614"/>
            <a:ext cx="5085564" cy="3404945"/>
          </a:xfrm>
          <a:prstGeom prst="rect">
            <a:avLst/>
          </a:prstGeom>
        </p:spPr>
      </p:pic>
    </p:spTree>
    <p:extLst>
      <p:ext uri="{BB962C8B-B14F-4D97-AF65-F5344CB8AC3E}">
        <p14:creationId xmlns:p14="http://schemas.microsoft.com/office/powerpoint/2010/main" val="274780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07C8-8E22-48B2-8DDE-F269FF9F6049}"/>
              </a:ext>
            </a:extLst>
          </p:cNvPr>
          <p:cNvSpPr>
            <a:spLocks noGrp="1"/>
          </p:cNvSpPr>
          <p:nvPr>
            <p:ph type="title"/>
          </p:nvPr>
        </p:nvSpPr>
        <p:spPr>
          <a:xfrm>
            <a:off x="2670225" y="130990"/>
            <a:ext cx="4064813" cy="1143000"/>
          </a:xfrm>
        </p:spPr>
        <p:txBody>
          <a:bodyPr>
            <a:normAutofit/>
          </a:bodyPr>
          <a:lstStyle/>
          <a:p>
            <a:r>
              <a:rPr lang="en-US" sz="3200" dirty="0">
                <a:solidFill>
                  <a:srgbClr val="002060"/>
                </a:solidFill>
                <a:latin typeface="Arial"/>
                <a:cs typeface="Arial"/>
                <a:sym typeface="Arial"/>
              </a:rPr>
              <a:t>Gamete and Zygote Formation</a:t>
            </a:r>
            <a:endParaRPr lang="en-US" sz="3200" dirty="0">
              <a:solidFill>
                <a:srgbClr val="002060"/>
              </a:solidFill>
            </a:endParaRPr>
          </a:p>
        </p:txBody>
      </p:sp>
      <p:sp>
        <p:nvSpPr>
          <p:cNvPr id="14" name="TextBox 13">
            <a:extLst>
              <a:ext uri="{FF2B5EF4-FFF2-40B4-BE49-F238E27FC236}">
                <a16:creationId xmlns:a16="http://schemas.microsoft.com/office/drawing/2014/main" id="{FAB7AF10-4CFC-4AD8-884C-73D21C0FABB4}"/>
              </a:ext>
            </a:extLst>
          </p:cNvPr>
          <p:cNvSpPr txBox="1"/>
          <p:nvPr/>
        </p:nvSpPr>
        <p:spPr>
          <a:xfrm>
            <a:off x="891153" y="3071859"/>
            <a:ext cx="1022518" cy="584775"/>
          </a:xfrm>
          <a:prstGeom prst="rect">
            <a:avLst/>
          </a:prstGeom>
          <a:noFill/>
        </p:spPr>
        <p:txBody>
          <a:bodyPr wrap="square" rtlCol="0">
            <a:spAutoFit/>
          </a:bodyPr>
          <a:lstStyle/>
          <a:p>
            <a:r>
              <a:rPr lang="en-US" sz="3200" dirty="0">
                <a:solidFill>
                  <a:srgbClr val="002060"/>
                </a:solidFill>
                <a:latin typeface="Arial" panose="020B0604020202020204" pitchFamily="34" charset="0"/>
                <a:cs typeface="Arial" panose="020B0604020202020204" pitchFamily="34" charset="0"/>
              </a:rPr>
              <a:t>Egg</a:t>
            </a:r>
          </a:p>
        </p:txBody>
      </p:sp>
      <p:sp>
        <p:nvSpPr>
          <p:cNvPr id="15" name="TextBox 14">
            <a:extLst>
              <a:ext uri="{FF2B5EF4-FFF2-40B4-BE49-F238E27FC236}">
                <a16:creationId xmlns:a16="http://schemas.microsoft.com/office/drawing/2014/main" id="{DCCC0497-69C7-42A8-A76F-D091D04FA7A8}"/>
              </a:ext>
            </a:extLst>
          </p:cNvPr>
          <p:cNvSpPr txBox="1"/>
          <p:nvPr/>
        </p:nvSpPr>
        <p:spPr>
          <a:xfrm>
            <a:off x="4209775" y="3398851"/>
            <a:ext cx="1542795" cy="523220"/>
          </a:xfrm>
          <a:prstGeom prst="rect">
            <a:avLst/>
          </a:prstGeom>
          <a:noFill/>
        </p:spPr>
        <p:txBody>
          <a:bodyPr wrap="square" rtlCol="0">
            <a:spAutoFit/>
          </a:bodyPr>
          <a:lstStyle/>
          <a:p>
            <a:r>
              <a:rPr lang="en-US" sz="2800" dirty="0">
                <a:solidFill>
                  <a:srgbClr val="0070C0"/>
                </a:solidFill>
                <a:latin typeface="Arial" panose="020B0604020202020204" pitchFamily="34" charset="0"/>
                <a:cs typeface="Arial" panose="020B0604020202020204" pitchFamily="34" charset="0"/>
              </a:rPr>
              <a:t>Zygote</a:t>
            </a:r>
          </a:p>
        </p:txBody>
      </p:sp>
      <p:sp>
        <p:nvSpPr>
          <p:cNvPr id="16" name="TextBox 15">
            <a:extLst>
              <a:ext uri="{FF2B5EF4-FFF2-40B4-BE49-F238E27FC236}">
                <a16:creationId xmlns:a16="http://schemas.microsoft.com/office/drawing/2014/main" id="{9B6096C4-489D-4AA3-A3D9-C290E9448228}"/>
              </a:ext>
            </a:extLst>
          </p:cNvPr>
          <p:cNvSpPr txBox="1"/>
          <p:nvPr/>
        </p:nvSpPr>
        <p:spPr>
          <a:xfrm>
            <a:off x="7083348" y="3096888"/>
            <a:ext cx="2044537" cy="584775"/>
          </a:xfrm>
          <a:prstGeom prst="rect">
            <a:avLst/>
          </a:prstGeom>
          <a:noFill/>
        </p:spPr>
        <p:txBody>
          <a:bodyPr wrap="square" rtlCol="0">
            <a:spAutoFit/>
          </a:bodyPr>
          <a:lstStyle/>
          <a:p>
            <a:r>
              <a:rPr lang="en-US" sz="3200" dirty="0">
                <a:solidFill>
                  <a:srgbClr val="216BFF"/>
                </a:solidFill>
                <a:latin typeface="Arial" panose="020B0604020202020204" pitchFamily="34" charset="0"/>
                <a:cs typeface="Arial" panose="020B0604020202020204" pitchFamily="34" charset="0"/>
              </a:rPr>
              <a:t>Sperm</a:t>
            </a:r>
          </a:p>
        </p:txBody>
      </p:sp>
      <p:cxnSp>
        <p:nvCxnSpPr>
          <p:cNvPr id="18" name="Straight Arrow Connector 17">
            <a:extLst>
              <a:ext uri="{FF2B5EF4-FFF2-40B4-BE49-F238E27FC236}">
                <a16:creationId xmlns:a16="http://schemas.microsoft.com/office/drawing/2014/main" id="{A86F8E75-0264-4ADC-B973-E727D97E8918}"/>
              </a:ext>
            </a:extLst>
          </p:cNvPr>
          <p:cNvCxnSpPr>
            <a:cxnSpLocks/>
          </p:cNvCxnSpPr>
          <p:nvPr/>
        </p:nvCxnSpPr>
        <p:spPr>
          <a:xfrm flipV="1">
            <a:off x="1702222" y="3642796"/>
            <a:ext cx="1888941" cy="26492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01069C8-9854-4352-8E70-01A0CF8DDB44}"/>
              </a:ext>
            </a:extLst>
          </p:cNvPr>
          <p:cNvSpPr txBox="1"/>
          <p:nvPr/>
        </p:nvSpPr>
        <p:spPr>
          <a:xfrm>
            <a:off x="763122" y="268626"/>
            <a:ext cx="1559578" cy="584775"/>
          </a:xfrm>
          <a:prstGeom prst="rect">
            <a:avLst/>
          </a:prstGeom>
          <a:noFill/>
        </p:spPr>
        <p:txBody>
          <a:bodyPr wrap="square" rtlCol="0">
            <a:spAutoFit/>
          </a:bodyPr>
          <a:lstStyle/>
          <a:p>
            <a:r>
              <a:rPr lang="en-US" sz="3200" dirty="0">
                <a:solidFill>
                  <a:srgbClr val="002060"/>
                </a:solidFill>
                <a:latin typeface="Arial" panose="020B0604020202020204" pitchFamily="34" charset="0"/>
                <a:cs typeface="Arial" panose="020B0604020202020204" pitchFamily="34" charset="0"/>
              </a:rPr>
              <a:t>Mother</a:t>
            </a:r>
          </a:p>
        </p:txBody>
      </p:sp>
      <p:sp>
        <p:nvSpPr>
          <p:cNvPr id="22" name="TextBox 21">
            <a:extLst>
              <a:ext uri="{FF2B5EF4-FFF2-40B4-BE49-F238E27FC236}">
                <a16:creationId xmlns:a16="http://schemas.microsoft.com/office/drawing/2014/main" id="{76F67CA1-C4B5-4AC7-8E83-9223716FAB1F}"/>
              </a:ext>
            </a:extLst>
          </p:cNvPr>
          <p:cNvSpPr txBox="1"/>
          <p:nvPr/>
        </p:nvSpPr>
        <p:spPr>
          <a:xfrm>
            <a:off x="7083348" y="224267"/>
            <a:ext cx="1432042" cy="584775"/>
          </a:xfrm>
          <a:prstGeom prst="rect">
            <a:avLst/>
          </a:prstGeom>
          <a:noFill/>
        </p:spPr>
        <p:txBody>
          <a:bodyPr wrap="square" rtlCol="0">
            <a:spAutoFit/>
          </a:bodyPr>
          <a:lstStyle/>
          <a:p>
            <a:r>
              <a:rPr lang="en-US" sz="3200" dirty="0">
                <a:solidFill>
                  <a:srgbClr val="216BFF"/>
                </a:solidFill>
                <a:latin typeface="Arial" panose="020B0604020202020204" pitchFamily="34" charset="0"/>
                <a:cs typeface="Arial" panose="020B0604020202020204" pitchFamily="34" charset="0"/>
              </a:rPr>
              <a:t>Father</a:t>
            </a:r>
          </a:p>
        </p:txBody>
      </p:sp>
      <p:cxnSp>
        <p:nvCxnSpPr>
          <p:cNvPr id="25" name="Straight Arrow Connector 24">
            <a:extLst>
              <a:ext uri="{FF2B5EF4-FFF2-40B4-BE49-F238E27FC236}">
                <a16:creationId xmlns:a16="http://schemas.microsoft.com/office/drawing/2014/main" id="{F183B657-A12B-46AC-8328-508CD9303DB7}"/>
              </a:ext>
            </a:extLst>
          </p:cNvPr>
          <p:cNvCxnSpPr>
            <a:cxnSpLocks/>
          </p:cNvCxnSpPr>
          <p:nvPr/>
        </p:nvCxnSpPr>
        <p:spPr>
          <a:xfrm flipH="1" flipV="1">
            <a:off x="5652314" y="3642796"/>
            <a:ext cx="1663098" cy="26492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FC72C47B-9902-4D19-9D56-3A5D5F64BCBB}"/>
              </a:ext>
            </a:extLst>
          </p:cNvPr>
          <p:cNvSpPr txBox="1"/>
          <p:nvPr/>
        </p:nvSpPr>
        <p:spPr>
          <a:xfrm>
            <a:off x="3545011" y="2408645"/>
            <a:ext cx="2458609" cy="584775"/>
          </a:xfrm>
          <a:prstGeom prst="rect">
            <a:avLst/>
          </a:prstGeom>
          <a:noFill/>
        </p:spPr>
        <p:txBody>
          <a:bodyPr wrap="square" rtlCol="0">
            <a:spAutoFit/>
          </a:bodyPr>
          <a:lstStyle/>
          <a:p>
            <a:r>
              <a:rPr lang="en-US" sz="3200" dirty="0">
                <a:solidFill>
                  <a:srgbClr val="0070C0"/>
                </a:solidFill>
                <a:latin typeface="Arial" panose="020B0604020202020204" pitchFamily="34" charset="0"/>
                <a:cs typeface="Arial" panose="020B0604020202020204" pitchFamily="34" charset="0"/>
              </a:rPr>
              <a:t>Fertilization</a:t>
            </a:r>
          </a:p>
        </p:txBody>
      </p:sp>
      <p:cxnSp>
        <p:nvCxnSpPr>
          <p:cNvPr id="34" name="Straight Arrow Connector 33">
            <a:extLst>
              <a:ext uri="{FF2B5EF4-FFF2-40B4-BE49-F238E27FC236}">
                <a16:creationId xmlns:a16="http://schemas.microsoft.com/office/drawing/2014/main" id="{DB598FF5-36F7-46CD-A924-5291CEB80311}"/>
              </a:ext>
            </a:extLst>
          </p:cNvPr>
          <p:cNvCxnSpPr>
            <a:cxnSpLocks/>
          </p:cNvCxnSpPr>
          <p:nvPr/>
        </p:nvCxnSpPr>
        <p:spPr>
          <a:xfrm>
            <a:off x="1373866" y="2589919"/>
            <a:ext cx="0" cy="5749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51344433-8DF7-487C-B182-913BF866CD7C}"/>
              </a:ext>
            </a:extLst>
          </p:cNvPr>
          <p:cNvCxnSpPr>
            <a:cxnSpLocks/>
          </p:cNvCxnSpPr>
          <p:nvPr/>
        </p:nvCxnSpPr>
        <p:spPr>
          <a:xfrm flipH="1">
            <a:off x="7702606" y="2535077"/>
            <a:ext cx="1" cy="6780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34750605-46D3-4A60-9402-03C967139AE4}"/>
              </a:ext>
            </a:extLst>
          </p:cNvPr>
          <p:cNvCxnSpPr>
            <a:cxnSpLocks/>
          </p:cNvCxnSpPr>
          <p:nvPr/>
        </p:nvCxnSpPr>
        <p:spPr>
          <a:xfrm>
            <a:off x="4774315" y="2922474"/>
            <a:ext cx="0" cy="649728"/>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09C4F805-4CF5-4052-B580-7B3B27C1A341}"/>
              </a:ext>
            </a:extLst>
          </p:cNvPr>
          <p:cNvCxnSpPr>
            <a:cxnSpLocks/>
          </p:cNvCxnSpPr>
          <p:nvPr/>
        </p:nvCxnSpPr>
        <p:spPr>
          <a:xfrm>
            <a:off x="6582340" y="585059"/>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B114566-96E5-442B-8946-25A3077F5BC5}"/>
              </a:ext>
            </a:extLst>
          </p:cNvPr>
          <p:cNvCxnSpPr>
            <a:cxnSpLocks/>
          </p:cNvCxnSpPr>
          <p:nvPr/>
        </p:nvCxnSpPr>
        <p:spPr>
          <a:xfrm>
            <a:off x="6963176" y="573407"/>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7CCE851-A181-4BFA-9F38-E00A2987637C}"/>
              </a:ext>
            </a:extLst>
          </p:cNvPr>
          <p:cNvCxnSpPr>
            <a:cxnSpLocks/>
          </p:cNvCxnSpPr>
          <p:nvPr/>
        </p:nvCxnSpPr>
        <p:spPr>
          <a:xfrm>
            <a:off x="7532082" y="928919"/>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EEFA6521-6480-49BE-A4E4-D37A070244D8}"/>
              </a:ext>
            </a:extLst>
          </p:cNvPr>
          <p:cNvCxnSpPr>
            <a:cxnSpLocks/>
          </p:cNvCxnSpPr>
          <p:nvPr/>
        </p:nvCxnSpPr>
        <p:spPr>
          <a:xfrm>
            <a:off x="7902541" y="917129"/>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F31046F-13A4-4695-AA7B-96A3361D469D}"/>
              </a:ext>
            </a:extLst>
          </p:cNvPr>
          <p:cNvCxnSpPr>
            <a:cxnSpLocks/>
          </p:cNvCxnSpPr>
          <p:nvPr/>
        </p:nvCxnSpPr>
        <p:spPr>
          <a:xfrm>
            <a:off x="8459572" y="1406581"/>
            <a:ext cx="0" cy="123160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6FAD45C-5158-4CA1-B4F5-237A6C796B21}"/>
              </a:ext>
            </a:extLst>
          </p:cNvPr>
          <p:cNvCxnSpPr>
            <a:cxnSpLocks/>
          </p:cNvCxnSpPr>
          <p:nvPr/>
        </p:nvCxnSpPr>
        <p:spPr>
          <a:xfrm>
            <a:off x="8834674" y="2137844"/>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1A7C6EF-DCA8-4212-BDD3-FBE77D8337C3}"/>
              </a:ext>
            </a:extLst>
          </p:cNvPr>
          <p:cNvCxnSpPr>
            <a:cxnSpLocks/>
          </p:cNvCxnSpPr>
          <p:nvPr/>
        </p:nvCxnSpPr>
        <p:spPr>
          <a:xfrm>
            <a:off x="7514330" y="3907723"/>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7B42592-8894-44D7-85B5-4A0CFE3B83CC}"/>
              </a:ext>
            </a:extLst>
          </p:cNvPr>
          <p:cNvCxnSpPr>
            <a:cxnSpLocks/>
          </p:cNvCxnSpPr>
          <p:nvPr/>
        </p:nvCxnSpPr>
        <p:spPr>
          <a:xfrm>
            <a:off x="7721379" y="4273355"/>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1CE3A7A-0EF4-4F7F-B72F-60E8BB753A3A}"/>
              </a:ext>
            </a:extLst>
          </p:cNvPr>
          <p:cNvCxnSpPr>
            <a:cxnSpLocks/>
          </p:cNvCxnSpPr>
          <p:nvPr/>
        </p:nvCxnSpPr>
        <p:spPr>
          <a:xfrm>
            <a:off x="7902541" y="5504956"/>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9771250-0260-47DD-A03D-DC5E6E6BB87A}"/>
              </a:ext>
            </a:extLst>
          </p:cNvPr>
          <p:cNvCxnSpPr>
            <a:cxnSpLocks/>
          </p:cNvCxnSpPr>
          <p:nvPr/>
        </p:nvCxnSpPr>
        <p:spPr>
          <a:xfrm>
            <a:off x="5653650" y="5504956"/>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2FB6AC8B-5E2F-4B03-9951-BCD9D51EC459}"/>
              </a:ext>
            </a:extLst>
          </p:cNvPr>
          <p:cNvCxnSpPr>
            <a:cxnSpLocks/>
          </p:cNvCxnSpPr>
          <p:nvPr/>
        </p:nvCxnSpPr>
        <p:spPr>
          <a:xfrm>
            <a:off x="5042655" y="4273355"/>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41791B-BFE4-4AE5-A99F-72162E87FB09}"/>
              </a:ext>
            </a:extLst>
          </p:cNvPr>
          <p:cNvCxnSpPr>
            <a:cxnSpLocks/>
          </p:cNvCxnSpPr>
          <p:nvPr/>
        </p:nvCxnSpPr>
        <p:spPr>
          <a:xfrm>
            <a:off x="4109518" y="3907723"/>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B651A09-A9BB-40BC-A5E4-C0D959E2AF3E}"/>
              </a:ext>
            </a:extLst>
          </p:cNvPr>
          <p:cNvCxnSpPr/>
          <p:nvPr/>
        </p:nvCxnSpPr>
        <p:spPr>
          <a:xfrm>
            <a:off x="279084" y="733580"/>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ABF0A82-32E0-4801-BD01-BC4BCA0EF2CB}"/>
              </a:ext>
            </a:extLst>
          </p:cNvPr>
          <p:cNvCxnSpPr/>
          <p:nvPr/>
        </p:nvCxnSpPr>
        <p:spPr>
          <a:xfrm>
            <a:off x="642868" y="741195"/>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045E9F9-EA12-4780-B7E8-36C1B9232633}"/>
              </a:ext>
            </a:extLst>
          </p:cNvPr>
          <p:cNvCxnSpPr/>
          <p:nvPr/>
        </p:nvCxnSpPr>
        <p:spPr>
          <a:xfrm>
            <a:off x="1195326" y="1106827"/>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46024B7-0380-420B-844D-210CDC4C1B54}"/>
              </a:ext>
            </a:extLst>
          </p:cNvPr>
          <p:cNvCxnSpPr/>
          <p:nvPr/>
        </p:nvCxnSpPr>
        <p:spPr>
          <a:xfrm>
            <a:off x="1584364" y="1066722"/>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821BA0B-07A2-4DEF-ABC8-814345AEF6B8}"/>
              </a:ext>
            </a:extLst>
          </p:cNvPr>
          <p:cNvCxnSpPr/>
          <p:nvPr/>
        </p:nvCxnSpPr>
        <p:spPr>
          <a:xfrm>
            <a:off x="2205978" y="1524589"/>
            <a:ext cx="0" cy="1250845"/>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ADB25E5A-713E-4EFA-8D0A-010E4B0BECBE}"/>
              </a:ext>
            </a:extLst>
          </p:cNvPr>
          <p:cNvCxnSpPr/>
          <p:nvPr/>
        </p:nvCxnSpPr>
        <p:spPr>
          <a:xfrm>
            <a:off x="2586231" y="1564840"/>
            <a:ext cx="0" cy="123160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9BD6FD-E621-4B4B-8EE3-D14370059121}"/>
              </a:ext>
            </a:extLst>
          </p:cNvPr>
          <p:cNvCxnSpPr/>
          <p:nvPr/>
        </p:nvCxnSpPr>
        <p:spPr>
          <a:xfrm>
            <a:off x="4370437" y="3907723"/>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ADF1E91C-01D7-4738-8BBC-B44BC25D27C1}"/>
              </a:ext>
            </a:extLst>
          </p:cNvPr>
          <p:cNvCxnSpPr/>
          <p:nvPr/>
        </p:nvCxnSpPr>
        <p:spPr>
          <a:xfrm>
            <a:off x="642868" y="4028592"/>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8018C17-14BD-49EA-A70F-DE494F6F34F7}"/>
              </a:ext>
            </a:extLst>
          </p:cNvPr>
          <p:cNvCxnSpPr/>
          <p:nvPr/>
        </p:nvCxnSpPr>
        <p:spPr>
          <a:xfrm>
            <a:off x="902448" y="4394224"/>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C8C1E70-5523-48C3-A212-44E3220F342F}"/>
              </a:ext>
            </a:extLst>
          </p:cNvPr>
          <p:cNvCxnSpPr/>
          <p:nvPr/>
        </p:nvCxnSpPr>
        <p:spPr>
          <a:xfrm>
            <a:off x="5304265" y="4273355"/>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5151844-8A0B-4B14-8D10-1809B6DBE014}"/>
              </a:ext>
            </a:extLst>
          </p:cNvPr>
          <p:cNvCxnSpPr/>
          <p:nvPr/>
        </p:nvCxnSpPr>
        <p:spPr>
          <a:xfrm>
            <a:off x="5930691" y="4754449"/>
            <a:ext cx="0" cy="1250845"/>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018F41B0-0174-476A-8B6D-D037291493C0}"/>
              </a:ext>
            </a:extLst>
          </p:cNvPr>
          <p:cNvSpPr/>
          <p:nvPr/>
        </p:nvSpPr>
        <p:spPr>
          <a:xfrm>
            <a:off x="-448046" y="314899"/>
            <a:ext cx="4064813"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6EB99458-9A82-4BA5-8FB9-CF7C9DBEC1F3}"/>
              </a:ext>
            </a:extLst>
          </p:cNvPr>
          <p:cNvSpPr/>
          <p:nvPr/>
        </p:nvSpPr>
        <p:spPr>
          <a:xfrm>
            <a:off x="5850795" y="121557"/>
            <a:ext cx="4064813"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F7AF5E5C-BD8D-45FD-807F-FDC6C69153F0}"/>
              </a:ext>
            </a:extLst>
          </p:cNvPr>
          <p:cNvSpPr/>
          <p:nvPr/>
        </p:nvSpPr>
        <p:spPr>
          <a:xfrm>
            <a:off x="118584" y="3566592"/>
            <a:ext cx="1402477"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2D54DB1A-4F21-4909-A78D-56E013046500}"/>
              </a:ext>
            </a:extLst>
          </p:cNvPr>
          <p:cNvCxnSpPr/>
          <p:nvPr/>
        </p:nvCxnSpPr>
        <p:spPr>
          <a:xfrm>
            <a:off x="1195326" y="4889155"/>
            <a:ext cx="0" cy="123160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58" name="Oval 57">
            <a:extLst>
              <a:ext uri="{FF2B5EF4-FFF2-40B4-BE49-F238E27FC236}">
                <a16:creationId xmlns:a16="http://schemas.microsoft.com/office/drawing/2014/main" id="{EE01D70B-02E4-455C-BBD3-6AF73873581D}"/>
              </a:ext>
            </a:extLst>
          </p:cNvPr>
          <p:cNvSpPr/>
          <p:nvPr/>
        </p:nvSpPr>
        <p:spPr>
          <a:xfrm>
            <a:off x="7163244" y="3508061"/>
            <a:ext cx="1402477"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ADB3EA83-B03B-4201-A42A-CE528790A9D8}"/>
              </a:ext>
            </a:extLst>
          </p:cNvPr>
          <p:cNvSpPr/>
          <p:nvPr/>
        </p:nvSpPr>
        <p:spPr>
          <a:xfrm>
            <a:off x="3290784" y="3660461"/>
            <a:ext cx="3253848" cy="307680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043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1"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B074-8A00-4D04-8277-F6257FC1D17B}"/>
              </a:ext>
            </a:extLst>
          </p:cNvPr>
          <p:cNvSpPr>
            <a:spLocks noGrp="1"/>
          </p:cNvSpPr>
          <p:nvPr>
            <p:ph type="title"/>
          </p:nvPr>
        </p:nvSpPr>
        <p:spPr>
          <a:xfrm>
            <a:off x="457200" y="0"/>
            <a:ext cx="8229600" cy="1143000"/>
          </a:xfrm>
        </p:spPr>
        <p:txBody>
          <a:bodyPr/>
          <a:lstStyle/>
          <a:p>
            <a:r>
              <a:rPr lang="en-US" dirty="0"/>
              <a:t>Model Revision</a:t>
            </a:r>
          </a:p>
        </p:txBody>
      </p:sp>
      <p:sp>
        <p:nvSpPr>
          <p:cNvPr id="3" name="Content Placeholder 2">
            <a:extLst>
              <a:ext uri="{FF2B5EF4-FFF2-40B4-BE49-F238E27FC236}">
                <a16:creationId xmlns:a16="http://schemas.microsoft.com/office/drawing/2014/main" id="{B28248EF-8021-4F22-B0CA-FBA0DC97DB72}"/>
              </a:ext>
            </a:extLst>
          </p:cNvPr>
          <p:cNvSpPr>
            <a:spLocks noGrp="1"/>
          </p:cNvSpPr>
          <p:nvPr>
            <p:ph idx="1"/>
          </p:nvPr>
        </p:nvSpPr>
        <p:spPr>
          <a:xfrm>
            <a:off x="457200" y="1460310"/>
            <a:ext cx="8229600" cy="5397690"/>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What have we figure out?</a:t>
            </a:r>
          </a:p>
          <a:p>
            <a:pPr marL="0" indent="0">
              <a:buNone/>
            </a:pPr>
            <a:r>
              <a:rPr lang="en-US" dirty="0">
                <a:latin typeface="Arial" panose="020B0604020202020204" pitchFamily="34" charset="0"/>
                <a:cs typeface="Arial" panose="020B0604020202020204" pitchFamily="34" charset="0"/>
              </a:rPr>
              <a:t> What carries the hereditable information from parent to offspring?</a:t>
            </a:r>
          </a:p>
          <a:p>
            <a:pPr marL="0" indent="0" algn="ctr">
              <a:buNone/>
            </a:pPr>
            <a:r>
              <a:rPr lang="en-US" dirty="0">
                <a:solidFill>
                  <a:srgbClr val="FF0000"/>
                </a:solidFill>
                <a:latin typeface="Arial" panose="020B0604020202020204" pitchFamily="34" charset="0"/>
                <a:cs typeface="Arial" panose="020B0604020202020204" pitchFamily="34" charset="0"/>
              </a:rPr>
              <a:t>Gametes</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 process of making gametes is called </a:t>
            </a:r>
            <a:r>
              <a:rPr lang="en-US" dirty="0">
                <a:solidFill>
                  <a:srgbClr val="FF0000"/>
                </a:solidFill>
                <a:latin typeface="Arial" panose="020B0604020202020204" pitchFamily="34" charset="0"/>
                <a:cs typeface="Arial" panose="020B0604020202020204" pitchFamily="34" charset="0"/>
              </a:rPr>
              <a:t>Meiosis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We have figure out some key details to making gametes. </a:t>
            </a:r>
          </a:p>
          <a:p>
            <a:pPr marL="0" indent="0">
              <a:buNone/>
            </a:pPr>
            <a:r>
              <a:rPr lang="en-US" dirty="0">
                <a:latin typeface="Arial" panose="020B0604020202020204" pitchFamily="34" charset="0"/>
                <a:cs typeface="Arial" panose="020B0604020202020204" pitchFamily="34" charset="0"/>
              </a:rPr>
              <a:t>What do we add/delete/ revise in our model?</a:t>
            </a:r>
          </a:p>
          <a:p>
            <a:pPr marL="0" indent="0">
              <a:buNone/>
            </a:pPr>
            <a:endParaRPr lang="en-US" dirty="0"/>
          </a:p>
        </p:txBody>
      </p:sp>
      <p:pic>
        <p:nvPicPr>
          <p:cNvPr id="4" name="Picture 3">
            <a:extLst>
              <a:ext uri="{FF2B5EF4-FFF2-40B4-BE49-F238E27FC236}">
                <a16:creationId xmlns:a16="http://schemas.microsoft.com/office/drawing/2014/main" id="{555EC330-1A72-4E96-99C9-ADFF80F614D3}"/>
              </a:ext>
            </a:extLst>
          </p:cNvPr>
          <p:cNvPicPr>
            <a:picLocks noChangeAspect="1"/>
          </p:cNvPicPr>
          <p:nvPr/>
        </p:nvPicPr>
        <p:blipFill>
          <a:blip r:embed="rId3"/>
          <a:stretch>
            <a:fillRect/>
          </a:stretch>
        </p:blipFill>
        <p:spPr>
          <a:xfrm>
            <a:off x="1189914" y="571499"/>
            <a:ext cx="829128" cy="847417"/>
          </a:xfrm>
          <a:prstGeom prst="rect">
            <a:avLst/>
          </a:prstGeom>
        </p:spPr>
      </p:pic>
    </p:spTree>
    <p:extLst>
      <p:ext uri="{BB962C8B-B14F-4D97-AF65-F5344CB8AC3E}">
        <p14:creationId xmlns:p14="http://schemas.microsoft.com/office/powerpoint/2010/main" val="113866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7B51-B1E1-48E0-8E88-F263B35D48D0}"/>
              </a:ext>
            </a:extLst>
          </p:cNvPr>
          <p:cNvSpPr>
            <a:spLocks noGrp="1"/>
          </p:cNvSpPr>
          <p:nvPr>
            <p:ph type="title"/>
          </p:nvPr>
        </p:nvSpPr>
        <p:spPr>
          <a:xfrm>
            <a:off x="457200" y="20638"/>
            <a:ext cx="8229600" cy="1411922"/>
          </a:xfrm>
        </p:spPr>
        <p:txBody>
          <a:bodyPr>
            <a:noAutofit/>
          </a:bodyPr>
          <a:lstStyle/>
          <a:p>
            <a:r>
              <a:rPr lang="en-US" sz="2400" dirty="0"/>
              <a:t>Model Revision</a:t>
            </a:r>
            <a:br>
              <a:rPr lang="en-US" sz="2400" dirty="0"/>
            </a:br>
            <a:r>
              <a:rPr lang="en-US" sz="2400" b="1" dirty="0">
                <a:solidFill>
                  <a:prstClr val="black"/>
                </a:solidFill>
                <a:latin typeface="Arial" panose="020B0604020202020204" pitchFamily="34" charset="0"/>
                <a:cs typeface="Arial" panose="020B0604020202020204" pitchFamily="34" charset="0"/>
              </a:rPr>
              <a:t>How does the hereditable information get from the parents to the offspring?</a:t>
            </a:r>
            <a:endParaRPr lang="en-US" sz="2400" dirty="0"/>
          </a:p>
        </p:txBody>
      </p:sp>
      <p:sp>
        <p:nvSpPr>
          <p:cNvPr id="3" name="Content Placeholder 2">
            <a:extLst>
              <a:ext uri="{FF2B5EF4-FFF2-40B4-BE49-F238E27FC236}">
                <a16:creationId xmlns:a16="http://schemas.microsoft.com/office/drawing/2014/main" id="{BCCA119C-DE72-46E5-A56A-2C644345E798}"/>
              </a:ext>
            </a:extLst>
          </p:cNvPr>
          <p:cNvSpPr>
            <a:spLocks noGrp="1"/>
          </p:cNvSpPr>
          <p:nvPr>
            <p:ph idx="1"/>
          </p:nvPr>
        </p:nvSpPr>
        <p:spPr>
          <a:xfrm>
            <a:off x="457200" y="1432560"/>
            <a:ext cx="8229600" cy="4693603"/>
          </a:xfrm>
        </p:spPr>
        <p:txBody>
          <a:bodyPr/>
          <a:lstStyle/>
          <a:p>
            <a:endParaRPr lang="en-US" dirty="0"/>
          </a:p>
        </p:txBody>
      </p:sp>
    </p:spTree>
    <p:extLst>
      <p:ext uri="{BB962C8B-B14F-4D97-AF65-F5344CB8AC3E}">
        <p14:creationId xmlns:p14="http://schemas.microsoft.com/office/powerpoint/2010/main" val="4135394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837" y="1339121"/>
            <a:ext cx="7686861" cy="3108543"/>
          </a:xfrm>
          <a:prstGeom prst="rect">
            <a:avLst/>
          </a:prstGeom>
          <a:noFill/>
        </p:spPr>
        <p:txBody>
          <a:bodyPr wrap="square" rtlCol="0">
            <a:spAutoFit/>
          </a:bodyPr>
          <a:lstStyle/>
          <a:p>
            <a:r>
              <a:rPr lang="en-US" sz="2800" dirty="0">
                <a:solidFill>
                  <a:srgbClr val="002060"/>
                </a:solidFill>
                <a:latin typeface="Arial" panose="020B0604020202020204" pitchFamily="34" charset="0"/>
                <a:cs typeface="Arial" panose="020B0604020202020204" pitchFamily="34" charset="0"/>
              </a:rPr>
              <a:t>WHY do we need to make these special gamete cells</a:t>
            </a:r>
          </a:p>
          <a:p>
            <a:endParaRPr lang="en-US" sz="2800" dirty="0">
              <a:solidFill>
                <a:srgbClr val="0070C0"/>
              </a:solidFill>
              <a:latin typeface="Arial" panose="020B0604020202020204" pitchFamily="34" charset="0"/>
              <a:cs typeface="Arial" panose="020B0604020202020204" pitchFamily="34" charset="0"/>
            </a:endParaRPr>
          </a:p>
          <a:p>
            <a:r>
              <a:rPr lang="en-US" sz="2800" dirty="0">
                <a:solidFill>
                  <a:srgbClr val="3F6EB3"/>
                </a:solidFill>
                <a:latin typeface="Arial" panose="020B0604020202020204" pitchFamily="34" charset="0"/>
                <a:cs typeface="Arial" panose="020B0604020202020204" pitchFamily="34" charset="0"/>
              </a:rPr>
              <a:t>Use our model and write your thoughts in </a:t>
            </a:r>
            <a:r>
              <a:rPr lang="en-US" sz="2800" b="1" dirty="0">
                <a:solidFill>
                  <a:srgbClr val="3F6EB3"/>
                </a:solidFill>
                <a:latin typeface="Arial" panose="020B0604020202020204" pitchFamily="34" charset="0"/>
                <a:cs typeface="Arial" panose="020B0604020202020204" pitchFamily="34" charset="0"/>
              </a:rPr>
              <a:t>Doodle Box I</a:t>
            </a:r>
          </a:p>
          <a:p>
            <a:endParaRPr lang="en-US" sz="2800" b="1" dirty="0">
              <a:solidFill>
                <a:srgbClr val="3F6EB3"/>
              </a:solidFill>
              <a:latin typeface="Arial" panose="020B0604020202020204" pitchFamily="34" charset="0"/>
              <a:cs typeface="Arial" panose="020B0604020202020204" pitchFamily="34" charset="0"/>
            </a:endParaRPr>
          </a:p>
          <a:p>
            <a:r>
              <a:rPr lang="en-US" sz="2800" b="1" dirty="0">
                <a:solidFill>
                  <a:srgbClr val="3F6EB3"/>
                </a:solidFill>
                <a:latin typeface="Arial" panose="020B0604020202020204" pitchFamily="34" charset="0"/>
                <a:cs typeface="Arial" panose="020B0604020202020204" pitchFamily="34" charset="0"/>
              </a:rPr>
              <a:t>Share your ideas with your partner</a:t>
            </a:r>
          </a:p>
        </p:txBody>
      </p:sp>
      <p:sp>
        <p:nvSpPr>
          <p:cNvPr id="2" name="Oval 1"/>
          <p:cNvSpPr/>
          <p:nvPr/>
        </p:nvSpPr>
        <p:spPr>
          <a:xfrm>
            <a:off x="2736437" y="4843703"/>
            <a:ext cx="2080260" cy="1874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88" y="5035278"/>
            <a:ext cx="1642364" cy="16423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04283" y="4446455"/>
            <a:ext cx="2193880" cy="2010611"/>
          </a:xfrm>
          <a:prstGeom prst="rect">
            <a:avLst/>
          </a:prstGeom>
        </p:spPr>
      </p:pic>
      <p:sp>
        <p:nvSpPr>
          <p:cNvPr id="7" name="TextBox 6"/>
          <p:cNvSpPr txBox="1"/>
          <p:nvPr/>
        </p:nvSpPr>
        <p:spPr>
          <a:xfrm>
            <a:off x="1243076" y="5035278"/>
            <a:ext cx="1124458" cy="584775"/>
          </a:xfrm>
          <a:prstGeom prst="rect">
            <a:avLst/>
          </a:prstGeom>
          <a:noFill/>
        </p:spPr>
        <p:txBody>
          <a:bodyPr wrap="square" rtlCol="0">
            <a:spAutoFit/>
          </a:bodyPr>
          <a:lstStyle/>
          <a:p>
            <a:r>
              <a:rPr lang="en-US" sz="3200" b="1" dirty="0">
                <a:solidFill>
                  <a:schemeClr val="bg1"/>
                </a:solidFill>
              </a:rPr>
              <a:t>46</a:t>
            </a:r>
          </a:p>
        </p:txBody>
      </p:sp>
      <p:sp>
        <p:nvSpPr>
          <p:cNvPr id="8" name="TextBox 7"/>
          <p:cNvSpPr txBox="1"/>
          <p:nvPr/>
        </p:nvSpPr>
        <p:spPr>
          <a:xfrm>
            <a:off x="3287522" y="5004501"/>
            <a:ext cx="765193" cy="646331"/>
          </a:xfrm>
          <a:prstGeom prst="rect">
            <a:avLst/>
          </a:prstGeom>
          <a:noFill/>
        </p:spPr>
        <p:txBody>
          <a:bodyPr wrap="square" rtlCol="0">
            <a:spAutoFit/>
          </a:bodyPr>
          <a:lstStyle/>
          <a:p>
            <a:r>
              <a:rPr lang="en-US" sz="3600" b="1" dirty="0"/>
              <a:t>46</a:t>
            </a:r>
          </a:p>
        </p:txBody>
      </p:sp>
      <p:sp>
        <p:nvSpPr>
          <p:cNvPr id="9" name="TextBox 8"/>
          <p:cNvSpPr txBox="1"/>
          <p:nvPr/>
        </p:nvSpPr>
        <p:spPr>
          <a:xfrm>
            <a:off x="2049195" y="4765300"/>
            <a:ext cx="640079" cy="1015663"/>
          </a:xfrm>
          <a:prstGeom prst="rect">
            <a:avLst/>
          </a:prstGeom>
          <a:noFill/>
        </p:spPr>
        <p:txBody>
          <a:bodyPr wrap="square" rtlCol="0">
            <a:spAutoFit/>
          </a:bodyPr>
          <a:lstStyle/>
          <a:p>
            <a:r>
              <a:rPr lang="en-US" sz="6000" b="1" dirty="0"/>
              <a:t>+</a:t>
            </a:r>
          </a:p>
        </p:txBody>
      </p:sp>
      <p:sp>
        <p:nvSpPr>
          <p:cNvPr id="10" name="TextBox 9"/>
          <p:cNvSpPr txBox="1"/>
          <p:nvPr/>
        </p:nvSpPr>
        <p:spPr>
          <a:xfrm>
            <a:off x="5162804" y="4943930"/>
            <a:ext cx="549227" cy="1015663"/>
          </a:xfrm>
          <a:prstGeom prst="rect">
            <a:avLst/>
          </a:prstGeom>
          <a:noFill/>
        </p:spPr>
        <p:txBody>
          <a:bodyPr wrap="square" rtlCol="0">
            <a:spAutoFit/>
          </a:bodyPr>
          <a:lstStyle/>
          <a:p>
            <a:r>
              <a:rPr lang="en-US" sz="6000" b="1" dirty="0"/>
              <a:t>=</a:t>
            </a:r>
          </a:p>
        </p:txBody>
      </p:sp>
      <p:sp>
        <p:nvSpPr>
          <p:cNvPr id="11" name="TextBox 10"/>
          <p:cNvSpPr txBox="1"/>
          <p:nvPr/>
        </p:nvSpPr>
        <p:spPr>
          <a:xfrm>
            <a:off x="5926023" y="5269309"/>
            <a:ext cx="859841" cy="646331"/>
          </a:xfrm>
          <a:prstGeom prst="rect">
            <a:avLst/>
          </a:prstGeom>
          <a:noFill/>
        </p:spPr>
        <p:txBody>
          <a:bodyPr wrap="square" rtlCol="0">
            <a:spAutoFit/>
          </a:bodyPr>
          <a:lstStyle/>
          <a:p>
            <a:r>
              <a:rPr lang="en-US" sz="3600" b="1" dirty="0"/>
              <a:t>92</a:t>
            </a:r>
          </a:p>
        </p:txBody>
      </p:sp>
      <p:sp>
        <p:nvSpPr>
          <p:cNvPr id="12" name="Multiply 11"/>
          <p:cNvSpPr/>
          <p:nvPr/>
        </p:nvSpPr>
        <p:spPr>
          <a:xfrm>
            <a:off x="5974334" y="4437762"/>
            <a:ext cx="2395801" cy="1779806"/>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2F0154-EFC5-4DE5-B8DB-E85B3A1A7FD2}"/>
              </a:ext>
            </a:extLst>
          </p:cNvPr>
          <p:cNvSpPr txBox="1"/>
          <p:nvPr/>
        </p:nvSpPr>
        <p:spPr>
          <a:xfrm>
            <a:off x="508288" y="140460"/>
            <a:ext cx="8265598" cy="1077218"/>
          </a:xfrm>
          <a:prstGeom prst="rect">
            <a:avLst/>
          </a:prstGeom>
          <a:noFill/>
        </p:spPr>
        <p:txBody>
          <a:bodyPr wrap="square" rtlCol="0">
            <a:spAutoFit/>
          </a:bodyPr>
          <a:lstStyle/>
          <a:p>
            <a:pPr algn="ctr"/>
            <a:r>
              <a:rPr lang="en-US" sz="3200" dirty="0">
                <a:solidFill>
                  <a:srgbClr val="002060"/>
                </a:solidFill>
                <a:latin typeface="Arial" panose="020B0604020202020204" pitchFamily="34" charset="0"/>
                <a:cs typeface="Arial" panose="020B0604020202020204" pitchFamily="34" charset="0"/>
              </a:rPr>
              <a:t>Let’s use our model to make sense </a:t>
            </a:r>
          </a:p>
          <a:p>
            <a:pPr algn="ctr"/>
            <a:r>
              <a:rPr lang="en-US" sz="3200" dirty="0">
                <a:solidFill>
                  <a:srgbClr val="002060"/>
                </a:solidFill>
                <a:latin typeface="Arial" panose="020B0604020202020204" pitchFamily="34" charset="0"/>
                <a:cs typeface="Arial" panose="020B0604020202020204" pitchFamily="34" charset="0"/>
              </a:rPr>
              <a:t>of a few more things</a:t>
            </a:r>
          </a:p>
        </p:txBody>
      </p:sp>
      <p:pic>
        <p:nvPicPr>
          <p:cNvPr id="14" name="Picture 13">
            <a:extLst>
              <a:ext uri="{FF2B5EF4-FFF2-40B4-BE49-F238E27FC236}">
                <a16:creationId xmlns:a16="http://schemas.microsoft.com/office/drawing/2014/main" id="{95050CB0-A0C1-40A6-A6D4-93DBB4889634}"/>
              </a:ext>
            </a:extLst>
          </p:cNvPr>
          <p:cNvPicPr>
            <a:picLocks noChangeAspect="1"/>
          </p:cNvPicPr>
          <p:nvPr/>
        </p:nvPicPr>
        <p:blipFill>
          <a:blip r:embed="rId5"/>
          <a:stretch>
            <a:fillRect/>
          </a:stretch>
        </p:blipFill>
        <p:spPr>
          <a:xfrm>
            <a:off x="464698" y="1006190"/>
            <a:ext cx="829128" cy="847417"/>
          </a:xfrm>
          <a:prstGeom prst="rect">
            <a:avLst/>
          </a:prstGeom>
        </p:spPr>
      </p:pic>
      <p:pic>
        <p:nvPicPr>
          <p:cNvPr id="15" name="Picture 14">
            <a:extLst>
              <a:ext uri="{FF2B5EF4-FFF2-40B4-BE49-F238E27FC236}">
                <a16:creationId xmlns:a16="http://schemas.microsoft.com/office/drawing/2014/main" id="{5962EF90-5C94-43B0-A4C4-EF9F4A69CABD}"/>
              </a:ext>
            </a:extLst>
          </p:cNvPr>
          <p:cNvPicPr>
            <a:picLocks noChangeAspect="1"/>
          </p:cNvPicPr>
          <p:nvPr/>
        </p:nvPicPr>
        <p:blipFill>
          <a:blip r:embed="rId6"/>
          <a:stretch>
            <a:fillRect/>
          </a:stretch>
        </p:blipFill>
        <p:spPr>
          <a:xfrm>
            <a:off x="577292" y="2325861"/>
            <a:ext cx="664522" cy="755970"/>
          </a:xfrm>
          <a:prstGeom prst="rect">
            <a:avLst/>
          </a:prstGeom>
        </p:spPr>
      </p:pic>
      <p:pic>
        <p:nvPicPr>
          <p:cNvPr id="16" name="Picture 15">
            <a:extLst>
              <a:ext uri="{FF2B5EF4-FFF2-40B4-BE49-F238E27FC236}">
                <a16:creationId xmlns:a16="http://schemas.microsoft.com/office/drawing/2014/main" id="{74683D4E-BB1C-4F9F-9D21-27A72850316D}"/>
              </a:ext>
            </a:extLst>
          </p:cNvPr>
          <p:cNvPicPr>
            <a:picLocks noChangeAspect="1"/>
          </p:cNvPicPr>
          <p:nvPr/>
        </p:nvPicPr>
        <p:blipFill>
          <a:blip r:embed="rId7"/>
          <a:stretch>
            <a:fillRect/>
          </a:stretch>
        </p:blipFill>
        <p:spPr>
          <a:xfrm>
            <a:off x="577292" y="3565416"/>
            <a:ext cx="618793" cy="790216"/>
          </a:xfrm>
          <a:prstGeom prst="rect">
            <a:avLst/>
          </a:prstGeom>
        </p:spPr>
      </p:pic>
    </p:spTree>
    <p:extLst>
      <p:ext uri="{BB962C8B-B14F-4D97-AF65-F5344CB8AC3E}">
        <p14:creationId xmlns:p14="http://schemas.microsoft.com/office/powerpoint/2010/main" val="81771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836661" y="2119106"/>
            <a:ext cx="3153996" cy="264978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95748" y="2147518"/>
            <a:ext cx="3186771" cy="26444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26343" y="110335"/>
            <a:ext cx="7929936" cy="3233625"/>
          </a:xfrm>
        </p:spPr>
        <p:txBody>
          <a:bodyPr>
            <a:normAutofit/>
          </a:bodyPr>
          <a:lstStyle/>
          <a:p>
            <a:pPr marL="0" indent="0">
              <a:buNone/>
            </a:pPr>
            <a:r>
              <a:rPr lang="en-US" sz="2800" b="1" dirty="0">
                <a:solidFill>
                  <a:srgbClr val="002060"/>
                </a:solidFill>
                <a:latin typeface="Arial" panose="020B0604020202020204" pitchFamily="34" charset="0"/>
                <a:cs typeface="Arial" panose="020B0604020202020204" pitchFamily="34" charset="0"/>
              </a:rPr>
              <a:t>WHY does each person have two of each kind of chromosome? </a:t>
            </a:r>
            <a:r>
              <a:rPr lang="en-US" sz="2400" b="1" dirty="0">
                <a:solidFill>
                  <a:srgbClr val="002060"/>
                </a:solidFill>
                <a:latin typeface="Arial" panose="020B0604020202020204" pitchFamily="34" charset="0"/>
                <a:cs typeface="Arial" panose="020B0604020202020204" pitchFamily="34" charset="0"/>
              </a:rPr>
              <a:t>(2 long, 2 medium, 2 short)</a:t>
            </a:r>
            <a:endParaRPr lang="en-US" sz="2800" b="1" dirty="0">
              <a:latin typeface="Arial" panose="020B0604020202020204" pitchFamily="34" charset="0"/>
              <a:cs typeface="Arial" panose="020B0604020202020204" pitchFamily="34" charset="0"/>
            </a:endParaRPr>
          </a:p>
          <a:p>
            <a:pPr marL="0" indent="0">
              <a:buNone/>
            </a:pPr>
            <a:r>
              <a:rPr lang="en-US" sz="2800" dirty="0">
                <a:solidFill>
                  <a:srgbClr val="3F6EB3"/>
                </a:solidFill>
                <a:latin typeface="Arial" panose="020B0604020202020204" pitchFamily="34" charset="0"/>
                <a:cs typeface="Arial" panose="020B0604020202020204" pitchFamily="34" charset="0"/>
              </a:rPr>
              <a:t>Write your ideas in </a:t>
            </a:r>
            <a:r>
              <a:rPr lang="en-US" sz="2800" b="1" dirty="0">
                <a:solidFill>
                  <a:srgbClr val="3F6EB3"/>
                </a:solidFill>
                <a:latin typeface="Arial" panose="020B0604020202020204" pitchFamily="34" charset="0"/>
                <a:cs typeface="Arial" panose="020B0604020202020204" pitchFamily="34" charset="0"/>
              </a:rPr>
              <a:t>Doodle Box J</a:t>
            </a:r>
          </a:p>
        </p:txBody>
      </p:sp>
      <p:cxnSp>
        <p:nvCxnSpPr>
          <p:cNvPr id="5" name="Straight Connector 4"/>
          <p:cNvCxnSpPr>
            <a:cxnSpLocks/>
          </p:cNvCxnSpPr>
          <p:nvPr/>
        </p:nvCxnSpPr>
        <p:spPr>
          <a:xfrm>
            <a:off x="410140" y="2338770"/>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a:cxnSpLocks/>
          </p:cNvCxnSpPr>
          <p:nvPr/>
        </p:nvCxnSpPr>
        <p:spPr>
          <a:xfrm>
            <a:off x="790976" y="2327118"/>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a:off x="1359882" y="2682630"/>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a:off x="1730341" y="2670840"/>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cxnSpLocks/>
          </p:cNvCxnSpPr>
          <p:nvPr/>
        </p:nvCxnSpPr>
        <p:spPr>
          <a:xfrm>
            <a:off x="2287372" y="3160292"/>
            <a:ext cx="0" cy="123160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2662474" y="3891555"/>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82831" y="2364408"/>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546615" y="2372023"/>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099073" y="2737655"/>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88111" y="2697550"/>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109725" y="3155417"/>
            <a:ext cx="0" cy="1250845"/>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489978" y="3195668"/>
            <a:ext cx="0" cy="123160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911025" y="4426365"/>
            <a:ext cx="962020" cy="646331"/>
          </a:xfrm>
          <a:prstGeom prst="rect">
            <a:avLst/>
          </a:prstGeom>
          <a:noFill/>
        </p:spPr>
        <p:txBody>
          <a:bodyPr wrap="square" rtlCol="0">
            <a:spAutoFit/>
          </a:bodyPr>
          <a:lstStyle/>
          <a:p>
            <a:r>
              <a:rPr lang="en-US" b="1" dirty="0"/>
              <a:t>A’     B’</a:t>
            </a:r>
          </a:p>
          <a:p>
            <a:endParaRPr lang="en-US" dirty="0"/>
          </a:p>
        </p:txBody>
      </p:sp>
      <p:sp>
        <p:nvSpPr>
          <p:cNvPr id="42" name="TextBox 41"/>
          <p:cNvSpPr txBox="1"/>
          <p:nvPr/>
        </p:nvSpPr>
        <p:spPr>
          <a:xfrm>
            <a:off x="4307269" y="2094042"/>
            <a:ext cx="679894" cy="923330"/>
          </a:xfrm>
          <a:prstGeom prst="rect">
            <a:avLst/>
          </a:prstGeom>
          <a:noFill/>
        </p:spPr>
        <p:txBody>
          <a:bodyPr wrap="square" rtlCol="0">
            <a:spAutoFit/>
          </a:bodyPr>
          <a:lstStyle/>
          <a:p>
            <a:r>
              <a:rPr lang="en-US" sz="5400" dirty="0"/>
              <a:t>x</a:t>
            </a:r>
            <a:r>
              <a:rPr lang="en-US" dirty="0"/>
              <a:t> </a:t>
            </a:r>
            <a:endParaRPr lang="en-US" sz="9600" dirty="0"/>
          </a:p>
        </p:txBody>
      </p:sp>
      <p:sp>
        <p:nvSpPr>
          <p:cNvPr id="2" name="TextBox 1"/>
          <p:cNvSpPr txBox="1"/>
          <p:nvPr/>
        </p:nvSpPr>
        <p:spPr>
          <a:xfrm>
            <a:off x="4696702" y="4106713"/>
            <a:ext cx="2197701" cy="584775"/>
          </a:xfrm>
          <a:prstGeom prst="rect">
            <a:avLst/>
          </a:prstGeom>
          <a:noFill/>
        </p:spPr>
        <p:txBody>
          <a:bodyPr wrap="square" rtlCol="0">
            <a:spAutoFit/>
          </a:bodyPr>
          <a:lstStyle/>
          <a:p>
            <a:r>
              <a:rPr lang="en-US" sz="3200" b="1" dirty="0"/>
              <a:t>BABY</a:t>
            </a:r>
          </a:p>
        </p:txBody>
      </p:sp>
      <p:sp>
        <p:nvSpPr>
          <p:cNvPr id="4" name="TextBox 3"/>
          <p:cNvSpPr txBox="1"/>
          <p:nvPr/>
        </p:nvSpPr>
        <p:spPr>
          <a:xfrm>
            <a:off x="7825285" y="2196234"/>
            <a:ext cx="1078829" cy="523220"/>
          </a:xfrm>
          <a:prstGeom prst="rect">
            <a:avLst/>
          </a:prstGeom>
          <a:noFill/>
        </p:spPr>
        <p:txBody>
          <a:bodyPr wrap="square" rtlCol="0">
            <a:spAutoFit/>
          </a:bodyPr>
          <a:lstStyle/>
          <a:p>
            <a:r>
              <a:rPr lang="en-US" sz="2800" b="1" dirty="0"/>
              <a:t>MOM</a:t>
            </a:r>
          </a:p>
        </p:txBody>
      </p:sp>
      <p:sp>
        <p:nvSpPr>
          <p:cNvPr id="40" name="TextBox 39">
            <a:extLst>
              <a:ext uri="{FF2B5EF4-FFF2-40B4-BE49-F238E27FC236}">
                <a16:creationId xmlns:a16="http://schemas.microsoft.com/office/drawing/2014/main" id="{3074EAF3-3C0B-4522-8D19-03485D6F2ABD}"/>
              </a:ext>
            </a:extLst>
          </p:cNvPr>
          <p:cNvSpPr txBox="1"/>
          <p:nvPr/>
        </p:nvSpPr>
        <p:spPr>
          <a:xfrm>
            <a:off x="6903097" y="4421020"/>
            <a:ext cx="962020" cy="646331"/>
          </a:xfrm>
          <a:prstGeom prst="rect">
            <a:avLst/>
          </a:prstGeom>
          <a:noFill/>
        </p:spPr>
        <p:txBody>
          <a:bodyPr wrap="square" rtlCol="0">
            <a:spAutoFit/>
          </a:bodyPr>
          <a:lstStyle/>
          <a:p>
            <a:r>
              <a:rPr lang="en-US" b="1" dirty="0"/>
              <a:t>A’     B’</a:t>
            </a:r>
          </a:p>
          <a:p>
            <a:endParaRPr lang="en-US" dirty="0"/>
          </a:p>
        </p:txBody>
      </p:sp>
      <p:sp>
        <p:nvSpPr>
          <p:cNvPr id="41" name="TextBox 40">
            <a:extLst>
              <a:ext uri="{FF2B5EF4-FFF2-40B4-BE49-F238E27FC236}">
                <a16:creationId xmlns:a16="http://schemas.microsoft.com/office/drawing/2014/main" id="{E4AFCA6F-8D03-438B-A0A8-7BC3CADFF448}"/>
              </a:ext>
            </a:extLst>
          </p:cNvPr>
          <p:cNvSpPr txBox="1"/>
          <p:nvPr/>
        </p:nvSpPr>
        <p:spPr>
          <a:xfrm>
            <a:off x="6018986" y="4437389"/>
            <a:ext cx="962020" cy="646331"/>
          </a:xfrm>
          <a:prstGeom prst="rect">
            <a:avLst/>
          </a:prstGeom>
          <a:noFill/>
        </p:spPr>
        <p:txBody>
          <a:bodyPr wrap="square" rtlCol="0">
            <a:spAutoFit/>
          </a:bodyPr>
          <a:lstStyle/>
          <a:p>
            <a:r>
              <a:rPr lang="en-US" b="1" dirty="0"/>
              <a:t>A’    B’</a:t>
            </a:r>
          </a:p>
          <a:p>
            <a:endParaRPr lang="en-US" dirty="0"/>
          </a:p>
        </p:txBody>
      </p:sp>
      <p:sp>
        <p:nvSpPr>
          <p:cNvPr id="43" name="TextBox 42">
            <a:extLst>
              <a:ext uri="{FF2B5EF4-FFF2-40B4-BE49-F238E27FC236}">
                <a16:creationId xmlns:a16="http://schemas.microsoft.com/office/drawing/2014/main" id="{4A332164-6C79-46A8-AFD8-F3BBD9EB0312}"/>
              </a:ext>
            </a:extLst>
          </p:cNvPr>
          <p:cNvSpPr txBox="1"/>
          <p:nvPr/>
        </p:nvSpPr>
        <p:spPr>
          <a:xfrm>
            <a:off x="203180" y="4385541"/>
            <a:ext cx="1051759" cy="646331"/>
          </a:xfrm>
          <a:prstGeom prst="rect">
            <a:avLst/>
          </a:prstGeom>
          <a:noFill/>
        </p:spPr>
        <p:txBody>
          <a:bodyPr wrap="square" rtlCol="0">
            <a:spAutoFit/>
          </a:bodyPr>
          <a:lstStyle/>
          <a:p>
            <a:r>
              <a:rPr lang="en-US" b="1" dirty="0"/>
              <a:t> A     B</a:t>
            </a:r>
          </a:p>
          <a:p>
            <a:endParaRPr lang="en-US" dirty="0"/>
          </a:p>
        </p:txBody>
      </p:sp>
      <p:sp>
        <p:nvSpPr>
          <p:cNvPr id="44" name="TextBox 43">
            <a:extLst>
              <a:ext uri="{FF2B5EF4-FFF2-40B4-BE49-F238E27FC236}">
                <a16:creationId xmlns:a16="http://schemas.microsoft.com/office/drawing/2014/main" id="{B73DAF7D-4A74-40E1-A0AC-8ECAF9DACE63}"/>
              </a:ext>
            </a:extLst>
          </p:cNvPr>
          <p:cNvSpPr txBox="1"/>
          <p:nvPr/>
        </p:nvSpPr>
        <p:spPr>
          <a:xfrm>
            <a:off x="2099824" y="4365369"/>
            <a:ext cx="962020" cy="646331"/>
          </a:xfrm>
          <a:prstGeom prst="rect">
            <a:avLst/>
          </a:prstGeom>
          <a:noFill/>
        </p:spPr>
        <p:txBody>
          <a:bodyPr wrap="square" rtlCol="0">
            <a:spAutoFit/>
          </a:bodyPr>
          <a:lstStyle/>
          <a:p>
            <a:r>
              <a:rPr lang="en-US" b="1" dirty="0"/>
              <a:t> A    B</a:t>
            </a:r>
          </a:p>
          <a:p>
            <a:endParaRPr lang="en-US" dirty="0"/>
          </a:p>
        </p:txBody>
      </p:sp>
      <p:sp>
        <p:nvSpPr>
          <p:cNvPr id="45" name="TextBox 44">
            <a:extLst>
              <a:ext uri="{FF2B5EF4-FFF2-40B4-BE49-F238E27FC236}">
                <a16:creationId xmlns:a16="http://schemas.microsoft.com/office/drawing/2014/main" id="{49268911-E93C-4BE0-BBED-FD642A7B6D5C}"/>
              </a:ext>
            </a:extLst>
          </p:cNvPr>
          <p:cNvSpPr txBox="1"/>
          <p:nvPr/>
        </p:nvSpPr>
        <p:spPr>
          <a:xfrm>
            <a:off x="1136994" y="4375488"/>
            <a:ext cx="1051759" cy="646331"/>
          </a:xfrm>
          <a:prstGeom prst="rect">
            <a:avLst/>
          </a:prstGeom>
          <a:noFill/>
        </p:spPr>
        <p:txBody>
          <a:bodyPr wrap="square" rtlCol="0">
            <a:spAutoFit/>
          </a:bodyPr>
          <a:lstStyle/>
          <a:p>
            <a:r>
              <a:rPr lang="en-US" b="1" dirty="0"/>
              <a:t> A     B</a:t>
            </a:r>
          </a:p>
          <a:p>
            <a:endParaRPr lang="en-US" dirty="0"/>
          </a:p>
        </p:txBody>
      </p:sp>
      <p:sp>
        <p:nvSpPr>
          <p:cNvPr id="11" name="Rectangle 10">
            <a:extLst>
              <a:ext uri="{FF2B5EF4-FFF2-40B4-BE49-F238E27FC236}">
                <a16:creationId xmlns:a16="http://schemas.microsoft.com/office/drawing/2014/main" id="{658C47C6-3075-4C79-9B96-65AAB8548231}"/>
              </a:ext>
            </a:extLst>
          </p:cNvPr>
          <p:cNvSpPr/>
          <p:nvPr/>
        </p:nvSpPr>
        <p:spPr>
          <a:xfrm>
            <a:off x="1280912" y="1582437"/>
            <a:ext cx="5684569" cy="523220"/>
          </a:xfrm>
          <a:prstGeom prst="rect">
            <a:avLst/>
          </a:prstGeom>
        </p:spPr>
        <p:txBody>
          <a:bodyPr wrap="none">
            <a:spAutoFit/>
          </a:bodyPr>
          <a:lstStyle/>
          <a:p>
            <a:r>
              <a:rPr lang="en-US" sz="2800" dirty="0">
                <a:solidFill>
                  <a:srgbClr val="3F6EB3"/>
                </a:solidFill>
                <a:latin typeface="Arial" panose="020B0604020202020204" pitchFamily="34" charset="0"/>
                <a:cs typeface="Arial" panose="020B0604020202020204" pitchFamily="34" charset="0"/>
              </a:rPr>
              <a:t>Share your ideas with your partner</a:t>
            </a:r>
          </a:p>
        </p:txBody>
      </p:sp>
      <p:pic>
        <p:nvPicPr>
          <p:cNvPr id="12" name="Picture 11">
            <a:extLst>
              <a:ext uri="{FF2B5EF4-FFF2-40B4-BE49-F238E27FC236}">
                <a16:creationId xmlns:a16="http://schemas.microsoft.com/office/drawing/2014/main" id="{9D3E3865-ABD5-487D-A777-523F06505233}"/>
              </a:ext>
            </a:extLst>
          </p:cNvPr>
          <p:cNvPicPr>
            <a:picLocks noChangeAspect="1"/>
          </p:cNvPicPr>
          <p:nvPr/>
        </p:nvPicPr>
        <p:blipFill>
          <a:blip r:embed="rId3"/>
          <a:stretch>
            <a:fillRect/>
          </a:stretch>
        </p:blipFill>
        <p:spPr>
          <a:xfrm>
            <a:off x="322189" y="239738"/>
            <a:ext cx="615749" cy="629331"/>
          </a:xfrm>
          <a:prstGeom prst="rect">
            <a:avLst/>
          </a:prstGeom>
        </p:spPr>
      </p:pic>
      <p:pic>
        <p:nvPicPr>
          <p:cNvPr id="13" name="Picture 12">
            <a:extLst>
              <a:ext uri="{FF2B5EF4-FFF2-40B4-BE49-F238E27FC236}">
                <a16:creationId xmlns:a16="http://schemas.microsoft.com/office/drawing/2014/main" id="{25C4092B-90B0-429F-9117-0B1785FCD028}"/>
              </a:ext>
            </a:extLst>
          </p:cNvPr>
          <p:cNvPicPr>
            <a:picLocks noChangeAspect="1"/>
          </p:cNvPicPr>
          <p:nvPr/>
        </p:nvPicPr>
        <p:blipFill>
          <a:blip r:embed="rId4"/>
          <a:stretch>
            <a:fillRect/>
          </a:stretch>
        </p:blipFill>
        <p:spPr>
          <a:xfrm>
            <a:off x="558836" y="1012662"/>
            <a:ext cx="411653" cy="468303"/>
          </a:xfrm>
          <a:prstGeom prst="rect">
            <a:avLst/>
          </a:prstGeom>
        </p:spPr>
      </p:pic>
      <p:pic>
        <p:nvPicPr>
          <p:cNvPr id="15" name="Picture 14">
            <a:extLst>
              <a:ext uri="{FF2B5EF4-FFF2-40B4-BE49-F238E27FC236}">
                <a16:creationId xmlns:a16="http://schemas.microsoft.com/office/drawing/2014/main" id="{8C85BACF-D4CF-4062-A47A-E108818734B4}"/>
              </a:ext>
            </a:extLst>
          </p:cNvPr>
          <p:cNvPicPr>
            <a:picLocks noChangeAspect="1"/>
          </p:cNvPicPr>
          <p:nvPr/>
        </p:nvPicPr>
        <p:blipFill>
          <a:blip r:embed="rId5"/>
          <a:stretch>
            <a:fillRect/>
          </a:stretch>
        </p:blipFill>
        <p:spPr>
          <a:xfrm>
            <a:off x="520191" y="1465432"/>
            <a:ext cx="488941" cy="629331"/>
          </a:xfrm>
          <a:prstGeom prst="rect">
            <a:avLst/>
          </a:prstGeom>
        </p:spPr>
      </p:pic>
      <p:sp>
        <p:nvSpPr>
          <p:cNvPr id="33" name="Rectangle 32">
            <a:extLst>
              <a:ext uri="{FF2B5EF4-FFF2-40B4-BE49-F238E27FC236}">
                <a16:creationId xmlns:a16="http://schemas.microsoft.com/office/drawing/2014/main" id="{EA25DFFF-4AEF-40BB-BBA5-073870985BC8}"/>
              </a:ext>
            </a:extLst>
          </p:cNvPr>
          <p:cNvSpPr/>
          <p:nvPr/>
        </p:nvSpPr>
        <p:spPr>
          <a:xfrm>
            <a:off x="3267420" y="4104242"/>
            <a:ext cx="2661350" cy="270280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4D3C0CE-19EC-448B-8F1E-BE16D85D5ECB}"/>
              </a:ext>
            </a:extLst>
          </p:cNvPr>
          <p:cNvPicPr>
            <a:picLocks noChangeAspect="1"/>
          </p:cNvPicPr>
          <p:nvPr/>
        </p:nvPicPr>
        <p:blipFill>
          <a:blip r:embed="rId6"/>
          <a:stretch>
            <a:fillRect/>
          </a:stretch>
        </p:blipFill>
        <p:spPr>
          <a:xfrm>
            <a:off x="3576954" y="4365369"/>
            <a:ext cx="103641" cy="2158171"/>
          </a:xfrm>
          <a:prstGeom prst="rect">
            <a:avLst/>
          </a:prstGeom>
        </p:spPr>
      </p:pic>
      <p:sp>
        <p:nvSpPr>
          <p:cNvPr id="46" name="TextBox 45">
            <a:extLst>
              <a:ext uri="{FF2B5EF4-FFF2-40B4-BE49-F238E27FC236}">
                <a16:creationId xmlns:a16="http://schemas.microsoft.com/office/drawing/2014/main" id="{AB35BC34-3B14-4CFF-8535-77353D2F5736}"/>
              </a:ext>
            </a:extLst>
          </p:cNvPr>
          <p:cNvSpPr txBox="1"/>
          <p:nvPr/>
        </p:nvSpPr>
        <p:spPr>
          <a:xfrm>
            <a:off x="3426923" y="6375874"/>
            <a:ext cx="915192" cy="646331"/>
          </a:xfrm>
          <a:prstGeom prst="rect">
            <a:avLst/>
          </a:prstGeom>
          <a:noFill/>
        </p:spPr>
        <p:txBody>
          <a:bodyPr wrap="square" rtlCol="0">
            <a:spAutoFit/>
          </a:bodyPr>
          <a:lstStyle/>
          <a:p>
            <a:r>
              <a:rPr lang="en-US" b="1" dirty="0"/>
              <a:t> A   </a:t>
            </a:r>
            <a:r>
              <a:rPr lang="en-US" b="1" dirty="0" err="1"/>
              <a:t>A</a:t>
            </a:r>
            <a:r>
              <a:rPr lang="en-US" b="1" dirty="0"/>
              <a:t>’</a:t>
            </a:r>
          </a:p>
          <a:p>
            <a:endParaRPr lang="en-US" dirty="0"/>
          </a:p>
        </p:txBody>
      </p:sp>
      <p:cxnSp>
        <p:nvCxnSpPr>
          <p:cNvPr id="47" name="Straight Connector 46">
            <a:extLst>
              <a:ext uri="{FF2B5EF4-FFF2-40B4-BE49-F238E27FC236}">
                <a16:creationId xmlns:a16="http://schemas.microsoft.com/office/drawing/2014/main" id="{9B17D39C-70D4-46A0-A1D7-2869C6CCCDF7}"/>
              </a:ext>
            </a:extLst>
          </p:cNvPr>
          <p:cNvCxnSpPr/>
          <p:nvPr/>
        </p:nvCxnSpPr>
        <p:spPr>
          <a:xfrm>
            <a:off x="3924150" y="4365369"/>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E8453BE7-0E05-4934-84BD-0EEE020F6174}"/>
              </a:ext>
            </a:extLst>
          </p:cNvPr>
          <p:cNvSpPr txBox="1"/>
          <p:nvPr/>
        </p:nvSpPr>
        <p:spPr>
          <a:xfrm>
            <a:off x="4198698" y="6395520"/>
            <a:ext cx="1051759" cy="646331"/>
          </a:xfrm>
          <a:prstGeom prst="rect">
            <a:avLst/>
          </a:prstGeom>
          <a:noFill/>
        </p:spPr>
        <p:txBody>
          <a:bodyPr wrap="square" rtlCol="0">
            <a:spAutoFit/>
          </a:bodyPr>
          <a:lstStyle/>
          <a:p>
            <a:r>
              <a:rPr lang="en-US" b="1" dirty="0"/>
              <a:t> A    B’</a:t>
            </a:r>
          </a:p>
          <a:p>
            <a:endParaRPr lang="en-US" dirty="0"/>
          </a:p>
        </p:txBody>
      </p:sp>
      <p:sp>
        <p:nvSpPr>
          <p:cNvPr id="51" name="TextBox 50">
            <a:extLst>
              <a:ext uri="{FF2B5EF4-FFF2-40B4-BE49-F238E27FC236}">
                <a16:creationId xmlns:a16="http://schemas.microsoft.com/office/drawing/2014/main" id="{28459217-7031-4716-B0D6-56C94DA87296}"/>
              </a:ext>
            </a:extLst>
          </p:cNvPr>
          <p:cNvSpPr txBox="1"/>
          <p:nvPr/>
        </p:nvSpPr>
        <p:spPr>
          <a:xfrm>
            <a:off x="5040355" y="6382714"/>
            <a:ext cx="1051759" cy="646331"/>
          </a:xfrm>
          <a:prstGeom prst="rect">
            <a:avLst/>
          </a:prstGeom>
          <a:noFill/>
        </p:spPr>
        <p:txBody>
          <a:bodyPr wrap="square" rtlCol="0">
            <a:spAutoFit/>
          </a:bodyPr>
          <a:lstStyle/>
          <a:p>
            <a:r>
              <a:rPr lang="en-US" b="1" dirty="0"/>
              <a:t>  B    </a:t>
            </a:r>
            <a:r>
              <a:rPr lang="en-US" b="1" dirty="0" err="1"/>
              <a:t>B</a:t>
            </a:r>
            <a:r>
              <a:rPr lang="en-US" b="1" dirty="0"/>
              <a:t>’</a:t>
            </a:r>
          </a:p>
          <a:p>
            <a:endParaRPr lang="en-US" dirty="0"/>
          </a:p>
        </p:txBody>
      </p:sp>
      <p:cxnSp>
        <p:nvCxnSpPr>
          <p:cNvPr id="52" name="Straight Connector 51">
            <a:extLst>
              <a:ext uri="{FF2B5EF4-FFF2-40B4-BE49-F238E27FC236}">
                <a16:creationId xmlns:a16="http://schemas.microsoft.com/office/drawing/2014/main" id="{7B91C647-73C6-45AC-8F68-24EC65BD9BDE}"/>
              </a:ext>
            </a:extLst>
          </p:cNvPr>
          <p:cNvCxnSpPr>
            <a:cxnSpLocks/>
          </p:cNvCxnSpPr>
          <p:nvPr/>
        </p:nvCxnSpPr>
        <p:spPr>
          <a:xfrm>
            <a:off x="4408799" y="4725897"/>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6136A1C-9D37-490A-934F-B71D407D3D6F}"/>
              </a:ext>
            </a:extLst>
          </p:cNvPr>
          <p:cNvCxnSpPr>
            <a:cxnSpLocks/>
          </p:cNvCxnSpPr>
          <p:nvPr/>
        </p:nvCxnSpPr>
        <p:spPr>
          <a:xfrm>
            <a:off x="4737277" y="4713934"/>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2E3E4C5-6982-4551-916A-D74FD68D5463}"/>
              </a:ext>
            </a:extLst>
          </p:cNvPr>
          <p:cNvCxnSpPr>
            <a:cxnSpLocks/>
          </p:cNvCxnSpPr>
          <p:nvPr/>
        </p:nvCxnSpPr>
        <p:spPr>
          <a:xfrm>
            <a:off x="5275857" y="5886336"/>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12993FA-94CC-4839-84F6-B7181C33DAAD}"/>
              </a:ext>
            </a:extLst>
          </p:cNvPr>
          <p:cNvCxnSpPr/>
          <p:nvPr/>
        </p:nvCxnSpPr>
        <p:spPr>
          <a:xfrm>
            <a:off x="5620217" y="5188872"/>
            <a:ext cx="0" cy="123160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BA219043-F25D-416A-82E5-8947E29BAA24}"/>
              </a:ext>
            </a:extLst>
          </p:cNvPr>
          <p:cNvCxnSpPr>
            <a:cxnSpLocks/>
          </p:cNvCxnSpPr>
          <p:nvPr/>
        </p:nvCxnSpPr>
        <p:spPr>
          <a:xfrm>
            <a:off x="4572000" y="2983897"/>
            <a:ext cx="0" cy="6935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86FF4F1F-B783-413B-A630-F248E048DC78}"/>
              </a:ext>
            </a:extLst>
          </p:cNvPr>
          <p:cNvSpPr txBox="1"/>
          <p:nvPr/>
        </p:nvSpPr>
        <p:spPr>
          <a:xfrm>
            <a:off x="2512691" y="2695094"/>
            <a:ext cx="2197701" cy="584775"/>
          </a:xfrm>
          <a:prstGeom prst="rect">
            <a:avLst/>
          </a:prstGeom>
          <a:noFill/>
        </p:spPr>
        <p:txBody>
          <a:bodyPr wrap="square" rtlCol="0">
            <a:spAutoFit/>
          </a:bodyPr>
          <a:lstStyle/>
          <a:p>
            <a:r>
              <a:rPr lang="en-US" sz="3200" b="1" dirty="0"/>
              <a:t>DAD</a:t>
            </a:r>
          </a:p>
        </p:txBody>
      </p:sp>
    </p:spTree>
    <p:extLst>
      <p:ext uri="{BB962C8B-B14F-4D97-AF65-F5344CB8AC3E}">
        <p14:creationId xmlns:p14="http://schemas.microsoft.com/office/powerpoint/2010/main" val="2019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animBg="1"/>
      <p:bldP spid="46" grpId="0"/>
      <p:bldP spid="50" grpId="0"/>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836661" y="2119106"/>
            <a:ext cx="3153996" cy="264978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95748" y="2147518"/>
            <a:ext cx="3186771" cy="26444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7888" y="99786"/>
            <a:ext cx="9084317" cy="1258145"/>
          </a:xfrm>
        </p:spPr>
        <p:txBody>
          <a:bodyPr>
            <a:normAutofit/>
          </a:bodyPr>
          <a:lstStyle/>
          <a:p>
            <a:pPr marL="0" indent="0">
              <a:buNone/>
            </a:pPr>
            <a:r>
              <a:rPr lang="en-US" sz="2700" b="1" dirty="0">
                <a:solidFill>
                  <a:srgbClr val="002060"/>
                </a:solidFill>
                <a:latin typeface="Arial" panose="020B0604020202020204" pitchFamily="34" charset="0"/>
                <a:cs typeface="Arial" panose="020B0604020202020204" pitchFamily="34" charset="0"/>
              </a:rPr>
              <a:t>When scientists work with organisms that have several pairs of chromosomes, they number the pairs.</a:t>
            </a:r>
          </a:p>
          <a:p>
            <a:pPr marL="0" indent="0">
              <a:buNone/>
            </a:pPr>
            <a:endParaRPr lang="en-US" sz="2800" b="1" dirty="0">
              <a:solidFill>
                <a:srgbClr val="002060"/>
              </a:solidFill>
              <a:latin typeface="Arial" panose="020B0604020202020204" pitchFamily="34" charset="0"/>
              <a:cs typeface="Arial" panose="020B0604020202020204" pitchFamily="34" charset="0"/>
            </a:endParaRPr>
          </a:p>
        </p:txBody>
      </p:sp>
      <p:cxnSp>
        <p:nvCxnSpPr>
          <p:cNvPr id="5" name="Straight Connector 4"/>
          <p:cNvCxnSpPr>
            <a:cxnSpLocks/>
          </p:cNvCxnSpPr>
          <p:nvPr/>
        </p:nvCxnSpPr>
        <p:spPr>
          <a:xfrm>
            <a:off x="410140" y="2338770"/>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a:cxnSpLocks/>
          </p:cNvCxnSpPr>
          <p:nvPr/>
        </p:nvCxnSpPr>
        <p:spPr>
          <a:xfrm>
            <a:off x="790976" y="2327118"/>
            <a:ext cx="0" cy="209757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a:cxnSpLocks/>
          </p:cNvCxnSpPr>
          <p:nvPr/>
        </p:nvCxnSpPr>
        <p:spPr>
          <a:xfrm>
            <a:off x="1359882" y="2682630"/>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a:off x="1730341" y="2670840"/>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cxnSpLocks/>
          </p:cNvCxnSpPr>
          <p:nvPr/>
        </p:nvCxnSpPr>
        <p:spPr>
          <a:xfrm>
            <a:off x="2287372" y="3160292"/>
            <a:ext cx="0" cy="1231601"/>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2662474" y="3891555"/>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82831" y="2364408"/>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546615" y="2372023"/>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099073" y="2737655"/>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88111" y="2697550"/>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109725" y="3155417"/>
            <a:ext cx="0" cy="1250845"/>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489978" y="3195668"/>
            <a:ext cx="0" cy="123160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874524" y="4399348"/>
            <a:ext cx="962020" cy="646331"/>
          </a:xfrm>
          <a:prstGeom prst="rect">
            <a:avLst/>
          </a:prstGeom>
          <a:noFill/>
        </p:spPr>
        <p:txBody>
          <a:bodyPr wrap="square" rtlCol="0">
            <a:spAutoFit/>
          </a:bodyPr>
          <a:lstStyle/>
          <a:p>
            <a:r>
              <a:rPr lang="en-US" b="1" dirty="0"/>
              <a:t>3A’  3B’</a:t>
            </a:r>
          </a:p>
          <a:p>
            <a:endParaRPr lang="en-US" dirty="0"/>
          </a:p>
        </p:txBody>
      </p:sp>
      <p:sp>
        <p:nvSpPr>
          <p:cNvPr id="42" name="TextBox 41"/>
          <p:cNvSpPr txBox="1"/>
          <p:nvPr/>
        </p:nvSpPr>
        <p:spPr>
          <a:xfrm>
            <a:off x="4307269" y="2094042"/>
            <a:ext cx="679894" cy="923330"/>
          </a:xfrm>
          <a:prstGeom prst="rect">
            <a:avLst/>
          </a:prstGeom>
          <a:noFill/>
        </p:spPr>
        <p:txBody>
          <a:bodyPr wrap="square" rtlCol="0">
            <a:spAutoFit/>
          </a:bodyPr>
          <a:lstStyle/>
          <a:p>
            <a:r>
              <a:rPr lang="en-US" sz="5400" dirty="0"/>
              <a:t>x</a:t>
            </a:r>
            <a:r>
              <a:rPr lang="en-US" dirty="0"/>
              <a:t> </a:t>
            </a:r>
            <a:endParaRPr lang="en-US" sz="9600" dirty="0"/>
          </a:p>
        </p:txBody>
      </p:sp>
      <p:sp>
        <p:nvSpPr>
          <p:cNvPr id="2" name="TextBox 1"/>
          <p:cNvSpPr txBox="1"/>
          <p:nvPr/>
        </p:nvSpPr>
        <p:spPr>
          <a:xfrm>
            <a:off x="4696702" y="4106713"/>
            <a:ext cx="2197701" cy="584775"/>
          </a:xfrm>
          <a:prstGeom prst="rect">
            <a:avLst/>
          </a:prstGeom>
          <a:noFill/>
        </p:spPr>
        <p:txBody>
          <a:bodyPr wrap="square" rtlCol="0">
            <a:spAutoFit/>
          </a:bodyPr>
          <a:lstStyle/>
          <a:p>
            <a:r>
              <a:rPr lang="en-US" sz="3200" b="1" dirty="0"/>
              <a:t>BABY</a:t>
            </a:r>
          </a:p>
        </p:txBody>
      </p:sp>
      <p:sp>
        <p:nvSpPr>
          <p:cNvPr id="4" name="TextBox 3"/>
          <p:cNvSpPr txBox="1"/>
          <p:nvPr/>
        </p:nvSpPr>
        <p:spPr>
          <a:xfrm>
            <a:off x="7825285" y="2196234"/>
            <a:ext cx="1078829" cy="523220"/>
          </a:xfrm>
          <a:prstGeom prst="rect">
            <a:avLst/>
          </a:prstGeom>
          <a:noFill/>
        </p:spPr>
        <p:txBody>
          <a:bodyPr wrap="square" rtlCol="0">
            <a:spAutoFit/>
          </a:bodyPr>
          <a:lstStyle/>
          <a:p>
            <a:r>
              <a:rPr lang="en-US" sz="2800" b="1" dirty="0"/>
              <a:t>MOM</a:t>
            </a:r>
          </a:p>
        </p:txBody>
      </p:sp>
      <p:sp>
        <p:nvSpPr>
          <p:cNvPr id="40" name="TextBox 39">
            <a:extLst>
              <a:ext uri="{FF2B5EF4-FFF2-40B4-BE49-F238E27FC236}">
                <a16:creationId xmlns:a16="http://schemas.microsoft.com/office/drawing/2014/main" id="{3074EAF3-3C0B-4522-8D19-03485D6F2ABD}"/>
              </a:ext>
            </a:extLst>
          </p:cNvPr>
          <p:cNvSpPr txBox="1"/>
          <p:nvPr/>
        </p:nvSpPr>
        <p:spPr>
          <a:xfrm>
            <a:off x="6875552" y="4406262"/>
            <a:ext cx="1251914" cy="646331"/>
          </a:xfrm>
          <a:prstGeom prst="rect">
            <a:avLst/>
          </a:prstGeom>
          <a:noFill/>
        </p:spPr>
        <p:txBody>
          <a:bodyPr wrap="square" rtlCol="0">
            <a:spAutoFit/>
          </a:bodyPr>
          <a:lstStyle/>
          <a:p>
            <a:r>
              <a:rPr lang="en-US" b="1" dirty="0"/>
              <a:t>2A’  2B’</a:t>
            </a:r>
          </a:p>
          <a:p>
            <a:endParaRPr lang="en-US" dirty="0"/>
          </a:p>
        </p:txBody>
      </p:sp>
      <p:sp>
        <p:nvSpPr>
          <p:cNvPr id="41" name="TextBox 40">
            <a:extLst>
              <a:ext uri="{FF2B5EF4-FFF2-40B4-BE49-F238E27FC236}">
                <a16:creationId xmlns:a16="http://schemas.microsoft.com/office/drawing/2014/main" id="{E4AFCA6F-8D03-438B-A0A8-7BC3CADFF448}"/>
              </a:ext>
            </a:extLst>
          </p:cNvPr>
          <p:cNvSpPr txBox="1"/>
          <p:nvPr/>
        </p:nvSpPr>
        <p:spPr>
          <a:xfrm>
            <a:off x="5946772" y="4413071"/>
            <a:ext cx="983864" cy="646331"/>
          </a:xfrm>
          <a:prstGeom prst="rect">
            <a:avLst/>
          </a:prstGeom>
          <a:noFill/>
        </p:spPr>
        <p:txBody>
          <a:bodyPr wrap="square" rtlCol="0">
            <a:spAutoFit/>
          </a:bodyPr>
          <a:lstStyle/>
          <a:p>
            <a:r>
              <a:rPr lang="en-US" b="1" dirty="0"/>
              <a:t>1A’  1B’</a:t>
            </a:r>
          </a:p>
          <a:p>
            <a:endParaRPr lang="en-US" dirty="0"/>
          </a:p>
        </p:txBody>
      </p:sp>
      <p:sp>
        <p:nvSpPr>
          <p:cNvPr id="43" name="TextBox 42">
            <a:extLst>
              <a:ext uri="{FF2B5EF4-FFF2-40B4-BE49-F238E27FC236}">
                <a16:creationId xmlns:a16="http://schemas.microsoft.com/office/drawing/2014/main" id="{4A332164-6C79-46A8-AFD8-F3BBD9EB0312}"/>
              </a:ext>
            </a:extLst>
          </p:cNvPr>
          <p:cNvSpPr txBox="1"/>
          <p:nvPr/>
        </p:nvSpPr>
        <p:spPr>
          <a:xfrm>
            <a:off x="87888" y="4385541"/>
            <a:ext cx="1167051" cy="646331"/>
          </a:xfrm>
          <a:prstGeom prst="rect">
            <a:avLst/>
          </a:prstGeom>
          <a:noFill/>
        </p:spPr>
        <p:txBody>
          <a:bodyPr wrap="square" rtlCol="0">
            <a:spAutoFit/>
          </a:bodyPr>
          <a:lstStyle/>
          <a:p>
            <a:r>
              <a:rPr lang="en-US" b="1" dirty="0"/>
              <a:t> 1A   1B</a:t>
            </a:r>
          </a:p>
          <a:p>
            <a:endParaRPr lang="en-US" dirty="0"/>
          </a:p>
        </p:txBody>
      </p:sp>
      <p:sp>
        <p:nvSpPr>
          <p:cNvPr id="44" name="TextBox 43">
            <a:extLst>
              <a:ext uri="{FF2B5EF4-FFF2-40B4-BE49-F238E27FC236}">
                <a16:creationId xmlns:a16="http://schemas.microsoft.com/office/drawing/2014/main" id="{B73DAF7D-4A74-40E1-A0AC-8ECAF9DACE63}"/>
              </a:ext>
            </a:extLst>
          </p:cNvPr>
          <p:cNvSpPr txBox="1"/>
          <p:nvPr/>
        </p:nvSpPr>
        <p:spPr>
          <a:xfrm>
            <a:off x="1996402" y="4380119"/>
            <a:ext cx="1167051" cy="646331"/>
          </a:xfrm>
          <a:prstGeom prst="rect">
            <a:avLst/>
          </a:prstGeom>
          <a:noFill/>
        </p:spPr>
        <p:txBody>
          <a:bodyPr wrap="square" rtlCol="0">
            <a:spAutoFit/>
          </a:bodyPr>
          <a:lstStyle/>
          <a:p>
            <a:r>
              <a:rPr lang="en-US" b="1" dirty="0"/>
              <a:t> 3A    3B</a:t>
            </a:r>
          </a:p>
          <a:p>
            <a:endParaRPr lang="en-US" dirty="0"/>
          </a:p>
        </p:txBody>
      </p:sp>
      <p:sp>
        <p:nvSpPr>
          <p:cNvPr id="45" name="TextBox 44">
            <a:extLst>
              <a:ext uri="{FF2B5EF4-FFF2-40B4-BE49-F238E27FC236}">
                <a16:creationId xmlns:a16="http://schemas.microsoft.com/office/drawing/2014/main" id="{49268911-E93C-4BE0-BBED-FD642A7B6D5C}"/>
              </a:ext>
            </a:extLst>
          </p:cNvPr>
          <p:cNvSpPr txBox="1"/>
          <p:nvPr/>
        </p:nvSpPr>
        <p:spPr>
          <a:xfrm>
            <a:off x="1095880" y="4375488"/>
            <a:ext cx="1092873" cy="646331"/>
          </a:xfrm>
          <a:prstGeom prst="rect">
            <a:avLst/>
          </a:prstGeom>
          <a:noFill/>
        </p:spPr>
        <p:txBody>
          <a:bodyPr wrap="square" rtlCol="0">
            <a:spAutoFit/>
          </a:bodyPr>
          <a:lstStyle/>
          <a:p>
            <a:r>
              <a:rPr lang="en-US" b="1" dirty="0"/>
              <a:t> 2A  2B</a:t>
            </a:r>
          </a:p>
          <a:p>
            <a:endParaRPr lang="en-US" dirty="0"/>
          </a:p>
        </p:txBody>
      </p:sp>
      <p:sp>
        <p:nvSpPr>
          <p:cNvPr id="11" name="Rectangle 10">
            <a:extLst>
              <a:ext uri="{FF2B5EF4-FFF2-40B4-BE49-F238E27FC236}">
                <a16:creationId xmlns:a16="http://schemas.microsoft.com/office/drawing/2014/main" id="{658C47C6-3075-4C79-9B96-65AAB8548231}"/>
              </a:ext>
            </a:extLst>
          </p:cNvPr>
          <p:cNvSpPr/>
          <p:nvPr/>
        </p:nvSpPr>
        <p:spPr>
          <a:xfrm>
            <a:off x="1124314" y="991062"/>
            <a:ext cx="7172156" cy="954107"/>
          </a:xfrm>
          <a:prstGeom prst="rect">
            <a:avLst/>
          </a:prstGeom>
        </p:spPr>
        <p:txBody>
          <a:bodyPr wrap="none">
            <a:spAutoFit/>
          </a:bodyPr>
          <a:lstStyle/>
          <a:p>
            <a:r>
              <a:rPr lang="en-US" sz="2800" b="1" dirty="0">
                <a:solidFill>
                  <a:srgbClr val="3F6EB3"/>
                </a:solidFill>
                <a:latin typeface="Arial" panose="020B0604020202020204" pitchFamily="34" charset="0"/>
                <a:cs typeface="Arial" panose="020B0604020202020204" pitchFamily="34" charset="0"/>
              </a:rPr>
              <a:t>Are any of the chromosome pairs below </a:t>
            </a:r>
          </a:p>
          <a:p>
            <a:r>
              <a:rPr lang="en-US" sz="2800" b="1" dirty="0">
                <a:solidFill>
                  <a:srgbClr val="3F6EB3"/>
                </a:solidFill>
                <a:latin typeface="Arial" panose="020B0604020202020204" pitchFamily="34" charset="0"/>
                <a:cs typeface="Arial" panose="020B0604020202020204" pitchFamily="34" charset="0"/>
              </a:rPr>
              <a:t>exactly the same?          Why or why not?</a:t>
            </a:r>
          </a:p>
        </p:txBody>
      </p:sp>
      <p:pic>
        <p:nvPicPr>
          <p:cNvPr id="12" name="Picture 11">
            <a:extLst>
              <a:ext uri="{FF2B5EF4-FFF2-40B4-BE49-F238E27FC236}">
                <a16:creationId xmlns:a16="http://schemas.microsoft.com/office/drawing/2014/main" id="{9D3E3865-ABD5-487D-A777-523F06505233}"/>
              </a:ext>
            </a:extLst>
          </p:cNvPr>
          <p:cNvPicPr>
            <a:picLocks noChangeAspect="1"/>
          </p:cNvPicPr>
          <p:nvPr/>
        </p:nvPicPr>
        <p:blipFill>
          <a:blip r:embed="rId3"/>
          <a:stretch>
            <a:fillRect/>
          </a:stretch>
        </p:blipFill>
        <p:spPr>
          <a:xfrm>
            <a:off x="298227" y="952722"/>
            <a:ext cx="615749" cy="629331"/>
          </a:xfrm>
          <a:prstGeom prst="rect">
            <a:avLst/>
          </a:prstGeom>
        </p:spPr>
      </p:pic>
      <p:sp>
        <p:nvSpPr>
          <p:cNvPr id="33" name="Rectangle 32">
            <a:extLst>
              <a:ext uri="{FF2B5EF4-FFF2-40B4-BE49-F238E27FC236}">
                <a16:creationId xmlns:a16="http://schemas.microsoft.com/office/drawing/2014/main" id="{EA25DFFF-4AEF-40BB-BBA5-073870985BC8}"/>
              </a:ext>
            </a:extLst>
          </p:cNvPr>
          <p:cNvSpPr/>
          <p:nvPr/>
        </p:nvSpPr>
        <p:spPr>
          <a:xfrm>
            <a:off x="3257947" y="4104281"/>
            <a:ext cx="2661350" cy="270280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4D3C0CE-19EC-448B-8F1E-BE16D85D5ECB}"/>
              </a:ext>
            </a:extLst>
          </p:cNvPr>
          <p:cNvPicPr>
            <a:picLocks noChangeAspect="1"/>
          </p:cNvPicPr>
          <p:nvPr/>
        </p:nvPicPr>
        <p:blipFill>
          <a:blip r:embed="rId4"/>
          <a:stretch>
            <a:fillRect/>
          </a:stretch>
        </p:blipFill>
        <p:spPr>
          <a:xfrm>
            <a:off x="3538854" y="4365369"/>
            <a:ext cx="103641" cy="2158171"/>
          </a:xfrm>
          <a:prstGeom prst="rect">
            <a:avLst/>
          </a:prstGeom>
        </p:spPr>
      </p:pic>
      <p:sp>
        <p:nvSpPr>
          <p:cNvPr id="46" name="TextBox 45">
            <a:extLst>
              <a:ext uri="{FF2B5EF4-FFF2-40B4-BE49-F238E27FC236}">
                <a16:creationId xmlns:a16="http://schemas.microsoft.com/office/drawing/2014/main" id="{AB35BC34-3B14-4CFF-8535-77353D2F5736}"/>
              </a:ext>
            </a:extLst>
          </p:cNvPr>
          <p:cNvSpPr txBox="1"/>
          <p:nvPr/>
        </p:nvSpPr>
        <p:spPr>
          <a:xfrm>
            <a:off x="3288617" y="6422314"/>
            <a:ext cx="915192" cy="646331"/>
          </a:xfrm>
          <a:prstGeom prst="rect">
            <a:avLst/>
          </a:prstGeom>
          <a:noFill/>
        </p:spPr>
        <p:txBody>
          <a:bodyPr wrap="square" rtlCol="0">
            <a:spAutoFit/>
          </a:bodyPr>
          <a:lstStyle/>
          <a:p>
            <a:r>
              <a:rPr lang="en-US" b="1" dirty="0"/>
              <a:t> 1A  </a:t>
            </a:r>
            <a:r>
              <a:rPr lang="en-US" b="1" dirty="0" err="1"/>
              <a:t>1A</a:t>
            </a:r>
            <a:r>
              <a:rPr lang="en-US" b="1" dirty="0"/>
              <a:t>’</a:t>
            </a:r>
          </a:p>
          <a:p>
            <a:endParaRPr lang="en-US" dirty="0"/>
          </a:p>
        </p:txBody>
      </p:sp>
      <p:cxnSp>
        <p:nvCxnSpPr>
          <p:cNvPr id="47" name="Straight Connector 46">
            <a:extLst>
              <a:ext uri="{FF2B5EF4-FFF2-40B4-BE49-F238E27FC236}">
                <a16:creationId xmlns:a16="http://schemas.microsoft.com/office/drawing/2014/main" id="{9B17D39C-70D4-46A0-A1D7-2869C6CCCDF7}"/>
              </a:ext>
            </a:extLst>
          </p:cNvPr>
          <p:cNvCxnSpPr/>
          <p:nvPr/>
        </p:nvCxnSpPr>
        <p:spPr>
          <a:xfrm>
            <a:off x="3924150" y="4365369"/>
            <a:ext cx="0" cy="209757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E8453BE7-0E05-4934-84BD-0EEE020F6174}"/>
              </a:ext>
            </a:extLst>
          </p:cNvPr>
          <p:cNvSpPr txBox="1"/>
          <p:nvPr/>
        </p:nvSpPr>
        <p:spPr>
          <a:xfrm>
            <a:off x="4135198" y="6395520"/>
            <a:ext cx="1051759" cy="646331"/>
          </a:xfrm>
          <a:prstGeom prst="rect">
            <a:avLst/>
          </a:prstGeom>
          <a:noFill/>
        </p:spPr>
        <p:txBody>
          <a:bodyPr wrap="square" rtlCol="0">
            <a:spAutoFit/>
          </a:bodyPr>
          <a:lstStyle/>
          <a:p>
            <a:r>
              <a:rPr lang="en-US" b="1" dirty="0"/>
              <a:t> 2A 2B’</a:t>
            </a:r>
          </a:p>
          <a:p>
            <a:endParaRPr lang="en-US" dirty="0"/>
          </a:p>
        </p:txBody>
      </p:sp>
      <p:sp>
        <p:nvSpPr>
          <p:cNvPr id="51" name="TextBox 50">
            <a:extLst>
              <a:ext uri="{FF2B5EF4-FFF2-40B4-BE49-F238E27FC236}">
                <a16:creationId xmlns:a16="http://schemas.microsoft.com/office/drawing/2014/main" id="{28459217-7031-4716-B0D6-56C94DA87296}"/>
              </a:ext>
            </a:extLst>
          </p:cNvPr>
          <p:cNvSpPr txBox="1"/>
          <p:nvPr/>
        </p:nvSpPr>
        <p:spPr>
          <a:xfrm>
            <a:off x="5040355" y="6382714"/>
            <a:ext cx="1051759" cy="646331"/>
          </a:xfrm>
          <a:prstGeom prst="rect">
            <a:avLst/>
          </a:prstGeom>
          <a:noFill/>
        </p:spPr>
        <p:txBody>
          <a:bodyPr wrap="square" rtlCol="0">
            <a:spAutoFit/>
          </a:bodyPr>
          <a:lstStyle/>
          <a:p>
            <a:r>
              <a:rPr lang="en-US" b="1" dirty="0"/>
              <a:t>3B  </a:t>
            </a:r>
            <a:r>
              <a:rPr lang="en-US" b="1" dirty="0" err="1"/>
              <a:t>3B</a:t>
            </a:r>
            <a:r>
              <a:rPr lang="en-US" b="1" dirty="0"/>
              <a:t>’</a:t>
            </a:r>
          </a:p>
          <a:p>
            <a:endParaRPr lang="en-US" dirty="0"/>
          </a:p>
        </p:txBody>
      </p:sp>
      <p:cxnSp>
        <p:nvCxnSpPr>
          <p:cNvPr id="52" name="Straight Connector 51">
            <a:extLst>
              <a:ext uri="{FF2B5EF4-FFF2-40B4-BE49-F238E27FC236}">
                <a16:creationId xmlns:a16="http://schemas.microsoft.com/office/drawing/2014/main" id="{7B91C647-73C6-45AC-8F68-24EC65BD9BDE}"/>
              </a:ext>
            </a:extLst>
          </p:cNvPr>
          <p:cNvCxnSpPr>
            <a:cxnSpLocks/>
          </p:cNvCxnSpPr>
          <p:nvPr/>
        </p:nvCxnSpPr>
        <p:spPr>
          <a:xfrm>
            <a:off x="4408799" y="4725897"/>
            <a:ext cx="0" cy="1731939"/>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6136A1C-9D37-490A-934F-B71D407D3D6F}"/>
              </a:ext>
            </a:extLst>
          </p:cNvPr>
          <p:cNvCxnSpPr>
            <a:cxnSpLocks/>
          </p:cNvCxnSpPr>
          <p:nvPr/>
        </p:nvCxnSpPr>
        <p:spPr>
          <a:xfrm>
            <a:off x="4737277" y="4713934"/>
            <a:ext cx="0" cy="1731939"/>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2E3E4C5-6982-4551-916A-D74FD68D5463}"/>
              </a:ext>
            </a:extLst>
          </p:cNvPr>
          <p:cNvCxnSpPr>
            <a:cxnSpLocks/>
          </p:cNvCxnSpPr>
          <p:nvPr/>
        </p:nvCxnSpPr>
        <p:spPr>
          <a:xfrm>
            <a:off x="5275857" y="5886336"/>
            <a:ext cx="0" cy="500338"/>
          </a:xfrm>
          <a:prstGeom prst="line">
            <a:avLst/>
          </a:prstGeom>
          <a:ln w="1016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12993FA-94CC-4839-84F6-B7181C33DAAD}"/>
              </a:ext>
            </a:extLst>
          </p:cNvPr>
          <p:cNvCxnSpPr/>
          <p:nvPr/>
        </p:nvCxnSpPr>
        <p:spPr>
          <a:xfrm>
            <a:off x="5620217" y="5188872"/>
            <a:ext cx="0" cy="1231601"/>
          </a:xfrm>
          <a:prstGeom prst="line">
            <a:avLst/>
          </a:prstGeom>
          <a:ln w="1016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BA219043-F25D-416A-82E5-8947E29BAA24}"/>
              </a:ext>
            </a:extLst>
          </p:cNvPr>
          <p:cNvCxnSpPr>
            <a:cxnSpLocks/>
          </p:cNvCxnSpPr>
          <p:nvPr/>
        </p:nvCxnSpPr>
        <p:spPr>
          <a:xfrm>
            <a:off x="4572000" y="2983897"/>
            <a:ext cx="0" cy="6935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86FF4F1F-B783-413B-A630-F248E048DC78}"/>
              </a:ext>
            </a:extLst>
          </p:cNvPr>
          <p:cNvSpPr txBox="1"/>
          <p:nvPr/>
        </p:nvSpPr>
        <p:spPr>
          <a:xfrm>
            <a:off x="2512691" y="2695094"/>
            <a:ext cx="2197701" cy="584775"/>
          </a:xfrm>
          <a:prstGeom prst="rect">
            <a:avLst/>
          </a:prstGeom>
          <a:noFill/>
        </p:spPr>
        <p:txBody>
          <a:bodyPr wrap="square" rtlCol="0">
            <a:spAutoFit/>
          </a:bodyPr>
          <a:lstStyle/>
          <a:p>
            <a:r>
              <a:rPr lang="en-US" sz="3200" b="1" dirty="0"/>
              <a:t>DAD</a:t>
            </a:r>
          </a:p>
        </p:txBody>
      </p:sp>
    </p:spTree>
    <p:extLst>
      <p:ext uri="{BB962C8B-B14F-4D97-AF65-F5344CB8AC3E}">
        <p14:creationId xmlns:p14="http://schemas.microsoft.com/office/powerpoint/2010/main" val="13732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P spid="30" grpId="0"/>
      <p:bldP spid="42" grpId="0"/>
      <p:bldP spid="2" grpId="0"/>
      <p:bldP spid="4" grpId="0"/>
      <p:bldP spid="40" grpId="0"/>
      <p:bldP spid="41" grpId="0"/>
      <p:bldP spid="43" grpId="0"/>
      <p:bldP spid="44" grpId="0"/>
      <p:bldP spid="45" grpId="0"/>
      <p:bldP spid="11" grpId="0"/>
      <p:bldP spid="33" grpId="0" animBg="1"/>
      <p:bldP spid="46" grpId="0"/>
      <p:bldP spid="50" grpId="0"/>
      <p:bldP spid="51" grpId="0"/>
      <p:bldP spid="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ytimg.com/vi/uu3OFB2y0i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48883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35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tchs.org/BIO/text/chapter9/09images/09-1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648"/>
            <a:ext cx="7200800" cy="628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20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85852" y="2285992"/>
            <a:ext cx="6572296" cy="235745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dirty="0">
                <a:latin typeface="+mj-lt"/>
              </a:rPr>
              <a:t>How many chromosomes do we have?</a:t>
            </a:r>
            <a:endParaRPr kumimoji="0" lang="en-US" sz="4400" b="0" i="0" u="none" strike="noStrike" kern="1200" cap="none" spc="0" normalizeH="0" baseline="0" noProof="0" dirty="0">
              <a:ln>
                <a:noFill/>
              </a:ln>
              <a:solidFill>
                <a:schemeClr val="tx1"/>
              </a:solidFill>
              <a:effectLst/>
              <a:uLnTx/>
              <a:uFillTx/>
              <a:latin typeface="+mj-lt"/>
              <a:ea typeface="ＭＳ Ｐゴシック" pitchFamily="-123" charset="-128"/>
              <a:cs typeface="ＭＳ Ｐゴシック" pitchFamily="-123" charset="-128"/>
            </a:endParaRPr>
          </a:p>
        </p:txBody>
      </p:sp>
      <p:graphicFrame>
        <p:nvGraphicFramePr>
          <p:cNvPr id="3" name="Table 2"/>
          <p:cNvGraphicFramePr>
            <a:graphicFrameLocks noGrp="1"/>
          </p:cNvGraphicFramePr>
          <p:nvPr/>
        </p:nvGraphicFramePr>
        <p:xfrm>
          <a:off x="1500166" y="214290"/>
          <a:ext cx="6096000" cy="5933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latin typeface="+mj-lt"/>
                        </a:rPr>
                        <a:t>Organism</a:t>
                      </a:r>
                    </a:p>
                  </a:txBody>
                  <a:tcPr/>
                </a:tc>
                <a:tc>
                  <a:txBody>
                    <a:bodyPr/>
                    <a:lstStyle/>
                    <a:p>
                      <a:pPr algn="ctr"/>
                      <a:r>
                        <a:rPr lang="en-US" dirty="0">
                          <a:latin typeface="+mj-lt"/>
                        </a:rPr>
                        <a:t>Chromosome</a:t>
                      </a:r>
                      <a:r>
                        <a:rPr lang="en-US" baseline="0" dirty="0">
                          <a:latin typeface="+mj-lt"/>
                        </a:rPr>
                        <a:t> # (Diploid)</a:t>
                      </a:r>
                      <a:endParaRPr lang="en-US" dirty="0">
                        <a:latin typeface="+mj-lt"/>
                      </a:endParaRPr>
                    </a:p>
                  </a:txBody>
                  <a:tcPr/>
                </a:tc>
                <a:extLst>
                  <a:ext uri="{0D108BD9-81ED-4DB2-BD59-A6C34878D82A}">
                    <a16:rowId xmlns:a16="http://schemas.microsoft.com/office/drawing/2014/main" val="10000"/>
                  </a:ext>
                </a:extLst>
              </a:tr>
              <a:tr h="370840">
                <a:tc>
                  <a:txBody>
                    <a:bodyPr/>
                    <a:lstStyle/>
                    <a:p>
                      <a:pPr algn="ctr"/>
                      <a:r>
                        <a:rPr lang="en-US" dirty="0">
                          <a:latin typeface="+mj-lt"/>
                        </a:rPr>
                        <a:t>Buffalo</a:t>
                      </a:r>
                    </a:p>
                  </a:txBody>
                  <a:tcPr/>
                </a:tc>
                <a:tc>
                  <a:txBody>
                    <a:bodyPr/>
                    <a:lstStyle/>
                    <a:p>
                      <a:pPr algn="ctr"/>
                      <a:r>
                        <a:rPr lang="en-US" dirty="0">
                          <a:latin typeface="+mj-lt"/>
                        </a:rPr>
                        <a:t>60</a:t>
                      </a:r>
                    </a:p>
                  </a:txBody>
                  <a:tcPr/>
                </a:tc>
                <a:extLst>
                  <a:ext uri="{0D108BD9-81ED-4DB2-BD59-A6C34878D82A}">
                    <a16:rowId xmlns:a16="http://schemas.microsoft.com/office/drawing/2014/main" val="10001"/>
                  </a:ext>
                </a:extLst>
              </a:tr>
              <a:tr h="370840">
                <a:tc>
                  <a:txBody>
                    <a:bodyPr/>
                    <a:lstStyle/>
                    <a:p>
                      <a:pPr algn="ctr"/>
                      <a:r>
                        <a:rPr lang="en-US" dirty="0">
                          <a:latin typeface="+mj-lt"/>
                        </a:rPr>
                        <a:t>Lion</a:t>
                      </a:r>
                    </a:p>
                  </a:txBody>
                  <a:tcPr/>
                </a:tc>
                <a:tc>
                  <a:txBody>
                    <a:bodyPr/>
                    <a:lstStyle/>
                    <a:p>
                      <a:pPr algn="ctr"/>
                      <a:r>
                        <a:rPr lang="en-US" dirty="0">
                          <a:latin typeface="+mj-lt"/>
                        </a:rPr>
                        <a:t>38</a:t>
                      </a:r>
                    </a:p>
                  </a:txBody>
                  <a:tcPr/>
                </a:tc>
                <a:extLst>
                  <a:ext uri="{0D108BD9-81ED-4DB2-BD59-A6C34878D82A}">
                    <a16:rowId xmlns:a16="http://schemas.microsoft.com/office/drawing/2014/main" val="10002"/>
                  </a:ext>
                </a:extLst>
              </a:tr>
              <a:tr h="370840">
                <a:tc>
                  <a:txBody>
                    <a:bodyPr/>
                    <a:lstStyle/>
                    <a:p>
                      <a:pPr algn="ctr"/>
                      <a:r>
                        <a:rPr lang="en-US" dirty="0">
                          <a:latin typeface="+mj-lt"/>
                        </a:rPr>
                        <a:t>Llama</a:t>
                      </a:r>
                    </a:p>
                  </a:txBody>
                  <a:tcPr/>
                </a:tc>
                <a:tc>
                  <a:txBody>
                    <a:bodyPr/>
                    <a:lstStyle/>
                    <a:p>
                      <a:pPr algn="ctr"/>
                      <a:r>
                        <a:rPr lang="en-US" dirty="0">
                          <a:latin typeface="+mj-lt"/>
                        </a:rPr>
                        <a:t>74</a:t>
                      </a:r>
                    </a:p>
                  </a:txBody>
                  <a:tcPr/>
                </a:tc>
                <a:extLst>
                  <a:ext uri="{0D108BD9-81ED-4DB2-BD59-A6C34878D82A}">
                    <a16:rowId xmlns:a16="http://schemas.microsoft.com/office/drawing/2014/main" val="10003"/>
                  </a:ext>
                </a:extLst>
              </a:tr>
              <a:tr h="370840">
                <a:tc>
                  <a:txBody>
                    <a:bodyPr/>
                    <a:lstStyle/>
                    <a:p>
                      <a:pPr algn="ctr"/>
                      <a:r>
                        <a:rPr lang="en-US" dirty="0">
                          <a:latin typeface="+mj-lt"/>
                        </a:rPr>
                        <a:t>Donkey</a:t>
                      </a:r>
                    </a:p>
                  </a:txBody>
                  <a:tcPr/>
                </a:tc>
                <a:tc>
                  <a:txBody>
                    <a:bodyPr/>
                    <a:lstStyle/>
                    <a:p>
                      <a:pPr algn="ctr"/>
                      <a:r>
                        <a:rPr lang="en-US" dirty="0">
                          <a:latin typeface="+mj-lt"/>
                        </a:rPr>
                        <a:t>62</a:t>
                      </a:r>
                    </a:p>
                  </a:txBody>
                  <a:tcPr/>
                </a:tc>
                <a:extLst>
                  <a:ext uri="{0D108BD9-81ED-4DB2-BD59-A6C34878D82A}">
                    <a16:rowId xmlns:a16="http://schemas.microsoft.com/office/drawing/2014/main" val="10004"/>
                  </a:ext>
                </a:extLst>
              </a:tr>
              <a:tr h="370840">
                <a:tc>
                  <a:txBody>
                    <a:bodyPr/>
                    <a:lstStyle/>
                    <a:p>
                      <a:pPr algn="ctr"/>
                      <a:r>
                        <a:rPr lang="en-US" dirty="0">
                          <a:latin typeface="+mj-lt"/>
                        </a:rPr>
                        <a:t>Horse</a:t>
                      </a:r>
                    </a:p>
                  </a:txBody>
                  <a:tcPr/>
                </a:tc>
                <a:tc>
                  <a:txBody>
                    <a:bodyPr/>
                    <a:lstStyle/>
                    <a:p>
                      <a:pPr algn="ctr"/>
                      <a:r>
                        <a:rPr lang="en-US" dirty="0">
                          <a:latin typeface="+mj-lt"/>
                        </a:rPr>
                        <a:t>64</a:t>
                      </a:r>
                    </a:p>
                  </a:txBody>
                  <a:tcPr/>
                </a:tc>
                <a:extLst>
                  <a:ext uri="{0D108BD9-81ED-4DB2-BD59-A6C34878D82A}">
                    <a16:rowId xmlns:a16="http://schemas.microsoft.com/office/drawing/2014/main" val="10005"/>
                  </a:ext>
                </a:extLst>
              </a:tr>
              <a:tr h="370840">
                <a:tc>
                  <a:txBody>
                    <a:bodyPr/>
                    <a:lstStyle/>
                    <a:p>
                      <a:pPr algn="ctr"/>
                      <a:r>
                        <a:rPr lang="en-US" dirty="0">
                          <a:latin typeface="+mj-lt"/>
                        </a:rPr>
                        <a:t>Camel</a:t>
                      </a:r>
                    </a:p>
                  </a:txBody>
                  <a:tcPr/>
                </a:tc>
                <a:tc>
                  <a:txBody>
                    <a:bodyPr/>
                    <a:lstStyle/>
                    <a:p>
                      <a:pPr algn="ctr"/>
                      <a:r>
                        <a:rPr lang="en-US" dirty="0">
                          <a:latin typeface="+mj-lt"/>
                        </a:rPr>
                        <a:t>74</a:t>
                      </a:r>
                    </a:p>
                  </a:txBody>
                  <a:tcPr/>
                </a:tc>
                <a:extLst>
                  <a:ext uri="{0D108BD9-81ED-4DB2-BD59-A6C34878D82A}">
                    <a16:rowId xmlns:a16="http://schemas.microsoft.com/office/drawing/2014/main" val="10006"/>
                  </a:ext>
                </a:extLst>
              </a:tr>
              <a:tr h="370840">
                <a:tc>
                  <a:txBody>
                    <a:bodyPr/>
                    <a:lstStyle/>
                    <a:p>
                      <a:pPr algn="ctr"/>
                      <a:r>
                        <a:rPr lang="en-US" dirty="0">
                          <a:latin typeface="+mj-lt"/>
                        </a:rPr>
                        <a:t>Cow</a:t>
                      </a:r>
                    </a:p>
                  </a:txBody>
                  <a:tcPr/>
                </a:tc>
                <a:tc>
                  <a:txBody>
                    <a:bodyPr/>
                    <a:lstStyle/>
                    <a:p>
                      <a:pPr algn="ctr"/>
                      <a:r>
                        <a:rPr lang="en-US" dirty="0">
                          <a:latin typeface="+mj-lt"/>
                        </a:rPr>
                        <a:t>60</a:t>
                      </a:r>
                    </a:p>
                  </a:txBody>
                  <a:tcPr/>
                </a:tc>
                <a:extLst>
                  <a:ext uri="{0D108BD9-81ED-4DB2-BD59-A6C34878D82A}">
                    <a16:rowId xmlns:a16="http://schemas.microsoft.com/office/drawing/2014/main" val="10007"/>
                  </a:ext>
                </a:extLst>
              </a:tr>
              <a:tr h="370840">
                <a:tc>
                  <a:txBody>
                    <a:bodyPr/>
                    <a:lstStyle/>
                    <a:p>
                      <a:pPr algn="ctr"/>
                      <a:r>
                        <a:rPr lang="en-US" dirty="0">
                          <a:latin typeface="+mj-lt"/>
                        </a:rPr>
                        <a:t>Tiger</a:t>
                      </a:r>
                    </a:p>
                  </a:txBody>
                  <a:tcPr/>
                </a:tc>
                <a:tc>
                  <a:txBody>
                    <a:bodyPr/>
                    <a:lstStyle/>
                    <a:p>
                      <a:pPr algn="ctr"/>
                      <a:r>
                        <a:rPr lang="en-US" dirty="0">
                          <a:latin typeface="+mj-lt"/>
                        </a:rPr>
                        <a:t>38</a:t>
                      </a:r>
                    </a:p>
                  </a:txBody>
                  <a:tcPr/>
                </a:tc>
                <a:extLst>
                  <a:ext uri="{0D108BD9-81ED-4DB2-BD59-A6C34878D82A}">
                    <a16:rowId xmlns:a16="http://schemas.microsoft.com/office/drawing/2014/main" val="10008"/>
                  </a:ext>
                </a:extLst>
              </a:tr>
              <a:tr h="370840">
                <a:tc>
                  <a:txBody>
                    <a:bodyPr/>
                    <a:lstStyle/>
                    <a:p>
                      <a:pPr algn="ctr"/>
                      <a:r>
                        <a:rPr lang="en-US" dirty="0">
                          <a:latin typeface="+mj-lt"/>
                        </a:rPr>
                        <a:t>Cabbage, Broccoli, Cauliflower</a:t>
                      </a:r>
                    </a:p>
                  </a:txBody>
                  <a:tcPr/>
                </a:tc>
                <a:tc>
                  <a:txBody>
                    <a:bodyPr/>
                    <a:lstStyle/>
                    <a:p>
                      <a:pPr algn="ctr"/>
                      <a:r>
                        <a:rPr lang="en-US" dirty="0">
                          <a:latin typeface="+mj-lt"/>
                        </a:rPr>
                        <a:t>18</a:t>
                      </a:r>
                    </a:p>
                  </a:txBody>
                  <a:tcPr/>
                </a:tc>
                <a:extLst>
                  <a:ext uri="{0D108BD9-81ED-4DB2-BD59-A6C34878D82A}">
                    <a16:rowId xmlns:a16="http://schemas.microsoft.com/office/drawing/2014/main" val="10009"/>
                  </a:ext>
                </a:extLst>
              </a:tr>
              <a:tr h="370840">
                <a:tc>
                  <a:txBody>
                    <a:bodyPr/>
                    <a:lstStyle/>
                    <a:p>
                      <a:pPr algn="ctr"/>
                      <a:r>
                        <a:rPr lang="en-US" dirty="0">
                          <a:latin typeface="+mj-lt"/>
                        </a:rPr>
                        <a:t>Cockroach</a:t>
                      </a:r>
                    </a:p>
                  </a:txBody>
                  <a:tcPr/>
                </a:tc>
                <a:tc>
                  <a:txBody>
                    <a:bodyPr/>
                    <a:lstStyle/>
                    <a:p>
                      <a:pPr algn="ctr"/>
                      <a:r>
                        <a:rPr lang="en-US" dirty="0">
                          <a:latin typeface="+mj-lt"/>
                        </a:rPr>
                        <a:t>23 or 24</a:t>
                      </a:r>
                    </a:p>
                  </a:txBody>
                  <a:tcPr/>
                </a:tc>
                <a:extLst>
                  <a:ext uri="{0D108BD9-81ED-4DB2-BD59-A6C34878D82A}">
                    <a16:rowId xmlns:a16="http://schemas.microsoft.com/office/drawing/2014/main" val="10010"/>
                  </a:ext>
                </a:extLst>
              </a:tr>
              <a:tr h="370840">
                <a:tc>
                  <a:txBody>
                    <a:bodyPr/>
                    <a:lstStyle/>
                    <a:p>
                      <a:pPr algn="ctr"/>
                      <a:r>
                        <a:rPr lang="en-US" dirty="0">
                          <a:latin typeface="+mj-lt"/>
                        </a:rPr>
                        <a:t>Chimpanzee</a:t>
                      </a:r>
                    </a:p>
                  </a:txBody>
                  <a:tcPr/>
                </a:tc>
                <a:tc>
                  <a:txBody>
                    <a:bodyPr/>
                    <a:lstStyle/>
                    <a:p>
                      <a:pPr algn="ctr"/>
                      <a:r>
                        <a:rPr lang="en-US" dirty="0">
                          <a:latin typeface="+mj-lt"/>
                        </a:rPr>
                        <a:t>48</a:t>
                      </a:r>
                    </a:p>
                  </a:txBody>
                  <a:tcPr/>
                </a:tc>
                <a:extLst>
                  <a:ext uri="{0D108BD9-81ED-4DB2-BD59-A6C34878D82A}">
                    <a16:rowId xmlns:a16="http://schemas.microsoft.com/office/drawing/2014/main" val="10011"/>
                  </a:ext>
                </a:extLst>
              </a:tr>
              <a:tr h="370840">
                <a:tc>
                  <a:txBody>
                    <a:bodyPr/>
                    <a:lstStyle/>
                    <a:p>
                      <a:pPr algn="ctr"/>
                      <a:r>
                        <a:rPr lang="en-US" dirty="0">
                          <a:latin typeface="+mj-lt"/>
                        </a:rPr>
                        <a:t>Earthworm</a:t>
                      </a:r>
                    </a:p>
                  </a:txBody>
                  <a:tcPr/>
                </a:tc>
                <a:tc>
                  <a:txBody>
                    <a:bodyPr/>
                    <a:lstStyle/>
                    <a:p>
                      <a:pPr algn="ctr"/>
                      <a:r>
                        <a:rPr lang="en-US" dirty="0">
                          <a:latin typeface="+mj-lt"/>
                        </a:rPr>
                        <a:t>36</a:t>
                      </a:r>
                    </a:p>
                  </a:txBody>
                  <a:tcPr/>
                </a:tc>
                <a:extLst>
                  <a:ext uri="{0D108BD9-81ED-4DB2-BD59-A6C34878D82A}">
                    <a16:rowId xmlns:a16="http://schemas.microsoft.com/office/drawing/2014/main" val="10012"/>
                  </a:ext>
                </a:extLst>
              </a:tr>
              <a:tr h="370840">
                <a:tc>
                  <a:txBody>
                    <a:bodyPr/>
                    <a:lstStyle/>
                    <a:p>
                      <a:pPr algn="ctr"/>
                      <a:r>
                        <a:rPr lang="en-US" dirty="0">
                          <a:latin typeface="+mj-lt"/>
                        </a:rPr>
                        <a:t>Kangaroo</a:t>
                      </a:r>
                    </a:p>
                  </a:txBody>
                  <a:tcPr/>
                </a:tc>
                <a:tc>
                  <a:txBody>
                    <a:bodyPr/>
                    <a:lstStyle/>
                    <a:p>
                      <a:pPr algn="ctr"/>
                      <a:r>
                        <a:rPr lang="en-US" dirty="0">
                          <a:latin typeface="+mj-lt"/>
                        </a:rPr>
                        <a:t>16</a:t>
                      </a:r>
                    </a:p>
                  </a:txBody>
                  <a:tcPr/>
                </a:tc>
                <a:extLst>
                  <a:ext uri="{0D108BD9-81ED-4DB2-BD59-A6C34878D82A}">
                    <a16:rowId xmlns:a16="http://schemas.microsoft.com/office/drawing/2014/main" val="10013"/>
                  </a:ext>
                </a:extLst>
              </a:tr>
              <a:tr h="370840">
                <a:tc>
                  <a:txBody>
                    <a:bodyPr/>
                    <a:lstStyle/>
                    <a:p>
                      <a:pPr algn="ctr"/>
                      <a:r>
                        <a:rPr lang="en-US" dirty="0">
                          <a:latin typeface="+mj-lt"/>
                        </a:rPr>
                        <a:t>Mango</a:t>
                      </a:r>
                    </a:p>
                  </a:txBody>
                  <a:tcPr/>
                </a:tc>
                <a:tc>
                  <a:txBody>
                    <a:bodyPr/>
                    <a:lstStyle/>
                    <a:p>
                      <a:pPr algn="ctr"/>
                      <a:r>
                        <a:rPr lang="en-US" dirty="0">
                          <a:latin typeface="+mj-lt"/>
                        </a:rPr>
                        <a:t>40</a:t>
                      </a:r>
                    </a:p>
                  </a:txBody>
                  <a:tcPr/>
                </a:tc>
                <a:extLst>
                  <a:ext uri="{0D108BD9-81ED-4DB2-BD59-A6C34878D82A}">
                    <a16:rowId xmlns:a16="http://schemas.microsoft.com/office/drawing/2014/main" val="10014"/>
                  </a:ext>
                </a:extLst>
              </a:tr>
              <a:tr h="370840">
                <a:tc>
                  <a:txBody>
                    <a:bodyPr/>
                    <a:lstStyle/>
                    <a:p>
                      <a:pPr algn="ctr"/>
                      <a:r>
                        <a:rPr lang="en-US" dirty="0">
                          <a:latin typeface="+mj-lt"/>
                        </a:rPr>
                        <a:t>Human</a:t>
                      </a:r>
                    </a:p>
                  </a:txBody>
                  <a:tcPr/>
                </a:tc>
                <a:tc>
                  <a:txBody>
                    <a:bodyPr/>
                    <a:lstStyle/>
                    <a:p>
                      <a:pPr algn="ctr"/>
                      <a:r>
                        <a:rPr lang="en-US" dirty="0">
                          <a:latin typeface="+mj-lt"/>
                        </a:rPr>
                        <a:t>46</a:t>
                      </a:r>
                    </a:p>
                  </a:txBody>
                  <a:tcPr/>
                </a:tc>
                <a:extLst>
                  <a:ext uri="{0D108BD9-81ED-4DB2-BD59-A6C34878D82A}">
                    <a16:rowId xmlns:a16="http://schemas.microsoft.com/office/drawing/2014/main" val="1001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powerofthegene.com/joomla/images/imprinting.png"/>
          <p:cNvPicPr>
            <a:picLocks noChangeAspect="1" noChangeArrowheads="1"/>
          </p:cNvPicPr>
          <p:nvPr/>
        </p:nvPicPr>
        <p:blipFill>
          <a:blip r:embed="rId2" cstate="print"/>
          <a:srcRect/>
          <a:stretch>
            <a:fillRect/>
          </a:stretch>
        </p:blipFill>
        <p:spPr bwMode="auto">
          <a:xfrm>
            <a:off x="0" y="0"/>
            <a:ext cx="3834178" cy="3643338"/>
          </a:xfrm>
          <a:prstGeom prst="rect">
            <a:avLst/>
          </a:prstGeom>
          <a:noFill/>
        </p:spPr>
      </p:pic>
      <p:pic>
        <p:nvPicPr>
          <p:cNvPr id="75780" name="Picture 4" descr="http://t2.gstatic.com/images?q=tbn:ANd9GcS4dSqNU2Mv906-6KOdj8SDyU1BPI7q1fP-KfYXhEn81tT_-q9f38Y_IAIFdA"/>
          <p:cNvPicPr>
            <a:picLocks noChangeAspect="1" noChangeArrowheads="1"/>
          </p:cNvPicPr>
          <p:nvPr/>
        </p:nvPicPr>
        <p:blipFill>
          <a:blip r:embed="rId3" cstate="print"/>
          <a:srcRect/>
          <a:stretch>
            <a:fillRect/>
          </a:stretch>
        </p:blipFill>
        <p:spPr bwMode="auto">
          <a:xfrm>
            <a:off x="3786182" y="0"/>
            <a:ext cx="3571900" cy="3643314"/>
          </a:xfrm>
          <a:prstGeom prst="rect">
            <a:avLst/>
          </a:prstGeom>
          <a:noFill/>
        </p:spPr>
      </p:pic>
      <p:pic>
        <p:nvPicPr>
          <p:cNvPr id="75782" name="Picture 6" descr="http://bdnpull.bangorpublishing.netdna-cdn.com/wp-content/uploads/2010/04/1272583831_e445.jpg"/>
          <p:cNvPicPr>
            <a:picLocks noChangeAspect="1" noChangeArrowheads="1"/>
          </p:cNvPicPr>
          <p:nvPr/>
        </p:nvPicPr>
        <p:blipFill>
          <a:blip r:embed="rId4" cstate="print"/>
          <a:srcRect/>
          <a:stretch>
            <a:fillRect/>
          </a:stretch>
        </p:blipFill>
        <p:spPr bwMode="auto">
          <a:xfrm>
            <a:off x="0" y="3643314"/>
            <a:ext cx="5009898" cy="3214686"/>
          </a:xfrm>
          <a:prstGeom prst="rect">
            <a:avLst/>
          </a:prstGeom>
          <a:noFill/>
        </p:spPr>
      </p:pic>
      <p:pic>
        <p:nvPicPr>
          <p:cNvPr id="75784" name="Picture 8" descr="http://t0.gstatic.com/images?q=tbn:ANd9GcRPC5EkZKHzEW8sUrqfpWQOEmQG2quKvCvPaR4FyCk877_wKX4CeU0NGgUORQ"/>
          <p:cNvPicPr>
            <a:picLocks noChangeAspect="1" noChangeArrowheads="1"/>
          </p:cNvPicPr>
          <p:nvPr/>
        </p:nvPicPr>
        <p:blipFill>
          <a:blip r:embed="rId5" cstate="print"/>
          <a:srcRect/>
          <a:stretch>
            <a:fillRect/>
          </a:stretch>
        </p:blipFill>
        <p:spPr bwMode="auto">
          <a:xfrm>
            <a:off x="5000628" y="3643314"/>
            <a:ext cx="2219325" cy="2057401"/>
          </a:xfrm>
          <a:prstGeom prst="rect">
            <a:avLst/>
          </a:prstGeom>
          <a:noFill/>
        </p:spPr>
      </p:pic>
      <p:pic>
        <p:nvPicPr>
          <p:cNvPr id="75786" name="Picture 10" descr="http://t0.gstatic.com/images?q=tbn:ANd9GcQNCfuT9P2SD9hIwMI8NW_PFkxtWke7gCQCdSxFATUTq83CT7Hzq9kUEFXLxg"/>
          <p:cNvPicPr>
            <a:picLocks noChangeAspect="1" noChangeArrowheads="1"/>
          </p:cNvPicPr>
          <p:nvPr/>
        </p:nvPicPr>
        <p:blipFill>
          <a:blip r:embed="rId6" cstate="print"/>
          <a:srcRect/>
          <a:stretch>
            <a:fillRect/>
          </a:stretch>
        </p:blipFill>
        <p:spPr bwMode="auto">
          <a:xfrm>
            <a:off x="7086600" y="3571876"/>
            <a:ext cx="2057400" cy="22193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lack and white twins.jpg"/>
          <p:cNvPicPr>
            <a:picLocks noGrp="1" noChangeAspect="1"/>
          </p:cNvPicPr>
          <p:nvPr>
            <p:ph idx="1"/>
          </p:nvPr>
        </p:nvPicPr>
        <p:blipFill>
          <a:blip r:embed="rId3">
            <a:extLst>
              <a:ext uri="{28A0092B-C50C-407E-A947-70E740481C1C}">
                <a14:useLocalDpi xmlns:a14="http://schemas.microsoft.com/office/drawing/2010/main" val="0"/>
              </a:ext>
            </a:extLst>
          </a:blip>
          <a:srcRect t="1031" b="1031"/>
          <a:stretch>
            <a:fillRect/>
          </a:stretch>
        </p:blipFill>
        <p:spPr>
          <a:xfrm>
            <a:off x="1430214" y="602101"/>
            <a:ext cx="6214077" cy="3417502"/>
          </a:xfrm>
        </p:spPr>
      </p:pic>
      <p:sp>
        <p:nvSpPr>
          <p:cNvPr id="7" name="TextBox 6"/>
          <p:cNvSpPr txBox="1"/>
          <p:nvPr/>
        </p:nvSpPr>
        <p:spPr>
          <a:xfrm>
            <a:off x="428017" y="4440017"/>
            <a:ext cx="8715983"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Social media is abuzz. The family has been accused of making up the story for attention and profit. People say biological twins could not be this different. One of them must be adopted.</a:t>
            </a:r>
          </a:p>
        </p:txBody>
      </p:sp>
      <p:sp>
        <p:nvSpPr>
          <p:cNvPr id="2" name="TextBox 1"/>
          <p:cNvSpPr txBox="1"/>
          <p:nvPr/>
        </p:nvSpPr>
        <p:spPr>
          <a:xfrm>
            <a:off x="345060" y="80503"/>
            <a:ext cx="8522897" cy="400110"/>
          </a:xfrm>
          <a:prstGeom prst="rect">
            <a:avLst/>
          </a:prstGeom>
          <a:noFill/>
        </p:spPr>
        <p:txBody>
          <a:bodyPr wrap="square" rtlCol="0">
            <a:spAutoFit/>
          </a:bodyPr>
          <a:lstStyle/>
          <a:p>
            <a:r>
              <a:rPr lang="en-US" sz="2000" b="1" dirty="0">
                <a:solidFill>
                  <a:srgbClr val="002060"/>
                </a:solidFill>
                <a:latin typeface="Arial" panose="020B0604020202020204" pitchFamily="34" charset="0"/>
                <a:cs typeface="Arial" panose="020B0604020202020204" pitchFamily="34" charset="0"/>
              </a:rPr>
              <a:t>18 year-old Lucy (left) and Maria (right) are twins. They live in the UK.</a:t>
            </a:r>
          </a:p>
        </p:txBody>
      </p:sp>
    </p:spTree>
    <p:extLst>
      <p:ext uri="{BB962C8B-B14F-4D97-AF65-F5344CB8AC3E}">
        <p14:creationId xmlns:p14="http://schemas.microsoft.com/office/powerpoint/2010/main" val="64690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802434"/>
          </a:xfrm>
        </p:spPr>
        <p:txBody>
          <a:bodyPr>
            <a:normAutofit/>
          </a:bodyPr>
          <a:lstStyle/>
          <a:p>
            <a:r>
              <a:rPr lang="en-US" dirty="0"/>
              <a:t>Let’s take a closer look at the chromosomes that have to get copied and split during mitosis…</a:t>
            </a:r>
            <a:br>
              <a:rPr lang="en-US" dirty="0"/>
            </a:br>
            <a:endParaRPr lang="en-US" dirty="0"/>
          </a:p>
        </p:txBody>
      </p:sp>
    </p:spTree>
    <p:extLst>
      <p:ext uri="{BB962C8B-B14F-4D97-AF65-F5344CB8AC3E}">
        <p14:creationId xmlns:p14="http://schemas.microsoft.com/office/powerpoint/2010/main" val="2503498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nlm.nih.gov/medlineplus/ency/images/ency/fullsize/1062.jpg"/>
          <p:cNvPicPr>
            <a:picLocks noChangeAspect="1" noChangeArrowheads="1"/>
          </p:cNvPicPr>
          <p:nvPr/>
        </p:nvPicPr>
        <p:blipFill>
          <a:blip r:embed="rId2" cstate="print"/>
          <a:srcRect/>
          <a:stretch>
            <a:fillRect/>
          </a:stretch>
        </p:blipFill>
        <p:spPr bwMode="auto">
          <a:xfrm>
            <a:off x="1043608" y="1117880"/>
            <a:ext cx="7175148" cy="5740120"/>
          </a:xfrm>
          <a:prstGeom prst="rect">
            <a:avLst/>
          </a:prstGeom>
          <a:noFill/>
        </p:spPr>
      </p:pic>
      <p:sp>
        <p:nvSpPr>
          <p:cNvPr id="3" name="Title 1"/>
          <p:cNvSpPr txBox="1">
            <a:spLocks/>
          </p:cNvSpPr>
          <p:nvPr/>
        </p:nvSpPr>
        <p:spPr>
          <a:xfrm>
            <a:off x="142844" y="0"/>
            <a:ext cx="8586790" cy="114298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effectLst/>
                <a:uLnTx/>
                <a:uFillTx/>
                <a:latin typeface="+mj-lt"/>
                <a:ea typeface="ＭＳ Ｐゴシック" pitchFamily="-123" charset="-128"/>
                <a:cs typeface="ＭＳ Ｐゴシック" pitchFamily="-123" charset="-128"/>
              </a:rPr>
              <a:t>We can look at your chromosomes before you’re born.</a:t>
            </a:r>
          </a:p>
        </p:txBody>
      </p:sp>
    </p:spTree>
    <p:extLst>
      <p:ext uri="{BB962C8B-B14F-4D97-AF65-F5344CB8AC3E}">
        <p14:creationId xmlns:p14="http://schemas.microsoft.com/office/powerpoint/2010/main" val="3015102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0034"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mj-lt"/>
                <a:ea typeface="ＭＳ Ｐゴシック" pitchFamily="-123" charset="-128"/>
                <a:cs typeface="ＭＳ Ｐゴシック" pitchFamily="-123" charset="-128"/>
              </a:rPr>
              <a:t>Karyotype</a:t>
            </a:r>
          </a:p>
        </p:txBody>
      </p:sp>
      <p:pic>
        <p:nvPicPr>
          <p:cNvPr id="2050" name="Picture 2" descr="http://ars.els-cdn.com/content/image/1-s2.0-S0167947300000220-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6336704" cy="560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97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aviddarling.info/images/karyoty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13565"/>
            <a:ext cx="6552728" cy="604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888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3" descr="fig12"/>
          <p:cNvPicPr>
            <a:picLocks noChangeAspect="1" noChangeArrowheads="1"/>
          </p:cNvPicPr>
          <p:nvPr/>
        </p:nvPicPr>
        <p:blipFill>
          <a:blip r:embed="rId2" cstate="print"/>
          <a:srcRect/>
          <a:stretch>
            <a:fillRect/>
          </a:stretch>
        </p:blipFill>
        <p:spPr bwMode="auto">
          <a:xfrm>
            <a:off x="1214414" y="285728"/>
            <a:ext cx="6700846" cy="6282044"/>
          </a:xfrm>
          <a:prstGeom prst="rect">
            <a:avLst/>
          </a:prstGeom>
          <a:noFill/>
        </p:spPr>
      </p:pic>
    </p:spTree>
    <p:extLst>
      <p:ext uri="{BB962C8B-B14F-4D97-AF65-F5344CB8AC3E}">
        <p14:creationId xmlns:p14="http://schemas.microsoft.com/office/powerpoint/2010/main" val="3148431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1988840"/>
            <a:ext cx="8229600" cy="201622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mj-lt"/>
                <a:ea typeface="ＭＳ Ｐゴシック" pitchFamily="-123" charset="-128"/>
                <a:cs typeface="ＭＳ Ｐゴシック" pitchFamily="-123" charset="-128"/>
              </a:rPr>
              <a:t>How do we know which chromosome is which?</a:t>
            </a:r>
          </a:p>
        </p:txBody>
      </p:sp>
    </p:spTree>
    <p:extLst>
      <p:ext uri="{BB962C8B-B14F-4D97-AF65-F5344CB8AC3E}">
        <p14:creationId xmlns:p14="http://schemas.microsoft.com/office/powerpoint/2010/main" val="3941153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txBox="1">
            <a:spLocks/>
          </p:cNvSpPr>
          <p:nvPr/>
        </p:nvSpPr>
        <p:spPr>
          <a:xfrm>
            <a:off x="500034"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mj-lt"/>
                <a:ea typeface="ＭＳ Ｐゴシック" pitchFamily="-123" charset="-128"/>
                <a:cs typeface="ＭＳ Ｐゴシック" pitchFamily="-123" charset="-128"/>
              </a:rPr>
              <a:t>Location of the centromere helps identify</a:t>
            </a:r>
            <a:r>
              <a:rPr kumimoji="0" lang="en-US" sz="4400" b="0" i="0" u="none" strike="noStrike" kern="1200" cap="none" spc="0" normalizeH="0" noProof="0" dirty="0">
                <a:ln>
                  <a:noFill/>
                </a:ln>
                <a:solidFill>
                  <a:srgbClr val="FF0000"/>
                </a:solidFill>
                <a:effectLst/>
                <a:uLnTx/>
                <a:uFillTx/>
                <a:latin typeface="+mj-lt"/>
                <a:ea typeface="ＭＳ Ｐゴシック" pitchFamily="-123" charset="-128"/>
                <a:cs typeface="ＭＳ Ｐゴシック" pitchFamily="-123" charset="-128"/>
              </a:rPr>
              <a:t> chromosomes.</a:t>
            </a:r>
            <a:endParaRPr kumimoji="0" lang="en-US" sz="4400" b="0" i="0" u="none" strike="noStrike" kern="1200" cap="none" spc="0" normalizeH="0" baseline="0" noProof="0" dirty="0">
              <a:ln>
                <a:noFill/>
              </a:ln>
              <a:solidFill>
                <a:srgbClr val="FF0000"/>
              </a:solidFill>
              <a:effectLst/>
              <a:uLnTx/>
              <a:uFillTx/>
              <a:latin typeface="+mj-lt"/>
              <a:ea typeface="ＭＳ Ｐゴシック" pitchFamily="-123" charset="-128"/>
              <a:cs typeface="ＭＳ Ｐゴシック" pitchFamily="-123" charset="-128"/>
            </a:endParaRPr>
          </a:p>
        </p:txBody>
      </p:sp>
      <p:pic>
        <p:nvPicPr>
          <p:cNvPr id="3074" name="Picture 2" descr="http://bio3400.nicerweb.com/Locked/media/ch02/02_03-centrom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923" y="1550654"/>
            <a:ext cx="7323821" cy="439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433844"/>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athology.washington.edu/galleries/cytogallery/images/m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700460" cy="652534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00034"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mj-lt"/>
                <a:ea typeface="ＭＳ Ｐゴシック" pitchFamily="-123" charset="-128"/>
                <a:cs typeface="ＭＳ Ｐゴシック" pitchFamily="-123" charset="-128"/>
              </a:rPr>
              <a:t>Staining</a:t>
            </a:r>
            <a:r>
              <a:rPr kumimoji="0" lang="en-US" sz="4400" b="0" i="0" u="none" strike="noStrike" kern="1200" cap="none" spc="0" normalizeH="0" noProof="0" dirty="0">
                <a:ln>
                  <a:noFill/>
                </a:ln>
                <a:solidFill>
                  <a:srgbClr val="FF0000"/>
                </a:solidFill>
                <a:effectLst/>
                <a:uLnTx/>
                <a:uFillTx/>
                <a:latin typeface="+mj-lt"/>
                <a:ea typeface="ＭＳ Ｐゴシック" pitchFamily="-123" charset="-128"/>
                <a:cs typeface="ＭＳ Ｐゴシック" pitchFamily="-123" charset="-128"/>
              </a:rPr>
              <a:t> produces bands.</a:t>
            </a:r>
            <a:endParaRPr kumimoji="0" lang="en-US" sz="4400" b="0" i="0" u="none" strike="noStrike" kern="1200" cap="none" spc="0" normalizeH="0" baseline="0" noProof="0" dirty="0">
              <a:ln>
                <a:noFill/>
              </a:ln>
              <a:solidFill>
                <a:srgbClr val="FF0000"/>
              </a:solidFill>
              <a:effectLst/>
              <a:uLnTx/>
              <a:uFillTx/>
              <a:latin typeface="+mj-lt"/>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139752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0034"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mj-lt"/>
                <a:ea typeface="ＭＳ Ｐゴシック" pitchFamily="-123" charset="-128"/>
                <a:cs typeface="ＭＳ Ｐゴシック" pitchFamily="-123" charset="-128"/>
              </a:rPr>
              <a:t>Finally, sort by shape,</a:t>
            </a:r>
            <a:r>
              <a:rPr kumimoji="0" lang="en-US" sz="4400" b="0" i="0" u="none" strike="noStrike" kern="1200" cap="none" spc="0" normalizeH="0" noProof="0" dirty="0">
                <a:ln>
                  <a:noFill/>
                </a:ln>
                <a:solidFill>
                  <a:srgbClr val="FF0000"/>
                </a:solidFill>
                <a:effectLst/>
                <a:uLnTx/>
                <a:uFillTx/>
                <a:latin typeface="+mj-lt"/>
                <a:ea typeface="ＭＳ Ｐゴシック" pitchFamily="-123" charset="-128"/>
                <a:cs typeface="ＭＳ Ｐゴシック" pitchFamily="-123" charset="-128"/>
              </a:rPr>
              <a:t> banding &amp; size</a:t>
            </a:r>
            <a:endParaRPr kumimoji="0" lang="en-US" sz="4400" b="0" i="0" u="none" strike="noStrike" kern="1200" cap="none" spc="0" normalizeH="0" baseline="0" noProof="0" dirty="0">
              <a:ln>
                <a:noFill/>
              </a:ln>
              <a:solidFill>
                <a:srgbClr val="FF0000"/>
              </a:solidFill>
              <a:effectLst/>
              <a:uLnTx/>
              <a:uFillTx/>
              <a:latin typeface="+mj-lt"/>
              <a:ea typeface="ＭＳ Ｐゴシック" pitchFamily="-123" charset="-128"/>
              <a:cs typeface="ＭＳ Ｐゴシック" pitchFamily="-123" charset="-128"/>
            </a:endParaRPr>
          </a:p>
        </p:txBody>
      </p:sp>
      <p:pic>
        <p:nvPicPr>
          <p:cNvPr id="5" name="Picture 2" descr="http://bio3400.nicerweb.com/Locked/media/ch01/01_03-human_karyotype.jpg"/>
          <p:cNvPicPr>
            <a:picLocks noChangeAspect="1" noChangeArrowheads="1"/>
          </p:cNvPicPr>
          <p:nvPr/>
        </p:nvPicPr>
        <p:blipFill>
          <a:blip r:embed="rId2" cstate="print"/>
          <a:srcRect/>
          <a:stretch>
            <a:fillRect/>
          </a:stretch>
        </p:blipFill>
        <p:spPr bwMode="auto">
          <a:xfrm>
            <a:off x="500034" y="1426961"/>
            <a:ext cx="8077200" cy="5143501"/>
          </a:xfrm>
          <a:prstGeom prst="rect">
            <a:avLst/>
          </a:prstGeom>
          <a:noFill/>
        </p:spPr>
      </p:pic>
    </p:spTree>
    <p:extLst>
      <p:ext uri="{BB962C8B-B14F-4D97-AF65-F5344CB8AC3E}">
        <p14:creationId xmlns:p14="http://schemas.microsoft.com/office/powerpoint/2010/main" val="1767363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cps.desire2learn.com/d2l/lor/viewer/viewFile.d2lfile/6605/4821/chromosom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182" y="1052736"/>
            <a:ext cx="889048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76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lack and white twins.jpg"/>
          <p:cNvPicPr>
            <a:picLocks noGrp="1" noChangeAspect="1"/>
          </p:cNvPicPr>
          <p:nvPr>
            <p:ph idx="1"/>
          </p:nvPr>
        </p:nvPicPr>
        <p:blipFill>
          <a:blip r:embed="rId3">
            <a:extLst>
              <a:ext uri="{28A0092B-C50C-407E-A947-70E740481C1C}">
                <a14:useLocalDpi xmlns:a14="http://schemas.microsoft.com/office/drawing/2010/main" val="0"/>
              </a:ext>
            </a:extLst>
          </a:blip>
          <a:srcRect t="1031" b="1031"/>
          <a:stretch>
            <a:fillRect/>
          </a:stretch>
        </p:blipFill>
        <p:spPr>
          <a:xfrm>
            <a:off x="1795699" y="590672"/>
            <a:ext cx="5552601" cy="3053716"/>
          </a:xfrm>
        </p:spPr>
      </p:pic>
      <p:sp>
        <p:nvSpPr>
          <p:cNvPr id="7" name="TextBox 6"/>
          <p:cNvSpPr txBox="1"/>
          <p:nvPr/>
        </p:nvSpPr>
        <p:spPr>
          <a:xfrm>
            <a:off x="1634490" y="3777739"/>
            <a:ext cx="7578090" cy="3108543"/>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What do you think? </a:t>
            </a:r>
          </a:p>
          <a:p>
            <a:r>
              <a:rPr lang="en-US" sz="2400" dirty="0">
                <a:solidFill>
                  <a:srgbClr val="0070C0"/>
                </a:solidFill>
                <a:latin typeface="Arial" panose="020B0604020202020204" pitchFamily="34" charset="0"/>
                <a:cs typeface="Arial" panose="020B0604020202020204" pitchFamily="34" charset="0"/>
              </a:rPr>
              <a:t>Is it possible for Lucy and Maria to be biological twins -  Why do you think it is possible? or </a:t>
            </a:r>
          </a:p>
          <a:p>
            <a:r>
              <a:rPr lang="en-US" sz="2400" dirty="0">
                <a:solidFill>
                  <a:srgbClr val="0070C0"/>
                </a:solidFill>
                <a:latin typeface="Arial" panose="020B0604020202020204" pitchFamily="34" charset="0"/>
                <a:cs typeface="Arial" panose="020B0604020202020204" pitchFamily="34" charset="0"/>
              </a:rPr>
              <a:t>Why is it NOT possible?</a:t>
            </a:r>
          </a:p>
          <a:p>
            <a:endParaRPr lang="en-US" sz="2400" dirty="0">
              <a:solidFill>
                <a:srgbClr val="2847E3"/>
              </a:solidFill>
              <a:latin typeface="Arial" panose="020B0604020202020204" pitchFamily="34" charset="0"/>
              <a:cs typeface="Arial" panose="020B0604020202020204" pitchFamily="34" charset="0"/>
            </a:endParaRPr>
          </a:p>
          <a:p>
            <a:r>
              <a:rPr lang="en-US" sz="2800" dirty="0">
                <a:solidFill>
                  <a:srgbClr val="3F6EB3"/>
                </a:solidFill>
                <a:latin typeface="Arial" panose="020B0604020202020204" pitchFamily="34" charset="0"/>
                <a:cs typeface="Arial" panose="020B0604020202020204" pitchFamily="34" charset="0"/>
              </a:rPr>
              <a:t>Explain your position in </a:t>
            </a:r>
            <a:r>
              <a:rPr lang="en-US" sz="2800" b="1" dirty="0">
                <a:solidFill>
                  <a:srgbClr val="3F6EB3"/>
                </a:solidFill>
                <a:latin typeface="Arial" panose="020B0604020202020204" pitchFamily="34" charset="0"/>
                <a:cs typeface="Arial" panose="020B0604020202020204" pitchFamily="34" charset="0"/>
              </a:rPr>
              <a:t>Doodle Box A</a:t>
            </a:r>
            <a:br>
              <a:rPr lang="en-US" sz="2800" b="1" dirty="0">
                <a:solidFill>
                  <a:srgbClr val="002060"/>
                </a:solidFill>
              </a:rPr>
            </a:br>
            <a:r>
              <a:rPr lang="en-US" sz="2800" dirty="0">
                <a:solidFill>
                  <a:srgbClr val="2847E3"/>
                </a:solidFill>
                <a:latin typeface="Arial" panose="020B0604020202020204" pitchFamily="34" charset="0"/>
                <a:cs typeface="Arial" panose="020B0604020202020204" pitchFamily="34" charset="0"/>
              </a:rPr>
              <a:t> </a:t>
            </a:r>
          </a:p>
          <a:p>
            <a:r>
              <a:rPr lang="en-US" sz="2000" dirty="0">
                <a:solidFill>
                  <a:srgbClr val="0070C0"/>
                </a:solidFill>
                <a:latin typeface="Arial" panose="020B0604020202020204" pitchFamily="34" charset="0"/>
                <a:cs typeface="Arial" panose="020B0604020202020204" pitchFamily="34" charset="0"/>
              </a:rPr>
              <a:t>Any additional information you would like to have?</a:t>
            </a:r>
          </a:p>
        </p:txBody>
      </p:sp>
      <p:sp>
        <p:nvSpPr>
          <p:cNvPr id="2" name="TextBox 1"/>
          <p:cNvSpPr txBox="1"/>
          <p:nvPr/>
        </p:nvSpPr>
        <p:spPr>
          <a:xfrm>
            <a:off x="234315" y="57211"/>
            <a:ext cx="867537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18 year-old Lucy (left) and Maria (right) are twins. They live in the UK.</a:t>
            </a:r>
          </a:p>
        </p:txBody>
      </p:sp>
      <p:pic>
        <p:nvPicPr>
          <p:cNvPr id="3" name="Picture 2">
            <a:extLst>
              <a:ext uri="{FF2B5EF4-FFF2-40B4-BE49-F238E27FC236}">
                <a16:creationId xmlns:a16="http://schemas.microsoft.com/office/drawing/2014/main" id="{6C7A3FEE-1667-4075-921C-F02838E0FC2F}"/>
              </a:ext>
            </a:extLst>
          </p:cNvPr>
          <p:cNvPicPr>
            <a:picLocks noChangeAspect="1"/>
          </p:cNvPicPr>
          <p:nvPr/>
        </p:nvPicPr>
        <p:blipFill>
          <a:blip r:embed="rId4"/>
          <a:stretch>
            <a:fillRect/>
          </a:stretch>
        </p:blipFill>
        <p:spPr>
          <a:xfrm>
            <a:off x="119297" y="3997346"/>
            <a:ext cx="797542" cy="805323"/>
          </a:xfrm>
          <a:prstGeom prst="rect">
            <a:avLst/>
          </a:prstGeom>
        </p:spPr>
      </p:pic>
      <p:pic>
        <p:nvPicPr>
          <p:cNvPr id="4" name="Picture 3">
            <a:extLst>
              <a:ext uri="{FF2B5EF4-FFF2-40B4-BE49-F238E27FC236}">
                <a16:creationId xmlns:a16="http://schemas.microsoft.com/office/drawing/2014/main" id="{1EF970D5-D7B9-41F0-B1F5-643EED3CEABC}"/>
              </a:ext>
            </a:extLst>
          </p:cNvPr>
          <p:cNvPicPr>
            <a:picLocks noChangeAspect="1"/>
          </p:cNvPicPr>
          <p:nvPr/>
        </p:nvPicPr>
        <p:blipFill>
          <a:blip r:embed="rId5"/>
          <a:stretch>
            <a:fillRect/>
          </a:stretch>
        </p:blipFill>
        <p:spPr>
          <a:xfrm>
            <a:off x="133166" y="5221974"/>
            <a:ext cx="797542" cy="802100"/>
          </a:xfrm>
          <a:prstGeom prst="rect">
            <a:avLst/>
          </a:prstGeom>
        </p:spPr>
      </p:pic>
    </p:spTree>
    <p:extLst>
      <p:ext uri="{BB962C8B-B14F-4D97-AF65-F5344CB8AC3E}">
        <p14:creationId xmlns:p14="http://schemas.microsoft.com/office/powerpoint/2010/main" val="411959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ghr.nlm.nih.gov/handbook/illustrations/chromosomes.jpg"/>
          <p:cNvPicPr>
            <a:picLocks noChangeAspect="1" noChangeArrowheads="1"/>
          </p:cNvPicPr>
          <p:nvPr/>
        </p:nvPicPr>
        <p:blipFill>
          <a:blip r:embed="rId2" cstate="print"/>
          <a:srcRect/>
          <a:stretch>
            <a:fillRect/>
          </a:stretch>
        </p:blipFill>
        <p:spPr bwMode="auto">
          <a:xfrm>
            <a:off x="785786" y="642918"/>
            <a:ext cx="7400977" cy="5286412"/>
          </a:xfrm>
          <a:prstGeom prst="rect">
            <a:avLst/>
          </a:prstGeom>
          <a:noFill/>
        </p:spPr>
      </p:pic>
      <p:sp>
        <p:nvSpPr>
          <p:cNvPr id="3" name="Title 1"/>
          <p:cNvSpPr txBox="1">
            <a:spLocks/>
          </p:cNvSpPr>
          <p:nvPr/>
        </p:nvSpPr>
        <p:spPr>
          <a:xfrm>
            <a:off x="500034"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ＭＳ Ｐゴシック" pitchFamily="-123" charset="-128"/>
                <a:cs typeface="ＭＳ Ｐゴシック" pitchFamily="-123" charset="-128"/>
              </a:rPr>
              <a:t>Karyotype</a:t>
            </a:r>
          </a:p>
        </p:txBody>
      </p:sp>
    </p:spTree>
    <p:extLst>
      <p:ext uri="{BB962C8B-B14F-4D97-AF65-F5344CB8AC3E}">
        <p14:creationId xmlns:p14="http://schemas.microsoft.com/office/powerpoint/2010/main" val="3655609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dnarss.com/images/x_chromosome_575_x_1309_.jpg"/>
          <p:cNvPicPr>
            <a:picLocks noChangeAspect="1" noChangeArrowheads="1"/>
          </p:cNvPicPr>
          <p:nvPr/>
        </p:nvPicPr>
        <p:blipFill>
          <a:blip r:embed="rId2" cstate="print"/>
          <a:srcRect/>
          <a:stretch>
            <a:fillRect/>
          </a:stretch>
        </p:blipFill>
        <p:spPr bwMode="auto">
          <a:xfrm>
            <a:off x="847844" y="212536"/>
            <a:ext cx="3888432" cy="8854177"/>
          </a:xfrm>
          <a:prstGeom prst="rect">
            <a:avLst/>
          </a:prstGeom>
          <a:noFill/>
        </p:spPr>
      </p:pic>
      <p:pic>
        <p:nvPicPr>
          <p:cNvPr id="3" name="Picture 6" descr="http://www.dnarss.com/images/y_chromosome_578_x_379.jpg"/>
          <p:cNvPicPr>
            <a:picLocks noChangeAspect="1" noChangeArrowheads="1"/>
          </p:cNvPicPr>
          <p:nvPr/>
        </p:nvPicPr>
        <p:blipFill>
          <a:blip r:embed="rId3" cstate="print"/>
          <a:srcRect/>
          <a:stretch>
            <a:fillRect/>
          </a:stretch>
        </p:blipFill>
        <p:spPr bwMode="auto">
          <a:xfrm>
            <a:off x="5004048" y="188640"/>
            <a:ext cx="2770875" cy="1816889"/>
          </a:xfrm>
          <a:prstGeom prst="rect">
            <a:avLst/>
          </a:prstGeom>
          <a:noFill/>
        </p:spPr>
      </p:pic>
    </p:spTree>
    <p:extLst>
      <p:ext uri="{BB962C8B-B14F-4D97-AF65-F5344CB8AC3E}">
        <p14:creationId xmlns:p14="http://schemas.microsoft.com/office/powerpoint/2010/main" val="1642345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aviddarling.info/images/karyoty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3565"/>
            <a:ext cx="6552728" cy="604723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644008" y="4924431"/>
            <a:ext cx="2376264" cy="1440160"/>
          </a:xfrm>
          <a:prstGeom prst="ellipse">
            <a:avLst/>
          </a:prstGeom>
          <a:noFill/>
          <a:ln w="85725">
            <a:solidFill>
              <a:srgbClr val="F86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98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fiscafamily.files.wordpress.com/2011/06/normal-m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35" y="260647"/>
            <a:ext cx="8559473" cy="631689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364088" y="4924431"/>
            <a:ext cx="2376264" cy="1440160"/>
          </a:xfrm>
          <a:prstGeom prst="ellipse">
            <a:avLst/>
          </a:prstGeom>
          <a:noFill/>
          <a:ln w="857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74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Because you asked</a:t>
            </a:r>
            <a:r>
              <a:rPr lang="is-IS" dirty="0"/>
              <a:t>…</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Mom is ½ Jamaican, ½ Caucasian. </a:t>
            </a:r>
          </a:p>
          <a:p>
            <a:r>
              <a:rPr lang="en-US" dirty="0">
                <a:latin typeface="Arial" panose="020B0604020202020204" pitchFamily="34" charset="0"/>
                <a:cs typeface="Arial" panose="020B0604020202020204" pitchFamily="34" charset="0"/>
              </a:rPr>
              <a:t>Dad is Caucasian.</a:t>
            </a:r>
          </a:p>
        </p:txBody>
      </p:sp>
    </p:spTree>
    <p:extLst>
      <p:ext uri="{BB962C8B-B14F-4D97-AF65-F5344CB8AC3E}">
        <p14:creationId xmlns:p14="http://schemas.microsoft.com/office/powerpoint/2010/main" val="27798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5400" dirty="0">
                <a:latin typeface="Arial" panose="020B0604020202020204" pitchFamily="34" charset="0"/>
                <a:cs typeface="Arial" panose="020B0604020202020204" pitchFamily="34" charset="0"/>
              </a:rPr>
              <a:t>Biological Twins?</a:t>
            </a:r>
          </a:p>
        </p:txBody>
      </p:sp>
      <p:sp>
        <p:nvSpPr>
          <p:cNvPr id="4" name="Content Placeholder 3"/>
          <p:cNvSpPr>
            <a:spLocks noGrp="1"/>
          </p:cNvSpPr>
          <p:nvPr>
            <p:ph sz="half" idx="1"/>
          </p:nvPr>
        </p:nvSpPr>
        <p:spPr/>
        <p:txBody>
          <a:bodyPr/>
          <a:lstStyle/>
          <a:p>
            <a:r>
              <a:rPr lang="en-US" dirty="0">
                <a:solidFill>
                  <a:srgbClr val="002060"/>
                </a:solidFill>
                <a:latin typeface="Arial" panose="020B0604020202020204" pitchFamily="34" charset="0"/>
                <a:cs typeface="Arial" panose="020B0604020202020204" pitchFamily="34" charset="0"/>
              </a:rPr>
              <a:t>POSSIBLE	</a:t>
            </a:r>
          </a:p>
        </p:txBody>
      </p:sp>
      <p:sp>
        <p:nvSpPr>
          <p:cNvPr id="5" name="Content Placeholder 4"/>
          <p:cNvSpPr>
            <a:spLocks noGrp="1"/>
          </p:cNvSpPr>
          <p:nvPr>
            <p:ph sz="half" idx="2"/>
          </p:nvPr>
        </p:nvSpPr>
        <p:spPr/>
        <p:txBody>
          <a:bodyPr/>
          <a:lstStyle/>
          <a:p>
            <a:r>
              <a:rPr lang="en-US" dirty="0">
                <a:solidFill>
                  <a:srgbClr val="0070C0"/>
                </a:solidFill>
                <a:latin typeface="Arial" panose="020B0604020202020204" pitchFamily="34" charset="0"/>
                <a:cs typeface="Arial" panose="020B0604020202020204" pitchFamily="34" charset="0"/>
              </a:rPr>
              <a:t>NOT POSSIBLE</a:t>
            </a:r>
          </a:p>
        </p:txBody>
      </p:sp>
    </p:spTree>
    <p:extLst>
      <p:ext uri="{BB962C8B-B14F-4D97-AF65-F5344CB8AC3E}">
        <p14:creationId xmlns:p14="http://schemas.microsoft.com/office/powerpoint/2010/main" val="98082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7C19B1-D9EE-4265-A873-BB910F5E6A54}"/>
              </a:ext>
            </a:extLst>
          </p:cNvPr>
          <p:cNvPicPr>
            <a:picLocks noChangeAspect="1"/>
          </p:cNvPicPr>
          <p:nvPr/>
        </p:nvPicPr>
        <p:blipFill>
          <a:blip r:embed="rId3"/>
          <a:stretch>
            <a:fillRect/>
          </a:stretch>
        </p:blipFill>
        <p:spPr>
          <a:xfrm>
            <a:off x="2519738" y="135460"/>
            <a:ext cx="4104523" cy="3372959"/>
          </a:xfrm>
          <a:prstGeom prst="rect">
            <a:avLst/>
          </a:prstGeom>
        </p:spPr>
      </p:pic>
      <p:sp>
        <p:nvSpPr>
          <p:cNvPr id="3" name="Content Placeholder 2"/>
          <p:cNvSpPr>
            <a:spLocks noGrp="1"/>
          </p:cNvSpPr>
          <p:nvPr>
            <p:ph idx="1"/>
          </p:nvPr>
        </p:nvSpPr>
        <p:spPr>
          <a:xfrm>
            <a:off x="441960" y="3596323"/>
            <a:ext cx="8244839" cy="2987039"/>
          </a:xfrm>
        </p:spPr>
        <p:txBody>
          <a:bodyPr>
            <a:normAutofit fontScale="92500" lnSpcReduction="20000"/>
          </a:bodyPr>
          <a:lstStyle/>
          <a:p>
            <a:pPr marL="0" indent="0">
              <a:buNone/>
            </a:pPr>
            <a:r>
              <a:rPr lang="en-US" dirty="0">
                <a:solidFill>
                  <a:srgbClr val="002060"/>
                </a:solidFill>
                <a:latin typeface="Arial" panose="020B0604020202020204" pitchFamily="34" charset="0"/>
                <a:cs typeface="Arial" panose="020B0604020202020204" pitchFamily="34" charset="0"/>
              </a:rPr>
              <a:t>If parents pass on their traits to their offspring, then the way that Lucy and Maria turned out depends on the information they got from their parents. </a:t>
            </a:r>
          </a:p>
          <a:p>
            <a:pPr marL="0" indent="0">
              <a:buNone/>
            </a:pPr>
            <a:r>
              <a:rPr lang="en-US" dirty="0">
                <a:solidFill>
                  <a:srgbClr val="0070C0"/>
                </a:solidFill>
                <a:latin typeface="Arial" panose="020B0604020202020204" pitchFamily="34" charset="0"/>
                <a:cs typeface="Arial" panose="020B0604020202020204" pitchFamily="34" charset="0"/>
              </a:rPr>
              <a:t>Let’s figure out how that works. </a:t>
            </a:r>
          </a:p>
          <a:p>
            <a:pPr marL="0" indent="0">
              <a:buNone/>
            </a:pPr>
            <a:r>
              <a:rPr lang="en-US" dirty="0">
                <a:solidFill>
                  <a:srgbClr val="002060"/>
                </a:solidFill>
                <a:latin typeface="Arial" panose="020B0604020202020204" pitchFamily="34" charset="0"/>
                <a:cs typeface="Arial" panose="020B0604020202020204" pitchFamily="34" charset="0"/>
              </a:rPr>
              <a:t>How exactly does the hereditable information get from the parents to the offspring? </a:t>
            </a:r>
          </a:p>
          <a:p>
            <a:pPr marL="0" indent="0">
              <a:buNone/>
            </a:pPr>
            <a:endParaRPr lang="en-US" dirty="0"/>
          </a:p>
        </p:txBody>
      </p:sp>
    </p:spTree>
    <p:extLst>
      <p:ext uri="{BB962C8B-B14F-4D97-AF65-F5344CB8AC3E}">
        <p14:creationId xmlns:p14="http://schemas.microsoft.com/office/powerpoint/2010/main" val="87445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7C19B1-D9EE-4265-A873-BB910F5E6A54}"/>
              </a:ext>
            </a:extLst>
          </p:cNvPr>
          <p:cNvPicPr>
            <a:picLocks noChangeAspect="1"/>
          </p:cNvPicPr>
          <p:nvPr/>
        </p:nvPicPr>
        <p:blipFill>
          <a:blip r:embed="rId3"/>
          <a:stretch>
            <a:fillRect/>
          </a:stretch>
        </p:blipFill>
        <p:spPr>
          <a:xfrm>
            <a:off x="2519738" y="135460"/>
            <a:ext cx="4104523" cy="3372959"/>
          </a:xfrm>
          <a:prstGeom prst="rect">
            <a:avLst/>
          </a:prstGeom>
        </p:spPr>
      </p:pic>
      <p:sp>
        <p:nvSpPr>
          <p:cNvPr id="3" name="Content Placeholder 2"/>
          <p:cNvSpPr>
            <a:spLocks noGrp="1"/>
          </p:cNvSpPr>
          <p:nvPr>
            <p:ph idx="1"/>
          </p:nvPr>
        </p:nvSpPr>
        <p:spPr>
          <a:xfrm>
            <a:off x="1758462" y="3596323"/>
            <a:ext cx="7287063" cy="2987039"/>
          </a:xfrm>
        </p:spPr>
        <p:txBody>
          <a:bodyPr>
            <a:normAutofit/>
          </a:bodyPr>
          <a:lstStyle/>
          <a:p>
            <a:pPr marL="0" indent="0">
              <a:buNone/>
            </a:pPr>
            <a:r>
              <a:rPr lang="en-US" dirty="0">
                <a:solidFill>
                  <a:srgbClr val="002060"/>
                </a:solidFill>
                <a:latin typeface="Arial" panose="020B0604020202020204" pitchFamily="34" charset="0"/>
                <a:cs typeface="Arial" panose="020B0604020202020204" pitchFamily="34" charset="0"/>
              </a:rPr>
              <a:t>How does the hereditable information get from the parents to the offspring?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solidFill>
                  <a:srgbClr val="3F6EB3"/>
                </a:solidFill>
                <a:latin typeface="Arial" panose="020B0604020202020204" pitchFamily="34" charset="0"/>
                <a:cs typeface="Arial" panose="020B0604020202020204" pitchFamily="34" charset="0"/>
              </a:rPr>
              <a:t>Record your ideas in </a:t>
            </a:r>
            <a:r>
              <a:rPr lang="en-US" b="1" dirty="0">
                <a:solidFill>
                  <a:srgbClr val="3F6EB3"/>
                </a:solidFill>
                <a:latin typeface="Arial" panose="020B0604020202020204" pitchFamily="34" charset="0"/>
                <a:cs typeface="Arial" panose="020B0604020202020204" pitchFamily="34" charset="0"/>
              </a:rPr>
              <a:t>Doodle Box B</a:t>
            </a:r>
          </a:p>
        </p:txBody>
      </p:sp>
      <p:pic>
        <p:nvPicPr>
          <p:cNvPr id="2" name="Picture 1">
            <a:extLst>
              <a:ext uri="{FF2B5EF4-FFF2-40B4-BE49-F238E27FC236}">
                <a16:creationId xmlns:a16="http://schemas.microsoft.com/office/drawing/2014/main" id="{02610AE0-97CC-448F-9D7A-30BF0D20E227}"/>
              </a:ext>
            </a:extLst>
          </p:cNvPr>
          <p:cNvPicPr>
            <a:picLocks noChangeAspect="1"/>
          </p:cNvPicPr>
          <p:nvPr/>
        </p:nvPicPr>
        <p:blipFill>
          <a:blip r:embed="rId4"/>
          <a:stretch>
            <a:fillRect/>
          </a:stretch>
        </p:blipFill>
        <p:spPr>
          <a:xfrm>
            <a:off x="765465" y="3604591"/>
            <a:ext cx="792549" cy="877607"/>
          </a:xfrm>
          <a:prstGeom prst="rect">
            <a:avLst/>
          </a:prstGeom>
        </p:spPr>
      </p:pic>
      <p:pic>
        <p:nvPicPr>
          <p:cNvPr id="6" name="Picture 5">
            <a:extLst>
              <a:ext uri="{FF2B5EF4-FFF2-40B4-BE49-F238E27FC236}">
                <a16:creationId xmlns:a16="http://schemas.microsoft.com/office/drawing/2014/main" id="{DCC569C6-CBC5-4E9F-8812-0118CF4717EB}"/>
              </a:ext>
            </a:extLst>
          </p:cNvPr>
          <p:cNvPicPr>
            <a:picLocks noChangeAspect="1"/>
          </p:cNvPicPr>
          <p:nvPr/>
        </p:nvPicPr>
        <p:blipFill>
          <a:blip r:embed="rId5"/>
          <a:stretch>
            <a:fillRect/>
          </a:stretch>
        </p:blipFill>
        <p:spPr>
          <a:xfrm>
            <a:off x="765465" y="5089842"/>
            <a:ext cx="798645" cy="798645"/>
          </a:xfrm>
          <a:prstGeom prst="rect">
            <a:avLst/>
          </a:prstGeom>
        </p:spPr>
      </p:pic>
    </p:spTree>
    <p:extLst>
      <p:ext uri="{BB962C8B-B14F-4D97-AF65-F5344CB8AC3E}">
        <p14:creationId xmlns:p14="http://schemas.microsoft.com/office/powerpoint/2010/main" val="222399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8947</TotalTime>
  <Words>4040</Words>
  <Application>Microsoft Office PowerPoint</Application>
  <PresentationFormat>On-screen Show (4:3)</PresentationFormat>
  <Paragraphs>467</Paragraphs>
  <Slides>53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Times New Roman</vt:lpstr>
      <vt:lpstr>Office Theme</vt:lpstr>
      <vt:lpstr>Meiosis Gamete Formation</vt:lpstr>
      <vt:lpstr>Teacher notes</vt:lpstr>
      <vt:lpstr>PowerPoint Presentation</vt:lpstr>
      <vt:lpstr>PowerPoint Presentation</vt:lpstr>
      <vt:lpstr>PowerPoint Presentation</vt:lpstr>
      <vt:lpstr>Because you asked…</vt:lpstr>
      <vt:lpstr>Biological Twins?</vt:lpstr>
      <vt:lpstr>PowerPoint Presentation</vt:lpstr>
      <vt:lpstr>PowerPoint Presentation</vt:lpstr>
      <vt:lpstr>How does the hereditable information get from the parents to the offspring?</vt:lpstr>
      <vt:lpstr>DNA! </vt:lpstr>
      <vt:lpstr>How do parents pass on their Chromosomes (DNA)?</vt:lpstr>
      <vt:lpstr>PowerPoint Presentation</vt:lpstr>
      <vt:lpstr>Now that you have the parents, figure out how to make a viable (healthy, normal) baby. </vt:lpstr>
      <vt:lpstr>Lets do this again, but with a twist</vt:lpstr>
      <vt:lpstr>Now, go back to the pipe cleaners and re-build Mom &amp; Dad.</vt:lpstr>
      <vt:lpstr>A Viable Baby</vt:lpstr>
      <vt:lpstr>How did you do it ? </vt:lpstr>
      <vt:lpstr>How does the hereditable information get from the parents to the offspring? In other words what criteria or rules did you use to make a viable baby? These are your model ideas</vt:lpstr>
      <vt:lpstr>Lets think about the chromosomes</vt:lpstr>
      <vt:lpstr>PowerPoint Presentation</vt:lpstr>
      <vt:lpstr>Chromosome count in different organisms</vt:lpstr>
      <vt:lpstr>How does the hereditable information get from the parents to the offspring? In other words what criteria or rules did you use to make a viable baby? </vt:lpstr>
      <vt:lpstr>Back to the pipe cleaners….</vt:lpstr>
      <vt:lpstr>What carries the chromosomes from the female to the offspring?</vt:lpstr>
      <vt:lpstr>What carries the chromosomes from the male to the offspring?</vt:lpstr>
      <vt:lpstr>It’s different for males and females.</vt:lpstr>
      <vt:lpstr>What is it called when the egg and sperm meet?</vt:lpstr>
      <vt:lpstr>What is created when the egg and sperm meet?</vt:lpstr>
      <vt:lpstr>Gamete and Zygote Formation</vt:lpstr>
      <vt:lpstr>Model Revision</vt:lpstr>
      <vt:lpstr>Model Revision How does the hereditable information get from the parents to the offspring?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take a closer look at the chromosomes that have to get copied and split during mitosis…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from Food</dc:title>
  <dc:creator>SCUSD</dc:creator>
  <cp:lastModifiedBy>SIEMIANOWSKI, JOHN</cp:lastModifiedBy>
  <cp:revision>563</cp:revision>
  <cp:lastPrinted>2015-11-08T19:26:46Z</cp:lastPrinted>
  <dcterms:created xsi:type="dcterms:W3CDTF">2014-11-13T04:27:20Z</dcterms:created>
  <dcterms:modified xsi:type="dcterms:W3CDTF">2019-03-01T12:10:09Z</dcterms:modified>
</cp:coreProperties>
</file>